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9" r:id="rId2"/>
  </p:sldMasterIdLst>
  <p:notesMasterIdLst>
    <p:notesMasterId r:id="rId192"/>
  </p:notesMasterIdLst>
  <p:handoutMasterIdLst>
    <p:handoutMasterId r:id="rId193"/>
  </p:handoutMasterIdLst>
  <p:sldIdLst>
    <p:sldId id="260" r:id="rId3"/>
    <p:sldId id="265" r:id="rId4"/>
    <p:sldId id="366" r:id="rId5"/>
    <p:sldId id="432" r:id="rId6"/>
    <p:sldId id="420" r:id="rId7"/>
    <p:sldId id="433" r:id="rId8"/>
    <p:sldId id="421" r:id="rId9"/>
    <p:sldId id="616" r:id="rId10"/>
    <p:sldId id="434" r:id="rId11"/>
    <p:sldId id="617" r:id="rId12"/>
    <p:sldId id="436" r:id="rId13"/>
    <p:sldId id="440" r:id="rId14"/>
    <p:sldId id="437" r:id="rId15"/>
    <p:sldId id="422" r:id="rId16"/>
    <p:sldId id="423" r:id="rId17"/>
    <p:sldId id="441" r:id="rId18"/>
    <p:sldId id="442" r:id="rId19"/>
    <p:sldId id="443" r:id="rId20"/>
    <p:sldId id="448" r:id="rId21"/>
    <p:sldId id="444" r:id="rId22"/>
    <p:sldId id="618" r:id="rId23"/>
    <p:sldId id="445" r:id="rId24"/>
    <p:sldId id="449" r:id="rId25"/>
    <p:sldId id="450" r:id="rId26"/>
    <p:sldId id="547" r:id="rId27"/>
    <p:sldId id="446" r:id="rId28"/>
    <p:sldId id="455" r:id="rId29"/>
    <p:sldId id="451" r:id="rId30"/>
    <p:sldId id="452" r:id="rId31"/>
    <p:sldId id="454" r:id="rId32"/>
    <p:sldId id="453" r:id="rId33"/>
    <p:sldId id="619" r:id="rId34"/>
    <p:sldId id="620" r:id="rId35"/>
    <p:sldId id="457" r:id="rId36"/>
    <p:sldId id="458" r:id="rId37"/>
    <p:sldId id="459" r:id="rId38"/>
    <p:sldId id="460" r:id="rId39"/>
    <p:sldId id="461" r:id="rId40"/>
    <p:sldId id="462" r:id="rId41"/>
    <p:sldId id="463" r:id="rId42"/>
    <p:sldId id="464" r:id="rId43"/>
    <p:sldId id="424" r:id="rId44"/>
    <p:sldId id="425" r:id="rId45"/>
    <p:sldId id="465" r:id="rId46"/>
    <p:sldId id="466" r:id="rId47"/>
    <p:sldId id="478" r:id="rId48"/>
    <p:sldId id="467" r:id="rId49"/>
    <p:sldId id="468" r:id="rId50"/>
    <p:sldId id="469" r:id="rId51"/>
    <p:sldId id="470" r:id="rId52"/>
    <p:sldId id="471" r:id="rId53"/>
    <p:sldId id="472" r:id="rId54"/>
    <p:sldId id="473" r:id="rId55"/>
    <p:sldId id="474" r:id="rId56"/>
    <p:sldId id="475" r:id="rId57"/>
    <p:sldId id="476" r:id="rId58"/>
    <p:sldId id="477" r:id="rId59"/>
    <p:sldId id="491" r:id="rId60"/>
    <p:sldId id="479" r:id="rId61"/>
    <p:sldId id="480" r:id="rId62"/>
    <p:sldId id="485" r:id="rId63"/>
    <p:sldId id="486" r:id="rId64"/>
    <p:sldId id="487" r:id="rId65"/>
    <p:sldId id="548" r:id="rId66"/>
    <p:sldId id="488" r:id="rId67"/>
    <p:sldId id="489" r:id="rId68"/>
    <p:sldId id="490" r:id="rId69"/>
    <p:sldId id="481" r:id="rId70"/>
    <p:sldId id="621" r:id="rId71"/>
    <p:sldId id="482" r:id="rId72"/>
    <p:sldId id="549" r:id="rId73"/>
    <p:sldId id="622" r:id="rId74"/>
    <p:sldId id="493" r:id="rId75"/>
    <p:sldId id="623" r:id="rId76"/>
    <p:sldId id="492" r:id="rId77"/>
    <p:sldId id="494" r:id="rId78"/>
    <p:sldId id="484" r:id="rId79"/>
    <p:sldId id="496" r:id="rId80"/>
    <p:sldId id="495" r:id="rId81"/>
    <p:sldId id="497" r:id="rId82"/>
    <p:sldId id="498" r:id="rId83"/>
    <p:sldId id="499" r:id="rId84"/>
    <p:sldId id="500" r:id="rId85"/>
    <p:sldId id="625" r:id="rId86"/>
    <p:sldId id="624" r:id="rId87"/>
    <p:sldId id="501" r:id="rId88"/>
    <p:sldId id="627" r:id="rId89"/>
    <p:sldId id="626" r:id="rId90"/>
    <p:sldId id="502" r:id="rId91"/>
    <p:sldId id="550" r:id="rId92"/>
    <p:sldId id="551" r:id="rId93"/>
    <p:sldId id="507" r:id="rId94"/>
    <p:sldId id="629" r:id="rId95"/>
    <p:sldId id="508" r:id="rId96"/>
    <p:sldId id="628" r:id="rId97"/>
    <p:sldId id="552" r:id="rId98"/>
    <p:sldId id="503" r:id="rId99"/>
    <p:sldId id="553" r:id="rId100"/>
    <p:sldId id="509" r:id="rId101"/>
    <p:sldId id="556" r:id="rId102"/>
    <p:sldId id="510" r:id="rId103"/>
    <p:sldId id="563" r:id="rId104"/>
    <p:sldId id="564" r:id="rId105"/>
    <p:sldId id="565" r:id="rId106"/>
    <p:sldId id="566" r:id="rId107"/>
    <p:sldId id="567" r:id="rId108"/>
    <p:sldId id="568" r:id="rId109"/>
    <p:sldId id="569" r:id="rId110"/>
    <p:sldId id="570" r:id="rId111"/>
    <p:sldId id="571" r:id="rId112"/>
    <p:sldId id="572" r:id="rId113"/>
    <p:sldId id="573" r:id="rId114"/>
    <p:sldId id="511" r:id="rId115"/>
    <p:sldId id="512" r:id="rId116"/>
    <p:sldId id="513" r:id="rId117"/>
    <p:sldId id="514" r:id="rId118"/>
    <p:sldId id="555" r:id="rId119"/>
    <p:sldId id="574" r:id="rId120"/>
    <p:sldId id="516" r:id="rId121"/>
    <p:sldId id="517" r:id="rId122"/>
    <p:sldId id="518" r:id="rId123"/>
    <p:sldId id="519" r:id="rId124"/>
    <p:sldId id="520" r:id="rId125"/>
    <p:sldId id="575" r:id="rId126"/>
    <p:sldId id="576" r:id="rId127"/>
    <p:sldId id="577" r:id="rId128"/>
    <p:sldId id="578" r:id="rId129"/>
    <p:sldId id="579" r:id="rId130"/>
    <p:sldId id="521" r:id="rId131"/>
    <p:sldId id="630" r:id="rId132"/>
    <p:sldId id="580" r:id="rId133"/>
    <p:sldId id="581" r:id="rId134"/>
    <p:sldId id="582" r:id="rId135"/>
    <p:sldId id="583" r:id="rId136"/>
    <p:sldId id="631" r:id="rId137"/>
    <p:sldId id="584" r:id="rId138"/>
    <p:sldId id="585" r:id="rId139"/>
    <p:sldId id="586" r:id="rId140"/>
    <p:sldId id="523" r:id="rId141"/>
    <p:sldId id="633" r:id="rId142"/>
    <p:sldId id="587" r:id="rId143"/>
    <p:sldId id="524" r:id="rId144"/>
    <p:sldId id="632" r:id="rId145"/>
    <p:sldId id="588" r:id="rId146"/>
    <p:sldId id="589" r:id="rId147"/>
    <p:sldId id="590" r:id="rId148"/>
    <p:sldId id="426" r:id="rId149"/>
    <p:sldId id="427" r:id="rId150"/>
    <p:sldId id="591" r:id="rId151"/>
    <p:sldId id="534" r:id="rId152"/>
    <p:sldId id="536" r:id="rId153"/>
    <p:sldId id="535" r:id="rId154"/>
    <p:sldId id="593" r:id="rId155"/>
    <p:sldId id="594" r:id="rId156"/>
    <p:sldId id="595" r:id="rId157"/>
    <p:sldId id="600" r:id="rId158"/>
    <p:sldId id="601" r:id="rId159"/>
    <p:sldId id="596" r:id="rId160"/>
    <p:sldId id="597" r:id="rId161"/>
    <p:sldId id="598" r:id="rId162"/>
    <p:sldId id="599" r:id="rId163"/>
    <p:sldId id="602" r:id="rId164"/>
    <p:sldId id="605" r:id="rId165"/>
    <p:sldId id="592" r:id="rId166"/>
    <p:sldId id="537" r:id="rId167"/>
    <p:sldId id="528" r:id="rId168"/>
    <p:sldId id="529" r:id="rId169"/>
    <p:sldId id="530" r:id="rId170"/>
    <p:sldId id="606" r:id="rId171"/>
    <p:sldId id="607" r:id="rId172"/>
    <p:sldId id="608" r:id="rId173"/>
    <p:sldId id="609" r:id="rId174"/>
    <p:sldId id="610" r:id="rId175"/>
    <p:sldId id="611" r:id="rId176"/>
    <p:sldId id="612" r:id="rId177"/>
    <p:sldId id="613" r:id="rId178"/>
    <p:sldId id="614" r:id="rId179"/>
    <p:sldId id="615" r:id="rId180"/>
    <p:sldId id="428" r:id="rId181"/>
    <p:sldId id="429" r:id="rId182"/>
    <p:sldId id="538" r:id="rId183"/>
    <p:sldId id="539" r:id="rId184"/>
    <p:sldId id="540" r:id="rId185"/>
    <p:sldId id="544" r:id="rId186"/>
    <p:sldId id="545" r:id="rId187"/>
    <p:sldId id="542" r:id="rId188"/>
    <p:sldId id="543" r:id="rId189"/>
    <p:sldId id="541" r:id="rId190"/>
    <p:sldId id="419" r:id="rId191"/>
  </p:sldIdLst>
  <p:sldSz cx="9144000" cy="6858000" type="screen4x3"/>
  <p:notesSz cx="6797675" cy="9926638"/>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yj" initials="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FF0000"/>
    <a:srgbClr val="000066"/>
    <a:srgbClr val="800000"/>
    <a:srgbClr val="FF9966"/>
    <a:srgbClr val="FFFFCC"/>
    <a:srgbClr val="80008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76578" autoAdjust="0"/>
  </p:normalViewPr>
  <p:slideViewPr>
    <p:cSldViewPr>
      <p:cViewPr varScale="1">
        <p:scale>
          <a:sx n="88" d="100"/>
          <a:sy n="88" d="100"/>
        </p:scale>
        <p:origin x="2454"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p:scale>
          <a:sx n="100" d="100"/>
          <a:sy n="100" d="100"/>
        </p:scale>
        <p:origin x="-1692" y="2832"/>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handoutMaster" Target="handoutMasters/handout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presProps" Target="pres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8.wmf"/><Relationship Id="rId1" Type="http://schemas.openxmlformats.org/officeDocument/2006/relationships/image" Target="../media/image4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8.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wmf"/><Relationship Id="rId1" Type="http://schemas.openxmlformats.org/officeDocument/2006/relationships/image" Target="../media/image132.emf"/><Relationship Id="rId4" Type="http://schemas.openxmlformats.org/officeDocument/2006/relationships/image" Target="../media/image13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28.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8.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image" Target="../media/image178.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image" Target="../media/image185.e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e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image" Target="../media/image191.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3.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 Id="rId5" Type="http://schemas.openxmlformats.org/officeDocument/2006/relationships/image" Target="../media/image205.wmf"/><Relationship Id="rId4" Type="http://schemas.openxmlformats.org/officeDocument/2006/relationships/image" Target="../media/image204.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image" Target="../media/image221.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emf"/><Relationship Id="rId1" Type="http://schemas.openxmlformats.org/officeDocument/2006/relationships/image" Target="../media/image220.e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1218"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Calibri" pitchFamily="34" charset="0"/>
                <a:ea typeface="宋体" pitchFamily="2" charset="-122"/>
                <a:cs typeface="+mn-cs"/>
              </a:defRPr>
            </a:lvl1pPr>
          </a:lstStyle>
          <a:p>
            <a:pPr>
              <a:defRPr/>
            </a:pPr>
            <a:endParaRPr lang="zh-CN" altLang="en-US"/>
          </a:p>
        </p:txBody>
      </p:sp>
      <p:sp>
        <p:nvSpPr>
          <p:cNvPr id="521219"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fld id="{979B23BF-03EC-4E9D-A6FA-68DF73318138}" type="datetimeFigureOut">
              <a:rPr lang="zh-CN" altLang="en-US"/>
              <a:pPr/>
              <a:t>2017/8/16</a:t>
            </a:fld>
            <a:endParaRPr lang="en-US" altLang="zh-CN"/>
          </a:p>
        </p:txBody>
      </p:sp>
      <p:sp>
        <p:nvSpPr>
          <p:cNvPr id="521220"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Calibri" pitchFamily="34" charset="0"/>
                <a:ea typeface="宋体" pitchFamily="2" charset="-122"/>
                <a:cs typeface="+mn-cs"/>
              </a:defRPr>
            </a:lvl1pPr>
          </a:lstStyle>
          <a:p>
            <a:pPr>
              <a:defRPr/>
            </a:pPr>
            <a:endParaRPr lang="en-US" altLang="zh-CN"/>
          </a:p>
        </p:txBody>
      </p:sp>
      <p:sp>
        <p:nvSpPr>
          <p:cNvPr id="521221"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E66803E0-46B2-4269-B08E-86934989A3F3}" type="slidenum">
              <a:rPr lang="zh-CN" altLang="en-US"/>
              <a:pPr/>
              <a:t>‹#›</a:t>
            </a:fld>
            <a:endParaRPr lang="en-US" altLang="zh-CN"/>
          </a:p>
        </p:txBody>
      </p:sp>
    </p:spTree>
    <p:extLst>
      <p:ext uri="{BB962C8B-B14F-4D97-AF65-F5344CB8AC3E}">
        <p14:creationId xmlns:p14="http://schemas.microsoft.com/office/powerpoint/2010/main" val="2830496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atin typeface="Calibri" pitchFamily="34" charset="0"/>
                <a:ea typeface="宋体" charset="-122"/>
                <a:cs typeface="+mn-cs"/>
              </a:defRPr>
            </a:lvl1pPr>
          </a:lstStyle>
          <a:p>
            <a:pPr>
              <a:defRPr/>
            </a:pPr>
            <a:endParaRPr lang="zh-CN" altLang="en-US"/>
          </a:p>
        </p:txBody>
      </p:sp>
      <p:sp>
        <p:nvSpPr>
          <p:cNvPr id="3" name="日期占位符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E5D23254-FAAC-477C-81ED-F5C9A35077E4}" type="datetimeFigureOut">
              <a:rPr lang="zh-CN" altLang="en-US"/>
              <a:pPr/>
              <a:t>2017/8/16</a:t>
            </a:fld>
            <a:endParaRPr lang="en-US" altLang="zh-CN"/>
          </a:p>
        </p:txBody>
      </p:sp>
      <p:sp>
        <p:nvSpPr>
          <p:cNvPr id="4" name="幻灯片图像占位符 3"/>
          <p:cNvSpPr>
            <a:spLocks noGrp="1" noRot="1" noChangeAspect="1"/>
          </p:cNvSpPr>
          <p:nvPr>
            <p:ph type="sldImg" idx="2"/>
          </p:nvPr>
        </p:nvSpPr>
        <p:spPr>
          <a:xfrm>
            <a:off x="915988" y="744538"/>
            <a:ext cx="4965700" cy="3722687"/>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714875"/>
            <a:ext cx="5438775" cy="4467225"/>
          </a:xfrm>
          <a:prstGeom prst="rect">
            <a:avLst/>
          </a:prstGeom>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 name="页脚占位符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atin typeface="Calibri" pitchFamily="34" charset="0"/>
                <a:ea typeface="宋体"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0E163BE-32E2-4A0C-9191-C0BCCE517763}" type="slidenum">
              <a:rPr lang="zh-CN" altLang="en-US"/>
              <a:pPr/>
              <a:t>‹#›</a:t>
            </a:fld>
            <a:endParaRPr lang="en-US" altLang="zh-CN"/>
          </a:p>
        </p:txBody>
      </p:sp>
    </p:spTree>
    <p:extLst>
      <p:ext uri="{BB962C8B-B14F-4D97-AF65-F5344CB8AC3E}">
        <p14:creationId xmlns:p14="http://schemas.microsoft.com/office/powerpoint/2010/main" val="30020941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a:t>
            </a:fld>
            <a:endParaRPr lang="en-US" altLang="zh-CN"/>
          </a:p>
        </p:txBody>
      </p:sp>
    </p:spTree>
    <p:extLst>
      <p:ext uri="{BB962C8B-B14F-4D97-AF65-F5344CB8AC3E}">
        <p14:creationId xmlns:p14="http://schemas.microsoft.com/office/powerpoint/2010/main" val="434966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smtClean="0"/>
              <a:t>时序电路在工作时是在电路的有限个状态间按一定的规律转换的，故又称状态机或算法状态机</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13</a:t>
            </a:fld>
            <a:endParaRPr lang="en-US" altLang="zh-CN"/>
          </a:p>
        </p:txBody>
      </p:sp>
    </p:spTree>
    <p:extLst>
      <p:ext uri="{BB962C8B-B14F-4D97-AF65-F5344CB8AC3E}">
        <p14:creationId xmlns:p14="http://schemas.microsoft.com/office/powerpoint/2010/main" val="1867894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smtClean="0"/>
              <a:t>逻辑功能是由三个方程描述的，所以写出三个方程，逻辑功能也就描述清楚了</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15</a:t>
            </a:fld>
            <a:endParaRPr lang="en-US" altLang="zh-CN"/>
          </a:p>
        </p:txBody>
      </p:sp>
    </p:spTree>
    <p:extLst>
      <p:ext uri="{BB962C8B-B14F-4D97-AF65-F5344CB8AC3E}">
        <p14:creationId xmlns:p14="http://schemas.microsoft.com/office/powerpoint/2010/main" val="187269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20</a:t>
            </a:fld>
            <a:endParaRPr lang="en-US" altLang="zh-CN"/>
          </a:p>
        </p:txBody>
      </p:sp>
    </p:spTree>
    <p:extLst>
      <p:ext uri="{BB962C8B-B14F-4D97-AF65-F5344CB8AC3E}">
        <p14:creationId xmlns:p14="http://schemas.microsoft.com/office/powerpoint/2010/main" val="1607790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21</a:t>
            </a:fld>
            <a:endParaRPr lang="en-US" altLang="zh-CN"/>
          </a:p>
        </p:txBody>
      </p:sp>
    </p:spTree>
    <p:extLst>
      <p:ext uri="{BB962C8B-B14F-4D97-AF65-F5344CB8AC3E}">
        <p14:creationId xmlns:p14="http://schemas.microsoft.com/office/powerpoint/2010/main" val="1607790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23</a:t>
            </a:fld>
            <a:endParaRPr lang="en-US" altLang="zh-CN"/>
          </a:p>
        </p:txBody>
      </p:sp>
    </p:spTree>
    <p:extLst>
      <p:ext uri="{BB962C8B-B14F-4D97-AF65-F5344CB8AC3E}">
        <p14:creationId xmlns:p14="http://schemas.microsoft.com/office/powerpoint/2010/main" val="1099961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24</a:t>
            </a:fld>
            <a:endParaRPr lang="en-US" altLang="zh-CN"/>
          </a:p>
        </p:txBody>
      </p:sp>
    </p:spTree>
    <p:extLst>
      <p:ext uri="{BB962C8B-B14F-4D97-AF65-F5344CB8AC3E}">
        <p14:creationId xmlns:p14="http://schemas.microsoft.com/office/powerpoint/2010/main" val="1099961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smtClean="0"/>
              <a:t>最初的例题，七进制加法计数器</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25</a:t>
            </a:fld>
            <a:endParaRPr lang="en-US" altLang="zh-CN"/>
          </a:p>
        </p:txBody>
      </p:sp>
    </p:spTree>
    <p:extLst>
      <p:ext uri="{BB962C8B-B14F-4D97-AF65-F5344CB8AC3E}">
        <p14:creationId xmlns:p14="http://schemas.microsoft.com/office/powerpoint/2010/main" val="2877090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28</a:t>
            </a:fld>
            <a:endParaRPr lang="en-US" altLang="zh-CN"/>
          </a:p>
        </p:txBody>
      </p:sp>
    </p:spTree>
    <p:extLst>
      <p:ext uri="{BB962C8B-B14F-4D97-AF65-F5344CB8AC3E}">
        <p14:creationId xmlns:p14="http://schemas.microsoft.com/office/powerpoint/2010/main" val="1099961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29</a:t>
            </a:fld>
            <a:endParaRPr lang="en-US" altLang="zh-CN"/>
          </a:p>
        </p:txBody>
      </p:sp>
    </p:spTree>
    <p:extLst>
      <p:ext uri="{BB962C8B-B14F-4D97-AF65-F5344CB8AC3E}">
        <p14:creationId xmlns:p14="http://schemas.microsoft.com/office/powerpoint/2010/main" val="1099961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30</a:t>
            </a:fld>
            <a:endParaRPr lang="en-US" altLang="zh-CN"/>
          </a:p>
        </p:txBody>
      </p:sp>
    </p:spTree>
    <p:extLst>
      <p:ext uri="{BB962C8B-B14F-4D97-AF65-F5344CB8AC3E}">
        <p14:creationId xmlns:p14="http://schemas.microsoft.com/office/powerpoint/2010/main" val="109996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smtClean="0"/>
              <a:t>第一节课： </a:t>
            </a:r>
            <a:r>
              <a:rPr lang="en-US" altLang="zh-CN" dirty="0" smtClean="0"/>
              <a:t>1-41</a:t>
            </a:r>
          </a:p>
          <a:p>
            <a:r>
              <a:rPr lang="zh-CN" altLang="en-US" dirty="0" smtClean="0"/>
              <a:t>第二节课： </a:t>
            </a:r>
            <a:r>
              <a:rPr lang="en-US" altLang="zh-CN" dirty="0" smtClean="0"/>
              <a:t>42-76</a:t>
            </a:r>
          </a:p>
          <a:p>
            <a:r>
              <a:rPr lang="zh-CN" altLang="en-US" dirty="0" smtClean="0"/>
              <a:t>第三节课： </a:t>
            </a:r>
            <a:r>
              <a:rPr lang="en-US" altLang="zh-CN" dirty="0" smtClean="0"/>
              <a:t>77-108</a:t>
            </a:r>
          </a:p>
          <a:p>
            <a:r>
              <a:rPr lang="zh-CN" altLang="en-US" dirty="0" smtClean="0"/>
              <a:t>第四节课： </a:t>
            </a:r>
            <a:r>
              <a:rPr lang="en-US" altLang="zh-CN" dirty="0" smtClean="0"/>
              <a:t>109-138</a:t>
            </a:r>
          </a:p>
          <a:p>
            <a:r>
              <a:rPr lang="zh-CN" altLang="en-US" dirty="0" smtClean="0"/>
              <a:t>第五节课：</a:t>
            </a:r>
            <a:r>
              <a:rPr lang="zh-CN" altLang="en-US" baseline="0" dirty="0" smtClean="0"/>
              <a:t> </a:t>
            </a:r>
            <a:r>
              <a:rPr lang="en-US" altLang="zh-CN" baseline="0" dirty="0" smtClean="0"/>
              <a:t>139-168</a:t>
            </a:r>
          </a:p>
          <a:p>
            <a:r>
              <a:rPr lang="zh-CN" altLang="en-US" baseline="0" dirty="0" smtClean="0"/>
              <a:t>第六节课： </a:t>
            </a:r>
            <a:r>
              <a:rPr lang="en-US" altLang="zh-CN" baseline="0" smtClean="0"/>
              <a:t>169-189</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2</a:t>
            </a:fld>
            <a:endParaRPr lang="en-US" altLang="zh-CN"/>
          </a:p>
        </p:txBody>
      </p:sp>
    </p:spTree>
    <p:extLst>
      <p:ext uri="{BB962C8B-B14F-4D97-AF65-F5344CB8AC3E}">
        <p14:creationId xmlns:p14="http://schemas.microsoft.com/office/powerpoint/2010/main" val="3813766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31</a:t>
            </a:fld>
            <a:endParaRPr lang="en-US" altLang="zh-CN"/>
          </a:p>
        </p:txBody>
      </p:sp>
    </p:spTree>
    <p:extLst>
      <p:ext uri="{BB962C8B-B14F-4D97-AF65-F5344CB8AC3E}">
        <p14:creationId xmlns:p14="http://schemas.microsoft.com/office/powerpoint/2010/main" val="1099961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32</a:t>
            </a:fld>
            <a:endParaRPr lang="en-US" altLang="zh-CN"/>
          </a:p>
        </p:txBody>
      </p:sp>
    </p:spTree>
    <p:extLst>
      <p:ext uri="{BB962C8B-B14F-4D97-AF65-F5344CB8AC3E}">
        <p14:creationId xmlns:p14="http://schemas.microsoft.com/office/powerpoint/2010/main" val="1099961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33</a:t>
            </a:fld>
            <a:endParaRPr lang="en-US" altLang="zh-CN"/>
          </a:p>
        </p:txBody>
      </p:sp>
    </p:spTree>
    <p:extLst>
      <p:ext uri="{BB962C8B-B14F-4D97-AF65-F5344CB8AC3E}">
        <p14:creationId xmlns:p14="http://schemas.microsoft.com/office/powerpoint/2010/main" val="1099961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34</a:t>
            </a:fld>
            <a:endParaRPr lang="en-US" altLang="zh-CN"/>
          </a:p>
        </p:txBody>
      </p:sp>
    </p:spTree>
    <p:extLst>
      <p:ext uri="{BB962C8B-B14F-4D97-AF65-F5344CB8AC3E}">
        <p14:creationId xmlns:p14="http://schemas.microsoft.com/office/powerpoint/2010/main" val="2877090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35</a:t>
            </a:fld>
            <a:endParaRPr lang="en-US" altLang="zh-CN"/>
          </a:p>
        </p:txBody>
      </p:sp>
    </p:spTree>
    <p:extLst>
      <p:ext uri="{BB962C8B-B14F-4D97-AF65-F5344CB8AC3E}">
        <p14:creationId xmlns:p14="http://schemas.microsoft.com/office/powerpoint/2010/main" val="2877090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36</a:t>
            </a:fld>
            <a:endParaRPr lang="en-US" altLang="zh-CN"/>
          </a:p>
        </p:txBody>
      </p:sp>
    </p:spTree>
    <p:extLst>
      <p:ext uri="{BB962C8B-B14F-4D97-AF65-F5344CB8AC3E}">
        <p14:creationId xmlns:p14="http://schemas.microsoft.com/office/powerpoint/2010/main" val="2877090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对下降沿动作的触发器而言，</a:t>
            </a:r>
            <a:r>
              <a:rPr lang="en-US" altLang="zh-CN" dirty="0" err="1" smtClean="0"/>
              <a:t>clk</a:t>
            </a:r>
            <a:r>
              <a:rPr lang="en-US" altLang="zh-CN" dirty="0" smtClean="0"/>
              <a:t>=1</a:t>
            </a:r>
            <a:r>
              <a:rPr lang="zh-CN" altLang="en-US" dirty="0" smtClean="0"/>
              <a:t>表示时钟输入端有下降沿到达；对上升沿动作的触发器而言，</a:t>
            </a:r>
            <a:r>
              <a:rPr lang="en-US" altLang="zh-CN" dirty="0" err="1" smtClean="0"/>
              <a:t>clk</a:t>
            </a:r>
            <a:r>
              <a:rPr lang="en-US" altLang="zh-CN" dirty="0" smtClean="0"/>
              <a:t>=1</a:t>
            </a:r>
            <a:r>
              <a:rPr lang="zh-CN" altLang="en-US" dirty="0" smtClean="0"/>
              <a:t>表示时钟输入端有上升沿到达。</a:t>
            </a:r>
            <a:r>
              <a:rPr lang="en-US" altLang="zh-CN" dirty="0" err="1" smtClean="0"/>
              <a:t>Clk</a:t>
            </a:r>
            <a:r>
              <a:rPr lang="en-US" altLang="zh-CN" dirty="0" smtClean="0"/>
              <a:t>=0</a:t>
            </a:r>
            <a:r>
              <a:rPr lang="zh-CN" altLang="en-US" dirty="0" smtClean="0"/>
              <a:t>表示没有时钟信号达到，触发器保持原来的状态不变</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37</a:t>
            </a:fld>
            <a:endParaRPr lang="en-US" altLang="zh-CN"/>
          </a:p>
        </p:txBody>
      </p:sp>
    </p:spTree>
    <p:extLst>
      <p:ext uri="{BB962C8B-B14F-4D97-AF65-F5344CB8AC3E}">
        <p14:creationId xmlns:p14="http://schemas.microsoft.com/office/powerpoint/2010/main" val="2877090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38</a:t>
            </a:fld>
            <a:endParaRPr lang="en-US" altLang="zh-CN"/>
          </a:p>
        </p:txBody>
      </p:sp>
    </p:spTree>
    <p:extLst>
      <p:ext uri="{BB962C8B-B14F-4D97-AF65-F5344CB8AC3E}">
        <p14:creationId xmlns:p14="http://schemas.microsoft.com/office/powerpoint/2010/main" val="2877090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39</a:t>
            </a:fld>
            <a:endParaRPr lang="en-US" altLang="zh-CN"/>
          </a:p>
        </p:txBody>
      </p:sp>
    </p:spTree>
    <p:extLst>
      <p:ext uri="{BB962C8B-B14F-4D97-AF65-F5344CB8AC3E}">
        <p14:creationId xmlns:p14="http://schemas.microsoft.com/office/powerpoint/2010/main" val="2877090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40</a:t>
            </a:fld>
            <a:endParaRPr lang="en-US" altLang="zh-CN"/>
          </a:p>
        </p:txBody>
      </p:sp>
    </p:spTree>
    <p:extLst>
      <p:ext uri="{BB962C8B-B14F-4D97-AF65-F5344CB8AC3E}">
        <p14:creationId xmlns:p14="http://schemas.microsoft.com/office/powerpoint/2010/main" val="2877090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smtClean="0"/>
              <a:t>每一位的和不仅与</a:t>
            </a:r>
            <a:r>
              <a:rPr lang="en-US" altLang="zh-CN" dirty="0" err="1" smtClean="0"/>
              <a:t>a,b</a:t>
            </a:r>
            <a:r>
              <a:rPr lang="zh-CN" altLang="en-US" dirty="0" smtClean="0"/>
              <a:t>相关，还和前一位的进位</a:t>
            </a:r>
            <a:r>
              <a:rPr lang="en-US" altLang="zh-CN" dirty="0" smtClean="0"/>
              <a:t>c</a:t>
            </a:r>
            <a:r>
              <a:rPr lang="zh-CN" altLang="en-US" dirty="0" smtClean="0"/>
              <a:t>相关</a:t>
            </a:r>
            <a:endParaRPr lang="en-US" altLang="zh-CN" dirty="0" smtClean="0"/>
          </a:p>
          <a:p>
            <a:endParaRPr lang="en-US" altLang="zh-CN" dirty="0" smtClean="0"/>
          </a:p>
          <a:p>
            <a:r>
              <a:rPr lang="zh-CN" altLang="en-US" dirty="0" smtClean="0"/>
              <a:t>所以说，串行加法器电路包含两个组成部分，一部分是全加器，执行</a:t>
            </a:r>
            <a:r>
              <a:rPr lang="en-US" altLang="zh-CN" dirty="0" err="1" smtClean="0"/>
              <a:t>a,b,c</a:t>
            </a:r>
            <a:r>
              <a:rPr lang="zh-CN" altLang="en-US" dirty="0" smtClean="0"/>
              <a:t>的相加运算，另一部分是触发器构成的存储电路，负责记下每次相加后的进位结果</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6</a:t>
            </a:fld>
            <a:endParaRPr lang="en-US" altLang="zh-CN"/>
          </a:p>
        </p:txBody>
      </p:sp>
    </p:spTree>
    <p:extLst>
      <p:ext uri="{BB962C8B-B14F-4D97-AF65-F5344CB8AC3E}">
        <p14:creationId xmlns:p14="http://schemas.microsoft.com/office/powerpoint/2010/main" val="1671121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41</a:t>
            </a:fld>
            <a:endParaRPr lang="en-US" altLang="zh-CN"/>
          </a:p>
        </p:txBody>
      </p:sp>
    </p:spTree>
    <p:extLst>
      <p:ext uri="{BB962C8B-B14F-4D97-AF65-F5344CB8AC3E}">
        <p14:creationId xmlns:p14="http://schemas.microsoft.com/office/powerpoint/2010/main" val="2877090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43</a:t>
            </a:fld>
            <a:endParaRPr lang="en-US" altLang="zh-CN"/>
          </a:p>
        </p:txBody>
      </p:sp>
    </p:spTree>
    <p:extLst>
      <p:ext uri="{BB962C8B-B14F-4D97-AF65-F5344CB8AC3E}">
        <p14:creationId xmlns:p14="http://schemas.microsoft.com/office/powerpoint/2010/main" val="3244434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smtClean="0"/>
              <a:t>以</a:t>
            </a:r>
            <a:r>
              <a:rPr lang="en-US" altLang="zh-CN" dirty="0" smtClean="0"/>
              <a:t>FF1</a:t>
            </a:r>
            <a:r>
              <a:rPr lang="zh-CN" altLang="en-US" dirty="0" smtClean="0"/>
              <a:t>为例分析</a:t>
            </a:r>
            <a:r>
              <a:rPr lang="en-US" altLang="zh-CN" dirty="0" smtClean="0"/>
              <a:t>S1</a:t>
            </a:r>
            <a:r>
              <a:rPr lang="zh-CN" altLang="en-US" dirty="0" smtClean="0"/>
              <a:t>，</a:t>
            </a:r>
            <a:r>
              <a:rPr lang="en-US" altLang="zh-CN" dirty="0" smtClean="0"/>
              <a:t>S0</a:t>
            </a:r>
            <a:r>
              <a:rPr lang="zh-CN" altLang="en-US" dirty="0" smtClean="0"/>
              <a:t>不同取值时移位寄存器的工作状态</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51</a:t>
            </a:fld>
            <a:endParaRPr lang="en-US" altLang="zh-CN"/>
          </a:p>
        </p:txBody>
      </p:sp>
    </p:spTree>
    <p:extLst>
      <p:ext uri="{BB962C8B-B14F-4D97-AF65-F5344CB8AC3E}">
        <p14:creationId xmlns:p14="http://schemas.microsoft.com/office/powerpoint/2010/main" val="1130220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lvl="1"/>
            <a:r>
              <a:rPr lang="en-US" altLang="zh-CN" sz="2400" dirty="0" smtClean="0"/>
              <a:t>74161</a:t>
            </a:r>
            <a:r>
              <a:rPr lang="zh-CN" altLang="en-US" sz="2400" dirty="0" smtClean="0"/>
              <a:t>和</a:t>
            </a:r>
            <a:r>
              <a:rPr lang="en-US" altLang="zh-CN" sz="2400" dirty="0" smtClean="0"/>
              <a:t>74LS161</a:t>
            </a:r>
            <a:r>
              <a:rPr lang="zh-CN" altLang="en-US" sz="2400" dirty="0" smtClean="0"/>
              <a:t>只是内部电路结构有些区别。</a:t>
            </a:r>
            <a:r>
              <a:rPr lang="en-US" altLang="zh-CN" sz="2400" dirty="0" smtClean="0"/>
              <a:t>74LS163</a:t>
            </a:r>
            <a:r>
              <a:rPr lang="zh-CN" altLang="en-US" sz="2400" dirty="0" smtClean="0"/>
              <a:t>也是</a:t>
            </a:r>
            <a:r>
              <a:rPr lang="en-US" altLang="zh-CN" sz="2400" dirty="0" smtClean="0"/>
              <a:t>4</a:t>
            </a:r>
            <a:r>
              <a:rPr lang="zh-CN" altLang="en-US" sz="2400" dirty="0" smtClean="0"/>
              <a:t>位二进制加法计数器，但清零方式是同步清零</a:t>
            </a:r>
            <a:endParaRPr lang="zh-CN" altLang="en-US" sz="2400"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66</a:t>
            </a:fld>
            <a:endParaRPr lang="en-US" altLang="zh-CN"/>
          </a:p>
        </p:txBody>
      </p:sp>
    </p:spTree>
    <p:extLst>
      <p:ext uri="{BB962C8B-B14F-4D97-AF65-F5344CB8AC3E}">
        <p14:creationId xmlns:p14="http://schemas.microsoft.com/office/powerpoint/2010/main" val="2952237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68</a:t>
            </a:fld>
            <a:endParaRPr lang="en-US" altLang="zh-CN"/>
          </a:p>
        </p:txBody>
      </p:sp>
    </p:spTree>
    <p:extLst>
      <p:ext uri="{BB962C8B-B14F-4D97-AF65-F5344CB8AC3E}">
        <p14:creationId xmlns:p14="http://schemas.microsoft.com/office/powerpoint/2010/main" val="1040352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69</a:t>
            </a:fld>
            <a:endParaRPr lang="en-US" altLang="zh-CN"/>
          </a:p>
        </p:txBody>
      </p:sp>
    </p:spTree>
    <p:extLst>
      <p:ext uri="{BB962C8B-B14F-4D97-AF65-F5344CB8AC3E}">
        <p14:creationId xmlns:p14="http://schemas.microsoft.com/office/powerpoint/2010/main" val="1040352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方案</a:t>
            </a:r>
            <a:r>
              <a:rPr lang="en-US" altLang="zh-CN" dirty="0" smtClean="0"/>
              <a:t>1</a:t>
            </a:r>
            <a:r>
              <a:rPr lang="zh-CN" altLang="en-US" dirty="0" smtClean="0"/>
              <a:t>：加法计数器与减法计数器的控制电路合并，通过一根加</a:t>
            </a:r>
            <a:r>
              <a:rPr lang="en-US" altLang="zh-CN" dirty="0" smtClean="0"/>
              <a:t>/</a:t>
            </a:r>
            <a:r>
              <a:rPr lang="zh-CN" altLang="en-US" dirty="0" smtClean="0"/>
              <a:t>减控制线选择加法计数还是减法计数</a:t>
            </a:r>
            <a:endParaRPr lang="en-US" altLang="zh-CN" dirty="0" smtClean="0"/>
          </a:p>
          <a:p>
            <a:endParaRPr lang="en-US" altLang="zh-CN"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方案</a:t>
            </a:r>
            <a:r>
              <a:rPr lang="en-US" altLang="zh-CN" dirty="0" smtClean="0"/>
              <a:t>2</a:t>
            </a:r>
            <a:r>
              <a:rPr lang="zh-CN" altLang="en-US" dirty="0" smtClean="0"/>
              <a:t>：加法脉冲和减法脉冲来自两个不同的脉冲源</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70</a:t>
            </a:fld>
            <a:endParaRPr lang="en-US" altLang="zh-CN"/>
          </a:p>
        </p:txBody>
      </p:sp>
    </p:spTree>
    <p:extLst>
      <p:ext uri="{BB962C8B-B14F-4D97-AF65-F5344CB8AC3E}">
        <p14:creationId xmlns:p14="http://schemas.microsoft.com/office/powerpoint/2010/main" val="679888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80</a:t>
            </a:fld>
            <a:endParaRPr lang="en-US" altLang="zh-CN"/>
          </a:p>
        </p:txBody>
      </p:sp>
    </p:spTree>
    <p:extLst>
      <p:ext uri="{BB962C8B-B14F-4D97-AF65-F5344CB8AC3E}">
        <p14:creationId xmlns:p14="http://schemas.microsoft.com/office/powerpoint/2010/main" val="1848523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altLang="zh-CN" dirty="0" err="1" smtClean="0"/>
              <a:t>T_pd</a:t>
            </a:r>
            <a:r>
              <a:rPr lang="zh-CN" altLang="en-US" dirty="0" smtClean="0"/>
              <a:t>传输延迟时间</a:t>
            </a:r>
            <a:endParaRPr lang="en-US" altLang="zh-CN" dirty="0" smtClean="0"/>
          </a:p>
          <a:p>
            <a:r>
              <a:rPr lang="zh-CN" altLang="en-US" dirty="0" smtClean="0"/>
              <a:t>用上升沿触发的</a:t>
            </a:r>
            <a:r>
              <a:rPr lang="en-US" altLang="zh-CN" dirty="0" smtClean="0"/>
              <a:t>T</a:t>
            </a:r>
            <a:r>
              <a:rPr lang="zh-CN" altLang="en-US" dirty="0" smtClean="0"/>
              <a:t>触发器同样可以组成异步二进制加法计数器，但每一级触发器的进位脉冲应改为</a:t>
            </a:r>
            <a:r>
              <a:rPr lang="en-US" altLang="zh-CN" dirty="0" smtClean="0"/>
              <a:t>Q’</a:t>
            </a:r>
            <a:r>
              <a:rPr lang="zh-CN" altLang="en-US" dirty="0" smtClean="0"/>
              <a:t>端输出</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90</a:t>
            </a:fld>
            <a:endParaRPr lang="en-US" altLang="zh-CN"/>
          </a:p>
        </p:txBody>
      </p:sp>
    </p:spTree>
    <p:extLst>
      <p:ext uri="{BB962C8B-B14F-4D97-AF65-F5344CB8AC3E}">
        <p14:creationId xmlns:p14="http://schemas.microsoft.com/office/powerpoint/2010/main" val="925255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smtClean="0"/>
              <a:t>由原理直接画出波形图</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94</a:t>
            </a:fld>
            <a:endParaRPr lang="en-US" altLang="zh-CN"/>
          </a:p>
        </p:txBody>
      </p:sp>
    </p:spTree>
    <p:extLst>
      <p:ext uri="{BB962C8B-B14F-4D97-AF65-F5344CB8AC3E}">
        <p14:creationId xmlns:p14="http://schemas.microsoft.com/office/powerpoint/2010/main" val="1631721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smtClean="0"/>
              <a:t>1.</a:t>
            </a:r>
            <a:r>
              <a:rPr kumimoji="1" lang="zh-CN" altLang="en-US" dirty="0" smtClean="0"/>
              <a:t>时序逻辑电路包含组合逻辑电路和存储电路两个部分；</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2.</a:t>
            </a:r>
            <a:r>
              <a:rPr kumimoji="1" lang="zh-CN" altLang="en-US" dirty="0" smtClean="0"/>
              <a:t>存储电路的输出状态必须反馈到组合电路的输入端，与输入信号一起，共同决定组合逻辑电路的输出。</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7</a:t>
            </a:fld>
            <a:endParaRPr lang="en-US" altLang="zh-CN"/>
          </a:p>
        </p:txBody>
      </p:sp>
    </p:spTree>
    <p:extLst>
      <p:ext uri="{BB962C8B-B14F-4D97-AF65-F5344CB8AC3E}">
        <p14:creationId xmlns:p14="http://schemas.microsoft.com/office/powerpoint/2010/main" val="1533018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smtClean="0"/>
              <a:t>上图为异步十进制加法计数器</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97</a:t>
            </a:fld>
            <a:endParaRPr lang="en-US" altLang="zh-CN"/>
          </a:p>
        </p:txBody>
      </p:sp>
    </p:spTree>
    <p:extLst>
      <p:ext uri="{BB962C8B-B14F-4D97-AF65-F5344CB8AC3E}">
        <p14:creationId xmlns:p14="http://schemas.microsoft.com/office/powerpoint/2010/main" val="4226893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106</a:t>
            </a:fld>
            <a:endParaRPr lang="en-US" altLang="zh-CN"/>
          </a:p>
        </p:txBody>
      </p:sp>
    </p:spTree>
    <p:extLst>
      <p:ext uri="{BB962C8B-B14F-4D97-AF65-F5344CB8AC3E}">
        <p14:creationId xmlns:p14="http://schemas.microsoft.com/office/powerpoint/2010/main" val="2732229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111</a:t>
            </a:fld>
            <a:endParaRPr lang="en-US" altLang="zh-CN"/>
          </a:p>
        </p:txBody>
      </p:sp>
    </p:spTree>
    <p:extLst>
      <p:ext uri="{BB962C8B-B14F-4D97-AF65-F5344CB8AC3E}">
        <p14:creationId xmlns:p14="http://schemas.microsoft.com/office/powerpoint/2010/main" val="852635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latin typeface="华文楷体" panose="02010600040101010101" pitchFamily="2" charset="-122"/>
                <a:ea typeface="华文楷体" panose="02010600040101010101" pitchFamily="2" charset="-122"/>
              </a:rPr>
              <a:t>注：</a:t>
            </a:r>
            <a:r>
              <a:rPr kumimoji="1" lang="zh-CN" altLang="en-US" sz="1200" b="1" dirty="0" smtClean="0">
                <a:latin typeface="华文楷体" panose="02010600040101010101" pitchFamily="2" charset="-122"/>
                <a:ea typeface="华文楷体" panose="02010600040101010101" pitchFamily="2" charset="-122"/>
              </a:rPr>
              <a:t>此电路有几种无效循环，而且一旦脱离有效循环，则不会自动进入到有效循环中，故此环形计数器不能自启动，必须将电路置到有效循环的某个状态中。</a:t>
            </a:r>
            <a:r>
              <a:rPr lang="zh-CN" altLang="en-US" sz="1200" b="1" dirty="0" smtClean="0">
                <a:latin typeface="华文楷体" panose="02010600040101010101" pitchFamily="2" charset="-122"/>
                <a:ea typeface="华文楷体" panose="02010600040101010101" pitchFamily="2" charset="-122"/>
              </a:rPr>
              <a:t> </a:t>
            </a:r>
          </a:p>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131</a:t>
            </a:fld>
            <a:endParaRPr lang="en-US" altLang="zh-CN"/>
          </a:p>
        </p:txBody>
      </p:sp>
    </p:spTree>
    <p:extLst>
      <p:ext uri="{BB962C8B-B14F-4D97-AF65-F5344CB8AC3E}">
        <p14:creationId xmlns:p14="http://schemas.microsoft.com/office/powerpoint/2010/main" val="25338014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zh-CN" altLang="en-US" dirty="0" smtClean="0"/>
              <a:t>如果无法确定谁先谁后，自然也无法确定电路状态转换的规律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183</a:t>
            </a:fld>
            <a:endParaRPr lang="en-US" altLang="zh-CN"/>
          </a:p>
        </p:txBody>
      </p:sp>
    </p:spTree>
    <p:extLst>
      <p:ext uri="{BB962C8B-B14F-4D97-AF65-F5344CB8AC3E}">
        <p14:creationId xmlns:p14="http://schemas.microsoft.com/office/powerpoint/2010/main" val="182433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smtClean="0"/>
              <a:t>1.</a:t>
            </a:r>
            <a:r>
              <a:rPr kumimoji="1" lang="zh-CN" altLang="en-US" dirty="0" smtClean="0"/>
              <a:t>时序逻辑电路包含组合逻辑电路和存储电路两个部分；</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2.</a:t>
            </a:r>
            <a:r>
              <a:rPr kumimoji="1" lang="zh-CN" altLang="en-US" dirty="0" smtClean="0"/>
              <a:t>存储电路的输出状态必须反馈到组合电路的输入端，与输入信号一起，共同决定组合逻辑电路的输出。</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8</a:t>
            </a:fld>
            <a:endParaRPr lang="en-US" altLang="zh-CN"/>
          </a:p>
        </p:txBody>
      </p:sp>
    </p:spTree>
    <p:extLst>
      <p:ext uri="{BB962C8B-B14F-4D97-AF65-F5344CB8AC3E}">
        <p14:creationId xmlns:p14="http://schemas.microsoft.com/office/powerpoint/2010/main" val="1533018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altLang="zh-CN" dirty="0" smtClean="0"/>
              <a:t>X </a:t>
            </a:r>
            <a:r>
              <a:rPr lang="zh-CN" altLang="en-US" dirty="0" smtClean="0"/>
              <a:t>输入信号</a:t>
            </a:r>
            <a:r>
              <a:rPr lang="en-US" altLang="zh-CN" dirty="0" smtClean="0"/>
              <a:t>	Y </a:t>
            </a:r>
            <a:r>
              <a:rPr lang="zh-CN" altLang="en-US" dirty="0" smtClean="0"/>
              <a:t>输出信号</a:t>
            </a:r>
            <a:endParaRPr lang="en-US" altLang="zh-CN" dirty="0" smtClean="0"/>
          </a:p>
          <a:p>
            <a:r>
              <a:rPr lang="en-US" altLang="zh-CN" dirty="0" smtClean="0"/>
              <a:t>Z </a:t>
            </a:r>
            <a:r>
              <a:rPr lang="zh-CN" altLang="en-US" dirty="0" smtClean="0"/>
              <a:t>存储电路的输入信号  </a:t>
            </a:r>
            <a:r>
              <a:rPr lang="en-US" altLang="zh-CN" dirty="0" smtClean="0"/>
              <a:t>Q </a:t>
            </a:r>
            <a:r>
              <a:rPr lang="zh-CN" altLang="en-US" dirty="0" smtClean="0"/>
              <a:t>存储电路的输出</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q  </a:t>
            </a:r>
            <a:r>
              <a:rPr lang="zh-CN" altLang="en-US" baseline="0" dirty="0" smtClean="0"/>
              <a:t>存储电路中每个触发器的现态</a:t>
            </a:r>
            <a:endParaRPr lang="zh-CN" altLang="en-US" dirty="0" smtClean="0"/>
          </a:p>
          <a:p>
            <a:r>
              <a:rPr lang="en-US" altLang="zh-CN" dirty="0" smtClean="0"/>
              <a:t>q*</a:t>
            </a:r>
            <a:r>
              <a:rPr lang="en-US" altLang="zh-CN" baseline="0" dirty="0" smtClean="0"/>
              <a:t> </a:t>
            </a:r>
            <a:r>
              <a:rPr lang="zh-CN" altLang="en-US" baseline="0" dirty="0" smtClean="0"/>
              <a:t>存储电路中每个触发器的次态</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9</a:t>
            </a:fld>
            <a:endParaRPr lang="en-US" altLang="zh-CN"/>
          </a:p>
        </p:txBody>
      </p:sp>
    </p:spTree>
    <p:extLst>
      <p:ext uri="{BB962C8B-B14F-4D97-AF65-F5344CB8AC3E}">
        <p14:creationId xmlns:p14="http://schemas.microsoft.com/office/powerpoint/2010/main" val="186789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altLang="zh-CN" dirty="0" smtClean="0"/>
              <a:t>X </a:t>
            </a:r>
            <a:r>
              <a:rPr lang="zh-CN" altLang="en-US" dirty="0" smtClean="0"/>
              <a:t>输入信号</a:t>
            </a:r>
            <a:r>
              <a:rPr lang="en-US" altLang="zh-CN" dirty="0" smtClean="0"/>
              <a:t>	Y </a:t>
            </a:r>
            <a:r>
              <a:rPr lang="zh-CN" altLang="en-US" dirty="0" smtClean="0"/>
              <a:t>输出信号</a:t>
            </a:r>
            <a:endParaRPr lang="en-US" altLang="zh-CN" dirty="0" smtClean="0"/>
          </a:p>
          <a:p>
            <a:r>
              <a:rPr lang="en-US" altLang="zh-CN" dirty="0" smtClean="0"/>
              <a:t>Z </a:t>
            </a:r>
            <a:r>
              <a:rPr lang="zh-CN" altLang="en-US" dirty="0" smtClean="0"/>
              <a:t>存储电路的输入信号  </a:t>
            </a:r>
            <a:r>
              <a:rPr lang="en-US" altLang="zh-CN" dirty="0" smtClean="0"/>
              <a:t>Q </a:t>
            </a:r>
            <a:r>
              <a:rPr lang="zh-CN" altLang="en-US" dirty="0" smtClean="0"/>
              <a:t>存储电路的输出</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q  </a:t>
            </a:r>
            <a:r>
              <a:rPr lang="zh-CN" altLang="en-US" baseline="0" dirty="0" smtClean="0"/>
              <a:t>存储电路中每个触发器的现态</a:t>
            </a:r>
            <a:endParaRPr lang="zh-CN" altLang="en-US" dirty="0" smtClean="0"/>
          </a:p>
          <a:p>
            <a:r>
              <a:rPr lang="en-US" altLang="zh-CN" dirty="0" smtClean="0"/>
              <a:t>q*</a:t>
            </a:r>
            <a:r>
              <a:rPr lang="en-US" altLang="zh-CN" baseline="0" dirty="0" smtClean="0"/>
              <a:t> </a:t>
            </a:r>
            <a:r>
              <a:rPr lang="zh-CN" altLang="en-US" baseline="0" dirty="0" smtClean="0"/>
              <a:t>存储电路中每个触发器的次态</a:t>
            </a:r>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10</a:t>
            </a:fld>
            <a:endParaRPr lang="en-US" altLang="zh-CN"/>
          </a:p>
        </p:txBody>
      </p:sp>
    </p:spTree>
    <p:extLst>
      <p:ext uri="{BB962C8B-B14F-4D97-AF65-F5344CB8AC3E}">
        <p14:creationId xmlns:p14="http://schemas.microsoft.com/office/powerpoint/2010/main" val="186789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11</a:t>
            </a:fld>
            <a:endParaRPr lang="en-US" altLang="zh-CN"/>
          </a:p>
        </p:txBody>
      </p:sp>
    </p:spTree>
    <p:extLst>
      <p:ext uri="{BB962C8B-B14F-4D97-AF65-F5344CB8AC3E}">
        <p14:creationId xmlns:p14="http://schemas.microsoft.com/office/powerpoint/2010/main" val="1867894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E163BE-32E2-4A0C-9191-C0BCCE517763}" type="slidenum">
              <a:rPr lang="zh-CN" altLang="en-US" smtClean="0"/>
              <a:pPr/>
              <a:t>12</a:t>
            </a:fld>
            <a:endParaRPr lang="en-US" altLang="zh-CN"/>
          </a:p>
        </p:txBody>
      </p:sp>
    </p:spTree>
    <p:extLst>
      <p:ext uri="{BB962C8B-B14F-4D97-AF65-F5344CB8AC3E}">
        <p14:creationId xmlns:p14="http://schemas.microsoft.com/office/powerpoint/2010/main" val="186789430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photo.tlw.cn/7/JPEG/Vol_113/ER004_L.htm" TargetMode="External"/><Relationship Id="rId13" Type="http://schemas.openxmlformats.org/officeDocument/2006/relationships/image" Target="../media/image14.jpeg"/><Relationship Id="rId18" Type="http://schemas.openxmlformats.org/officeDocument/2006/relationships/hyperlink" Target="http://photo.tlw.cn/5/JPEG640/087/151_200/DP151_L.htm" TargetMode="External"/><Relationship Id="rId3" Type="http://schemas.openxmlformats.org/officeDocument/2006/relationships/image" Target="../media/image9.jpeg"/><Relationship Id="rId21" Type="http://schemas.openxmlformats.org/officeDocument/2006/relationships/image" Target="../media/image4.jpeg"/><Relationship Id="rId7" Type="http://schemas.openxmlformats.org/officeDocument/2006/relationships/image" Target="../media/image12.jpeg"/><Relationship Id="rId12" Type="http://schemas.openxmlformats.org/officeDocument/2006/relationships/hyperlink" Target="http://photo.tlw.cn/5/JPEG640/097/001_050/DZ006_L.htm" TargetMode="External"/><Relationship Id="rId17" Type="http://schemas.openxmlformats.org/officeDocument/2006/relationships/image" Target="../media/image5.jpeg"/><Relationship Id="rId2" Type="http://schemas.openxmlformats.org/officeDocument/2006/relationships/hyperlink" Target="http://photo.tlw.cn/7/JPEG/Vol_117/EV163_L.htm" TargetMode="External"/><Relationship Id="rId16" Type="http://schemas.openxmlformats.org/officeDocument/2006/relationships/hyperlink" Target="http://photo.tlw.cn/7/JPEG/Vol_113/ER147_L.htm" TargetMode="External"/><Relationship Id="rId20" Type="http://schemas.openxmlformats.org/officeDocument/2006/relationships/hyperlink" Target="http://photo.tlw.cn/7/JPEG/Vol_117/EV032_L.htm" TargetMode="External"/><Relationship Id="rId1" Type="http://schemas.openxmlformats.org/officeDocument/2006/relationships/slideMaster" Target="../slideMasters/slideMaster1.xml"/><Relationship Id="rId6" Type="http://schemas.openxmlformats.org/officeDocument/2006/relationships/hyperlink" Target="http://photo.tlw.cn/7/JPEG/Vol_126/FE088_L.htm" TargetMode="External"/><Relationship Id="rId11" Type="http://schemas.openxmlformats.org/officeDocument/2006/relationships/image" Target="../media/image13.jpeg"/><Relationship Id="rId5" Type="http://schemas.openxmlformats.org/officeDocument/2006/relationships/image" Target="../media/image11.jpeg"/><Relationship Id="rId15" Type="http://schemas.openxmlformats.org/officeDocument/2006/relationships/image" Target="../media/image3.jpeg"/><Relationship Id="rId10" Type="http://schemas.openxmlformats.org/officeDocument/2006/relationships/hyperlink" Target="http://photo.tlw.cn/5/JPEG640/087/151_200/DP172_L.htm" TargetMode="External"/><Relationship Id="rId19" Type="http://schemas.openxmlformats.org/officeDocument/2006/relationships/image" Target="../media/image6.jpeg"/><Relationship Id="rId4" Type="http://schemas.openxmlformats.org/officeDocument/2006/relationships/image" Target="../media/image10.jpeg"/><Relationship Id="rId9" Type="http://schemas.openxmlformats.org/officeDocument/2006/relationships/image" Target="../media/image2.jpeg"/><Relationship Id="rId14" Type="http://schemas.openxmlformats.org/officeDocument/2006/relationships/hyperlink" Target="http://photo.tlw.cn/2/JPEG640/033/001_050/AH016_L.ht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photo.tlw.cn/7/JPEG/Vol_113/ER004_L.htm" TargetMode="External"/><Relationship Id="rId13" Type="http://schemas.openxmlformats.org/officeDocument/2006/relationships/image" Target="../media/image14.jpeg"/><Relationship Id="rId18" Type="http://schemas.openxmlformats.org/officeDocument/2006/relationships/hyperlink" Target="http://photo.tlw.cn/5/JPEG640/087/151_200/DP151_L.htm" TargetMode="External"/><Relationship Id="rId3" Type="http://schemas.openxmlformats.org/officeDocument/2006/relationships/image" Target="../media/image9.jpeg"/><Relationship Id="rId21" Type="http://schemas.openxmlformats.org/officeDocument/2006/relationships/image" Target="../media/image4.jpeg"/><Relationship Id="rId7" Type="http://schemas.openxmlformats.org/officeDocument/2006/relationships/image" Target="../media/image12.jpeg"/><Relationship Id="rId12" Type="http://schemas.openxmlformats.org/officeDocument/2006/relationships/hyperlink" Target="http://photo.tlw.cn/5/JPEG640/097/001_050/DZ006_L.htm" TargetMode="External"/><Relationship Id="rId17" Type="http://schemas.openxmlformats.org/officeDocument/2006/relationships/image" Target="../media/image5.jpeg"/><Relationship Id="rId2" Type="http://schemas.openxmlformats.org/officeDocument/2006/relationships/hyperlink" Target="http://photo.tlw.cn/7/JPEG/Vol_117/EV163_L.htm" TargetMode="External"/><Relationship Id="rId16" Type="http://schemas.openxmlformats.org/officeDocument/2006/relationships/hyperlink" Target="http://photo.tlw.cn/7/JPEG/Vol_113/ER147_L.htm" TargetMode="External"/><Relationship Id="rId20" Type="http://schemas.openxmlformats.org/officeDocument/2006/relationships/hyperlink" Target="http://photo.tlw.cn/7/JPEG/Vol_117/EV032_L.htm" TargetMode="External"/><Relationship Id="rId1" Type="http://schemas.openxmlformats.org/officeDocument/2006/relationships/slideMaster" Target="../slideMasters/slideMaster2.xml"/><Relationship Id="rId6" Type="http://schemas.openxmlformats.org/officeDocument/2006/relationships/hyperlink" Target="http://photo.tlw.cn/7/JPEG/Vol_126/FE088_L.htm" TargetMode="External"/><Relationship Id="rId11" Type="http://schemas.openxmlformats.org/officeDocument/2006/relationships/image" Target="../media/image13.jpeg"/><Relationship Id="rId5" Type="http://schemas.openxmlformats.org/officeDocument/2006/relationships/image" Target="../media/image11.jpeg"/><Relationship Id="rId15" Type="http://schemas.openxmlformats.org/officeDocument/2006/relationships/image" Target="../media/image3.jpeg"/><Relationship Id="rId10" Type="http://schemas.openxmlformats.org/officeDocument/2006/relationships/hyperlink" Target="http://photo.tlw.cn/5/JPEG640/087/151_200/DP172_L.htm" TargetMode="External"/><Relationship Id="rId19" Type="http://schemas.openxmlformats.org/officeDocument/2006/relationships/image" Target="../media/image6.jpeg"/><Relationship Id="rId4" Type="http://schemas.openxmlformats.org/officeDocument/2006/relationships/image" Target="../media/image10.jpeg"/><Relationship Id="rId9" Type="http://schemas.openxmlformats.org/officeDocument/2006/relationships/image" Target="../media/image2.jpeg"/><Relationship Id="rId14" Type="http://schemas.openxmlformats.org/officeDocument/2006/relationships/hyperlink" Target="http://photo.tlw.cn/2/JPEG640/033/001_050/AH016_L.ht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 descr="EV163_T">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445125"/>
            <a:ext cx="8636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上标题"/>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60350"/>
            <a:ext cx="91440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AS_logo"/>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463" y="-26988"/>
            <a:ext cx="3059112" cy="93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FE088_T">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67175" y="5437188"/>
            <a:ext cx="165735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ER004_T">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4525" y="5437188"/>
            <a:ext cx="8651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DP172_T">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88125" y="5437188"/>
            <a:ext cx="8636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DZ006_T">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80400" y="5437188"/>
            <a:ext cx="8636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H016_T">
            <a:hlinkClick r:id="rId14"/>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92275" y="5437188"/>
            <a:ext cx="15113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ER147_T">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7088" y="5437188"/>
            <a:ext cx="86518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DP151_T">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03575" y="5437188"/>
            <a:ext cx="8636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EV032_T">
            <a:hlinkClick r:id="rId20"/>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451725" y="5437188"/>
            <a:ext cx="8636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a:spLocks noChangeArrowheads="1"/>
          </p:cNvSpPr>
          <p:nvPr/>
        </p:nvSpPr>
        <p:spPr bwMode="auto">
          <a:xfrm>
            <a:off x="0" y="6570663"/>
            <a:ext cx="9144000" cy="287337"/>
          </a:xfrm>
          <a:prstGeom prst="rect">
            <a:avLst/>
          </a:prstGeom>
          <a:gradFill rotWithShape="1">
            <a:gsLst>
              <a:gs pos="0">
                <a:schemeClr val="bg1"/>
              </a:gs>
              <a:gs pos="100000">
                <a:srgbClr val="BCD4E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4" name="Rectangle 0"/>
          <p:cNvSpPr>
            <a:spLocks noChangeArrowheads="1"/>
          </p:cNvSpPr>
          <p:nvPr/>
        </p:nvSpPr>
        <p:spPr bwMode="auto">
          <a:xfrm>
            <a:off x="1187450" y="979488"/>
            <a:ext cx="7956550" cy="720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Tree>
    <p:extLst>
      <p:ext uri="{BB962C8B-B14F-4D97-AF65-F5344CB8AC3E}">
        <p14:creationId xmlns:p14="http://schemas.microsoft.com/office/powerpoint/2010/main" val="3871026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44220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4740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0"/>
          <p:cNvGrpSpPr>
            <a:grpSpLocks/>
          </p:cNvGrpSpPr>
          <p:nvPr/>
        </p:nvGrpSpPr>
        <p:grpSpPr bwMode="auto">
          <a:xfrm>
            <a:off x="0" y="-26988"/>
            <a:ext cx="9144000" cy="6884988"/>
            <a:chOff x="0" y="-17"/>
            <a:chExt cx="5760" cy="4337"/>
          </a:xfrm>
        </p:grpSpPr>
        <p:pic>
          <p:nvPicPr>
            <p:cNvPr id="3" name="Picture 1" descr="EV163_T">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3430"/>
              <a:ext cx="544"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上标题"/>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164"/>
              <a:ext cx="5760"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AS_logo"/>
            <p:cNvPicPr>
              <a:picLocks noChangeAspect="1" noChangeArrowheads="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 y="-17"/>
              <a:ext cx="1927"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FE088_T">
              <a:hlinkClick r:id="rId6"/>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562" y="3425"/>
              <a:ext cx="1044"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ER004_T">
              <a:hlinkClick r:id="rId8"/>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06" y="3425"/>
              <a:ext cx="54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DP172_T">
              <a:hlinkClick r:id="rId10"/>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4150" y="3425"/>
              <a:ext cx="544"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DZ006_T">
              <a:hlinkClick r:id="rId12"/>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216" y="3425"/>
              <a:ext cx="544"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AH016_T">
              <a:hlinkClick r:id="rId14"/>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66" y="3425"/>
              <a:ext cx="952"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ER147_T">
              <a:hlinkClick r:id="rId16"/>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1" y="3425"/>
              <a:ext cx="54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DP151_T">
              <a:hlinkClick r:id="rId18"/>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2018" y="3425"/>
              <a:ext cx="544"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EV032_T">
              <a:hlinkClick r:id="rId20"/>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4694" y="3425"/>
              <a:ext cx="544"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2"/>
            <p:cNvSpPr>
              <a:spLocks noChangeArrowheads="1"/>
            </p:cNvSpPr>
            <p:nvPr userDrawn="1"/>
          </p:nvSpPr>
          <p:spPr bwMode="auto">
            <a:xfrm>
              <a:off x="0" y="4139"/>
              <a:ext cx="5760" cy="181"/>
            </a:xfrm>
            <a:prstGeom prst="rect">
              <a:avLst/>
            </a:prstGeom>
            <a:gradFill rotWithShape="1">
              <a:gsLst>
                <a:gs pos="0">
                  <a:schemeClr val="bg1"/>
                </a:gs>
                <a:gs pos="100000">
                  <a:srgbClr val="BCD4E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grpSp>
      <p:sp>
        <p:nvSpPr>
          <p:cNvPr id="15" name="Rectangle 0"/>
          <p:cNvSpPr>
            <a:spLocks noChangeArrowheads="1"/>
          </p:cNvSpPr>
          <p:nvPr/>
        </p:nvSpPr>
        <p:spPr bwMode="auto">
          <a:xfrm>
            <a:off x="1187450" y="979488"/>
            <a:ext cx="7956550" cy="720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Tree>
    <p:extLst>
      <p:ext uri="{BB962C8B-B14F-4D97-AF65-F5344CB8AC3E}">
        <p14:creationId xmlns:p14="http://schemas.microsoft.com/office/powerpoint/2010/main" val="115854172"/>
      </p:ext>
    </p:extLst>
  </p:cSld>
  <p:clrMapOvr>
    <a:masterClrMapping/>
  </p:clrMapOvr>
  <p:transition>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548680"/>
            <a:ext cx="8229600" cy="1143000"/>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67544" y="1772816"/>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78488637"/>
      </p:ext>
    </p:extLst>
  </p:cSld>
  <p:clrMapOvr>
    <a:masterClrMapping/>
  </p:clrMapOvr>
  <p:transition>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005593645"/>
      </p:ext>
    </p:extLst>
  </p:cSld>
  <p:clrMapOvr>
    <a:masterClrMapping/>
  </p:clrMapOvr>
  <p:transition>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0172781"/>
      </p:ext>
    </p:extLst>
  </p:cSld>
  <p:clrMapOvr>
    <a:masterClrMapping/>
  </p:clrMapOvr>
  <p:transition>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6575392"/>
      </p:ext>
    </p:extLst>
  </p:cSld>
  <p:clrMapOvr>
    <a:masterClrMapping/>
  </p:clrMapOvr>
  <p:transition>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6167603"/>
      </p:ext>
    </p:extLst>
  </p:cSld>
  <p:clrMapOvr>
    <a:masterClrMapping/>
  </p:clrMapOvr>
  <p:transition>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640527"/>
      </p:ext>
    </p:extLst>
  </p:cSld>
  <p:clrMapOvr>
    <a:masterClrMapping/>
  </p:clrMapOvr>
  <p:transition>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339042227"/>
      </p:ext>
    </p:extLst>
  </p:cSld>
  <p:clrMapOvr>
    <a:masterClrMapping/>
  </p:clrMapOvr>
  <p:transition>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548680"/>
            <a:ext cx="8229600" cy="792088"/>
          </a:xfrm>
          <a:prstGeom prst="rect">
            <a:avLst/>
          </a:prstGeom>
        </p:spPr>
        <p:txBody>
          <a:bodyPr/>
          <a:lstStyle>
            <a:lvl1pPr>
              <a:defRPr sz="4000" b="1" baseline="0">
                <a:solidFill>
                  <a:schemeClr val="accent6">
                    <a:lumMod val="50000"/>
                  </a:schemeClr>
                </a:solidFill>
                <a:latin typeface="Times New Roman" pitchFamily="18" charset="0"/>
                <a:ea typeface="+mj-ea"/>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67544" y="1268760"/>
            <a:ext cx="8229600" cy="4569371"/>
          </a:xfrm>
          <a:prstGeom prst="rect">
            <a:avLst/>
          </a:prstGeom>
        </p:spPr>
        <p:txBody>
          <a:bodyPr/>
          <a:lstStyle>
            <a:lvl1pPr>
              <a:lnSpc>
                <a:spcPct val="110000"/>
              </a:lnSpc>
              <a:defRPr baseline="0">
                <a:latin typeface="Times New Roman" pitchFamily="18" charset="0"/>
                <a:ea typeface="+mj-ea"/>
              </a:defRPr>
            </a:lvl1pPr>
            <a:lvl2pPr>
              <a:lnSpc>
                <a:spcPct val="110000"/>
              </a:lnSpc>
              <a:defRPr baseline="0">
                <a:latin typeface="Times New Roman" pitchFamily="18" charset="0"/>
                <a:ea typeface="+mj-ea"/>
              </a:defRPr>
            </a:lvl2pPr>
            <a:lvl3pPr>
              <a:lnSpc>
                <a:spcPct val="110000"/>
              </a:lnSpc>
              <a:defRPr baseline="0">
                <a:latin typeface="Times New Roman" pitchFamily="18" charset="0"/>
                <a:ea typeface="+mj-ea"/>
              </a:defRPr>
            </a:lvl3pPr>
            <a:lvl4pPr>
              <a:lnSpc>
                <a:spcPct val="110000"/>
              </a:lnSpc>
              <a:defRPr baseline="0">
                <a:latin typeface="Times New Roman" pitchFamily="18" charset="0"/>
                <a:ea typeface="+mj-ea"/>
              </a:defRPr>
            </a:lvl4pPr>
            <a:lvl5pPr>
              <a:lnSpc>
                <a:spcPct val="110000"/>
              </a:lnSpc>
              <a:defRPr baseline="0">
                <a:latin typeface="Times New Roman" pitchFamily="18" charset="0"/>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3165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614668222"/>
      </p:ext>
    </p:extLst>
  </p:cSld>
  <p:clrMapOvr>
    <a:masterClrMapping/>
  </p:clrMapOvr>
  <p:transition>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27841520"/>
      </p:ext>
    </p:extLst>
  </p:cSld>
  <p:clrMapOvr>
    <a:masterClrMapping/>
  </p:clrMapOvr>
  <p:transition>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55623869"/>
      </p:ext>
    </p:extLst>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2636912"/>
            <a:ext cx="7772400" cy="1362075"/>
          </a:xfrm>
          <a:prstGeom prst="rect">
            <a:avLst/>
          </a:prstGeom>
        </p:spPr>
        <p:txBody>
          <a:bodyPr anchor="t"/>
          <a:lstStyle>
            <a:lvl1pPr algn="ctr">
              <a:defRPr sz="4800" b="1" cap="all" baseline="0"/>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93828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62068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44824"/>
            <a:ext cx="4038600" cy="428133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44824"/>
            <a:ext cx="4038600" cy="428133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88150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67544" y="62068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844824"/>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2484586"/>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844824"/>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484586"/>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1273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67544" y="62068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1845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118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033022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4978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hyperlink" Target="http://photo.tlw.cn/2/JPEG640/033/001_050/AH016_L.htm" TargetMode="External"/><Relationship Id="rId26" Type="http://schemas.openxmlformats.org/officeDocument/2006/relationships/image" Target="../media/image7.jpeg"/><Relationship Id="rId3" Type="http://schemas.openxmlformats.org/officeDocument/2006/relationships/slideLayout" Target="../slideLayouts/slideLayout3.xml"/><Relationship Id="rId21"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jpeg"/><Relationship Id="rId25" Type="http://schemas.openxmlformats.org/officeDocument/2006/relationships/image" Target="../media/image6.jpeg"/><Relationship Id="rId2" Type="http://schemas.openxmlformats.org/officeDocument/2006/relationships/slideLayout" Target="../slideLayouts/slideLayout2.xml"/><Relationship Id="rId16" Type="http://schemas.openxmlformats.org/officeDocument/2006/relationships/hyperlink" Target="http://photo.tlw.cn/7/JPEG/Vol_113/ER004_L.htm" TargetMode="External"/><Relationship Id="rId20" Type="http://schemas.openxmlformats.org/officeDocument/2006/relationships/hyperlink" Target="http://photo.tlw.cn/7/JPEG/Vol_117/EV032_L.ht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photo.tlw.cn/5/JPEG640/087/151_200/DP151_L.htm" TargetMode="External"/><Relationship Id="rId5" Type="http://schemas.openxmlformats.org/officeDocument/2006/relationships/slideLayout" Target="../slideLayouts/slideLayout5.xml"/><Relationship Id="rId15" Type="http://schemas.openxmlformats.org/officeDocument/2006/relationships/image" Target="../media/image1.png"/><Relationship Id="rId23" Type="http://schemas.openxmlformats.org/officeDocument/2006/relationships/image" Target="../media/image5.jpeg"/><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 Id="rId22" Type="http://schemas.openxmlformats.org/officeDocument/2006/relationships/hyperlink" Target="http://photo.tlw.cn/7/JPEG/Vol_113/ER147_L.htm" TargetMode="External"/><Relationship Id="rId27" Type="http://schemas.openxmlformats.org/officeDocument/2006/relationships/image" Target="../media/image8.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18" Type="http://schemas.openxmlformats.org/officeDocument/2006/relationships/hyperlink" Target="http://photo.tlw.cn/2/JPEG640/033/001_050/AH016_L.htm" TargetMode="External"/><Relationship Id="rId26" Type="http://schemas.openxmlformats.org/officeDocument/2006/relationships/image" Target="../media/image7.jpeg"/><Relationship Id="rId3" Type="http://schemas.openxmlformats.org/officeDocument/2006/relationships/slideLayout" Target="../slideLayouts/slideLayout14.xml"/><Relationship Id="rId21" Type="http://schemas.openxmlformats.org/officeDocument/2006/relationships/image" Target="../media/image4.jpe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jpeg"/><Relationship Id="rId25" Type="http://schemas.openxmlformats.org/officeDocument/2006/relationships/image" Target="../media/image6.jpeg"/><Relationship Id="rId2" Type="http://schemas.openxmlformats.org/officeDocument/2006/relationships/slideLayout" Target="../slideLayouts/slideLayout13.xml"/><Relationship Id="rId16" Type="http://schemas.openxmlformats.org/officeDocument/2006/relationships/hyperlink" Target="http://photo.tlw.cn/7/JPEG/Vol_113/ER004_L.htm" TargetMode="External"/><Relationship Id="rId20" Type="http://schemas.openxmlformats.org/officeDocument/2006/relationships/hyperlink" Target="http://photo.tlw.cn/7/JPEG/Vol_117/EV032_L.ht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hyperlink" Target="http://photo.tlw.cn/5/JPEG640/087/151_200/DP151_L.htm" TargetMode="External"/><Relationship Id="rId5" Type="http://schemas.openxmlformats.org/officeDocument/2006/relationships/slideLayout" Target="../slideLayouts/slideLayout16.xml"/><Relationship Id="rId15" Type="http://schemas.openxmlformats.org/officeDocument/2006/relationships/image" Target="../media/image1.png"/><Relationship Id="rId23" Type="http://schemas.openxmlformats.org/officeDocument/2006/relationships/image" Target="../media/image5.jpeg"/><Relationship Id="rId10" Type="http://schemas.openxmlformats.org/officeDocument/2006/relationships/slideLayout" Target="../slideLayouts/slideLayout21.xml"/><Relationship Id="rId19" Type="http://schemas.openxmlformats.org/officeDocument/2006/relationships/image" Target="../media/image3.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2.bin"/><Relationship Id="rId22" Type="http://schemas.openxmlformats.org/officeDocument/2006/relationships/hyperlink" Target="http://photo.tlw.cn/7/JPEG/Vol_113/ER147_L.htm" TargetMode="External"/><Relationship Id="rId27"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8"/>
          <p:cNvSpPr>
            <a:spLocks noChangeArrowheads="1"/>
          </p:cNvSpPr>
          <p:nvPr/>
        </p:nvSpPr>
        <p:spPr bwMode="auto">
          <a:xfrm>
            <a:off x="2122488" y="0"/>
            <a:ext cx="3241675" cy="539750"/>
          </a:xfrm>
          <a:prstGeom prst="rect">
            <a:avLst/>
          </a:prstGeom>
          <a:gradFill rotWithShape="1">
            <a:gsLst>
              <a:gs pos="0">
                <a:srgbClr val="FFFFFF">
                  <a:alpha val="48000"/>
                </a:srgbClr>
              </a:gs>
              <a:gs pos="100000">
                <a:srgbClr val="0066FF">
                  <a:alpha val="75000"/>
                </a:srgbClr>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zh-CN">
              <a:solidFill>
                <a:schemeClr val="accent2"/>
              </a:solidFill>
              <a:latin typeface="华文隶书" pitchFamily="2" charset="-122"/>
              <a:ea typeface="华文隶书" pitchFamily="2" charset="-122"/>
            </a:endParaRPr>
          </a:p>
        </p:txBody>
      </p:sp>
      <p:graphicFrame>
        <p:nvGraphicFramePr>
          <p:cNvPr id="1027" name="Object 39"/>
          <p:cNvGraphicFramePr>
            <a:graphicFrameLocks noChangeAspect="1"/>
          </p:cNvGraphicFramePr>
          <p:nvPr/>
        </p:nvGraphicFramePr>
        <p:xfrm>
          <a:off x="144463" y="66675"/>
          <a:ext cx="1981200" cy="554038"/>
        </p:xfrm>
        <a:graphic>
          <a:graphicData uri="http://schemas.openxmlformats.org/presentationml/2006/ole">
            <mc:AlternateContent xmlns:mc="http://schemas.openxmlformats.org/markup-compatibility/2006">
              <mc:Choice xmlns:v="urn:schemas-microsoft-com:vml" Requires="v">
                <p:oleObj spid="_x0000_s1394" name="Image" r:id="rId14" imgW="11881398" imgH="3303918" progId="">
                  <p:embed/>
                </p:oleObj>
              </mc:Choice>
              <mc:Fallback>
                <p:oleObj name="Image" r:id="rId14" imgW="11881398" imgH="3303918" progId="">
                  <p:embed/>
                  <p:pic>
                    <p:nvPicPr>
                      <p:cNvPr id="0" name="Picture 2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463" y="66675"/>
                        <a:ext cx="1981200" cy="55403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80333" name="Text Box 45"/>
          <p:cNvSpPr txBox="1">
            <a:spLocks noChangeArrowheads="1"/>
          </p:cNvSpPr>
          <p:nvPr/>
        </p:nvSpPr>
        <p:spPr bwMode="auto">
          <a:xfrm>
            <a:off x="323850" y="6538913"/>
            <a:ext cx="431800" cy="274637"/>
          </a:xfrm>
          <a:prstGeom prst="rect">
            <a:avLst/>
          </a:prstGeom>
          <a:noFill/>
          <a:ln w="9525">
            <a:noFill/>
            <a:miter lim="800000"/>
            <a:headEnd/>
            <a:tailEnd/>
          </a:ln>
          <a:effectLst/>
        </p:spPr>
        <p:txBody>
          <a:bodyPr>
            <a:spAutoFit/>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pPr>
              <a:spcBef>
                <a:spcPct val="50000"/>
              </a:spcBef>
            </a:pPr>
            <a:fld id="{653BC012-0DAF-4B88-8AEA-275F58C3AAE7}" type="slidenum">
              <a:rPr kumimoji="0" lang="en-US" altLang="zh-CN" sz="1200">
                <a:solidFill>
                  <a:schemeClr val="accent2"/>
                </a:solidFill>
              </a:rPr>
              <a:pPr>
                <a:spcBef>
                  <a:spcPct val="50000"/>
                </a:spcBef>
              </a:pPr>
              <a:t>‹#›</a:t>
            </a:fld>
            <a:endParaRPr kumimoji="0" lang="en-US" altLang="zh-CN" sz="1200">
              <a:solidFill>
                <a:schemeClr val="accent2"/>
              </a:solidFill>
            </a:endParaRPr>
          </a:p>
        </p:txBody>
      </p:sp>
      <p:pic>
        <p:nvPicPr>
          <p:cNvPr id="1030" name="Picture 46" descr="ER004_T">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246688" y="0"/>
            <a:ext cx="4048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47" descr="AH016_T">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45250" y="0"/>
            <a:ext cx="719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48" descr="EV032_T">
            <a:hlinkClick r:id="rId20"/>
          </p:cNvPr>
          <p:cNvPicPr preferRelativeResize="0">
            <a:picLocks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38850" y="0"/>
            <a:ext cx="4111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51" descr="ER147_T">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51500" y="0"/>
            <a:ext cx="4048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52" descr="DP151_T">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119938" y="0"/>
            <a:ext cx="4048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031" descr="gseabor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524750" y="0"/>
            <a:ext cx="719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032" descr="optics1"/>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237538" y="0"/>
            <a:ext cx="9064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38"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8"/>
          <p:cNvSpPr>
            <a:spLocks noChangeArrowheads="1"/>
          </p:cNvSpPr>
          <p:nvPr/>
        </p:nvSpPr>
        <p:spPr bwMode="auto">
          <a:xfrm>
            <a:off x="2122488" y="0"/>
            <a:ext cx="3241675" cy="539750"/>
          </a:xfrm>
          <a:prstGeom prst="rect">
            <a:avLst/>
          </a:prstGeom>
          <a:gradFill rotWithShape="1">
            <a:gsLst>
              <a:gs pos="0">
                <a:srgbClr val="FFFFFF">
                  <a:alpha val="48000"/>
                </a:srgbClr>
              </a:gs>
              <a:gs pos="100000">
                <a:srgbClr val="0066FF">
                  <a:alpha val="75000"/>
                </a:srgbClr>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zh-CN">
              <a:solidFill>
                <a:srgbClr val="3333CC"/>
              </a:solidFill>
              <a:latin typeface="华文隶书" pitchFamily="2" charset="-122"/>
              <a:ea typeface="华文隶书" pitchFamily="2" charset="-122"/>
            </a:endParaRPr>
          </a:p>
        </p:txBody>
      </p:sp>
      <p:grpSp>
        <p:nvGrpSpPr>
          <p:cNvPr id="4099" name="Group 4"/>
          <p:cNvGrpSpPr>
            <a:grpSpLocks/>
          </p:cNvGrpSpPr>
          <p:nvPr/>
        </p:nvGrpSpPr>
        <p:grpSpPr bwMode="auto">
          <a:xfrm>
            <a:off x="468313" y="1916113"/>
            <a:ext cx="8458200" cy="4572000"/>
            <a:chOff x="144" y="480"/>
            <a:chExt cx="5424" cy="3840"/>
          </a:xfrm>
        </p:grpSpPr>
        <p:sp>
          <p:nvSpPr>
            <p:cNvPr id="4110" name="Rectangle 5"/>
            <p:cNvSpPr>
              <a:spLocks noChangeArrowheads="1"/>
            </p:cNvSpPr>
            <p:nvPr/>
          </p:nvSpPr>
          <p:spPr bwMode="auto">
            <a:xfrm>
              <a:off x="5520" y="480"/>
              <a:ext cx="48" cy="384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1" name="Rectangle 6"/>
            <p:cNvSpPr>
              <a:spLocks noChangeArrowheads="1"/>
            </p:cNvSpPr>
            <p:nvPr/>
          </p:nvSpPr>
          <p:spPr bwMode="auto">
            <a:xfrm>
              <a:off x="5328" y="768"/>
              <a:ext cx="48" cy="355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2" name="Rectangle 7"/>
            <p:cNvSpPr>
              <a:spLocks noChangeArrowheads="1"/>
            </p:cNvSpPr>
            <p:nvPr/>
          </p:nvSpPr>
          <p:spPr bwMode="auto">
            <a:xfrm>
              <a:off x="5136" y="1056"/>
              <a:ext cx="48" cy="326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3" name="Rectangle 8"/>
            <p:cNvSpPr>
              <a:spLocks noChangeArrowheads="1"/>
            </p:cNvSpPr>
            <p:nvPr/>
          </p:nvSpPr>
          <p:spPr bwMode="auto">
            <a:xfrm>
              <a:off x="4944" y="1296"/>
              <a:ext cx="48" cy="302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4" name="Rectangle 9"/>
            <p:cNvSpPr>
              <a:spLocks noChangeArrowheads="1"/>
            </p:cNvSpPr>
            <p:nvPr/>
          </p:nvSpPr>
          <p:spPr bwMode="auto">
            <a:xfrm>
              <a:off x="4752" y="1536"/>
              <a:ext cx="54" cy="278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5" name="Rectangle 10"/>
            <p:cNvSpPr>
              <a:spLocks noChangeArrowheads="1"/>
            </p:cNvSpPr>
            <p:nvPr/>
          </p:nvSpPr>
          <p:spPr bwMode="auto">
            <a:xfrm>
              <a:off x="4560" y="1584"/>
              <a:ext cx="48" cy="2736"/>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6" name="Rectangle 11"/>
            <p:cNvSpPr>
              <a:spLocks noChangeArrowheads="1"/>
            </p:cNvSpPr>
            <p:nvPr/>
          </p:nvSpPr>
          <p:spPr bwMode="auto">
            <a:xfrm>
              <a:off x="4368" y="1680"/>
              <a:ext cx="48" cy="264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7" name="Rectangle 12"/>
            <p:cNvSpPr>
              <a:spLocks noChangeArrowheads="1"/>
            </p:cNvSpPr>
            <p:nvPr/>
          </p:nvSpPr>
          <p:spPr bwMode="auto">
            <a:xfrm>
              <a:off x="4176" y="1920"/>
              <a:ext cx="48" cy="240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8" name="Rectangle 13"/>
            <p:cNvSpPr>
              <a:spLocks noChangeArrowheads="1"/>
            </p:cNvSpPr>
            <p:nvPr/>
          </p:nvSpPr>
          <p:spPr bwMode="auto">
            <a:xfrm>
              <a:off x="3984" y="2112"/>
              <a:ext cx="48" cy="2208"/>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19" name="Rectangle 14"/>
            <p:cNvSpPr>
              <a:spLocks noChangeArrowheads="1"/>
            </p:cNvSpPr>
            <p:nvPr/>
          </p:nvSpPr>
          <p:spPr bwMode="auto">
            <a:xfrm>
              <a:off x="3792" y="2256"/>
              <a:ext cx="53" cy="206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0" name="Rectangle 15"/>
            <p:cNvSpPr>
              <a:spLocks noChangeArrowheads="1"/>
            </p:cNvSpPr>
            <p:nvPr/>
          </p:nvSpPr>
          <p:spPr bwMode="auto">
            <a:xfrm>
              <a:off x="3600" y="2448"/>
              <a:ext cx="48" cy="187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1" name="Rectangle 16"/>
            <p:cNvSpPr>
              <a:spLocks noChangeArrowheads="1"/>
            </p:cNvSpPr>
            <p:nvPr/>
          </p:nvSpPr>
          <p:spPr bwMode="auto">
            <a:xfrm>
              <a:off x="3408" y="2592"/>
              <a:ext cx="48" cy="1728"/>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2" name="Rectangle 17"/>
            <p:cNvSpPr>
              <a:spLocks noChangeArrowheads="1"/>
            </p:cNvSpPr>
            <p:nvPr/>
          </p:nvSpPr>
          <p:spPr bwMode="auto">
            <a:xfrm>
              <a:off x="3216" y="2736"/>
              <a:ext cx="48" cy="158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3" name="Rectangle 18"/>
            <p:cNvSpPr>
              <a:spLocks noChangeArrowheads="1"/>
            </p:cNvSpPr>
            <p:nvPr/>
          </p:nvSpPr>
          <p:spPr bwMode="auto">
            <a:xfrm>
              <a:off x="3024" y="2880"/>
              <a:ext cx="48" cy="144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4" name="Rectangle 19"/>
            <p:cNvSpPr>
              <a:spLocks noChangeArrowheads="1"/>
            </p:cNvSpPr>
            <p:nvPr/>
          </p:nvSpPr>
          <p:spPr bwMode="auto">
            <a:xfrm>
              <a:off x="2832" y="2976"/>
              <a:ext cx="53" cy="134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5" name="Rectangle 20"/>
            <p:cNvSpPr>
              <a:spLocks noChangeArrowheads="1"/>
            </p:cNvSpPr>
            <p:nvPr/>
          </p:nvSpPr>
          <p:spPr bwMode="auto">
            <a:xfrm>
              <a:off x="2640" y="3072"/>
              <a:ext cx="48" cy="1248"/>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6" name="Rectangle 21"/>
            <p:cNvSpPr>
              <a:spLocks noChangeArrowheads="1"/>
            </p:cNvSpPr>
            <p:nvPr/>
          </p:nvSpPr>
          <p:spPr bwMode="auto">
            <a:xfrm>
              <a:off x="2448" y="3168"/>
              <a:ext cx="48" cy="115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7" name="Rectangle 22"/>
            <p:cNvSpPr>
              <a:spLocks noChangeArrowheads="1"/>
            </p:cNvSpPr>
            <p:nvPr/>
          </p:nvSpPr>
          <p:spPr bwMode="auto">
            <a:xfrm>
              <a:off x="2256" y="3264"/>
              <a:ext cx="48" cy="1056"/>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8" name="Rectangle 23"/>
            <p:cNvSpPr>
              <a:spLocks noChangeArrowheads="1"/>
            </p:cNvSpPr>
            <p:nvPr/>
          </p:nvSpPr>
          <p:spPr bwMode="auto">
            <a:xfrm>
              <a:off x="2064" y="3360"/>
              <a:ext cx="48" cy="96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29" name="Rectangle 24"/>
            <p:cNvSpPr>
              <a:spLocks noChangeArrowheads="1"/>
            </p:cNvSpPr>
            <p:nvPr/>
          </p:nvSpPr>
          <p:spPr bwMode="auto">
            <a:xfrm>
              <a:off x="1872" y="3408"/>
              <a:ext cx="52" cy="91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0" name="Rectangle 25"/>
            <p:cNvSpPr>
              <a:spLocks noChangeArrowheads="1"/>
            </p:cNvSpPr>
            <p:nvPr/>
          </p:nvSpPr>
          <p:spPr bwMode="auto">
            <a:xfrm>
              <a:off x="1680" y="3504"/>
              <a:ext cx="48" cy="816"/>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1" name="Rectangle 26"/>
            <p:cNvSpPr>
              <a:spLocks noChangeArrowheads="1"/>
            </p:cNvSpPr>
            <p:nvPr/>
          </p:nvSpPr>
          <p:spPr bwMode="auto">
            <a:xfrm>
              <a:off x="1488" y="3600"/>
              <a:ext cx="48" cy="720"/>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2" name="Rectangle 27"/>
            <p:cNvSpPr>
              <a:spLocks noChangeArrowheads="1"/>
            </p:cNvSpPr>
            <p:nvPr/>
          </p:nvSpPr>
          <p:spPr bwMode="auto">
            <a:xfrm>
              <a:off x="1296" y="3648"/>
              <a:ext cx="48" cy="67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3" name="Rectangle 28"/>
            <p:cNvSpPr>
              <a:spLocks noChangeArrowheads="1"/>
            </p:cNvSpPr>
            <p:nvPr/>
          </p:nvSpPr>
          <p:spPr bwMode="auto">
            <a:xfrm>
              <a:off x="1104" y="3744"/>
              <a:ext cx="48" cy="57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4" name="Rectangle 29"/>
            <p:cNvSpPr>
              <a:spLocks noChangeArrowheads="1"/>
            </p:cNvSpPr>
            <p:nvPr/>
          </p:nvSpPr>
          <p:spPr bwMode="auto">
            <a:xfrm>
              <a:off x="912" y="3744"/>
              <a:ext cx="52" cy="572"/>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5" name="Rectangle 30"/>
            <p:cNvSpPr>
              <a:spLocks noChangeArrowheads="1"/>
            </p:cNvSpPr>
            <p:nvPr/>
          </p:nvSpPr>
          <p:spPr bwMode="auto">
            <a:xfrm>
              <a:off x="720" y="3792"/>
              <a:ext cx="48" cy="524"/>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6" name="Rectangle 31"/>
            <p:cNvSpPr>
              <a:spLocks noChangeArrowheads="1"/>
            </p:cNvSpPr>
            <p:nvPr/>
          </p:nvSpPr>
          <p:spPr bwMode="auto">
            <a:xfrm flipH="1">
              <a:off x="528" y="3840"/>
              <a:ext cx="48" cy="476"/>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137" name="Rectangle 32"/>
            <p:cNvSpPr>
              <a:spLocks noChangeArrowheads="1"/>
            </p:cNvSpPr>
            <p:nvPr/>
          </p:nvSpPr>
          <p:spPr bwMode="auto">
            <a:xfrm flipH="1">
              <a:off x="336" y="3888"/>
              <a:ext cx="48" cy="428"/>
            </a:xfrm>
            <a:prstGeom prst="rect">
              <a:avLst/>
            </a:prstGeom>
            <a:gradFill rotWithShape="0">
              <a:gsLst>
                <a:gs pos="0">
                  <a:srgbClr val="FFFFFF"/>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780321" name="Rectangle 33"/>
            <p:cNvSpPr>
              <a:spLocks noChangeArrowheads="1"/>
            </p:cNvSpPr>
            <p:nvPr/>
          </p:nvSpPr>
          <p:spPr bwMode="auto">
            <a:xfrm flipH="1">
              <a:off x="144" y="3888"/>
              <a:ext cx="48" cy="428"/>
            </a:xfrm>
            <a:prstGeom prst="rect">
              <a:avLst/>
            </a:prstGeom>
            <a:gradFill rotWithShape="0">
              <a:gsLst>
                <a:gs pos="0">
                  <a:srgbClr val="CCECFF">
                    <a:gamma/>
                    <a:tint val="0"/>
                    <a:invGamma/>
                  </a:srgbClr>
                </a:gs>
                <a:gs pos="100000">
                  <a:srgbClr val="CCECFF"/>
                </a:gs>
              </a:gsLst>
              <a:lin ang="5400000" scaled="1"/>
            </a:gradFill>
            <a:ln w="9525">
              <a:noFill/>
              <a:miter lim="800000"/>
              <a:headEnd/>
              <a:tailEnd/>
            </a:ln>
            <a:effectLst/>
          </p:spPr>
          <p:txBody>
            <a:bodyPr wrap="none" anchor="ctr"/>
            <a:lstStyle/>
            <a:p>
              <a:pPr algn="ctr">
                <a:defRPr/>
              </a:pPr>
              <a:endParaRPr lang="zh-CN" altLang="zh-CN">
                <a:solidFill>
                  <a:srgbClr val="FFCC00"/>
                </a:solidFill>
                <a:effectLst>
                  <a:outerShdw blurRad="38100" dist="38100" dir="2700000" algn="tl">
                    <a:srgbClr val="000000"/>
                  </a:outerShdw>
                </a:effectLst>
              </a:endParaRPr>
            </a:p>
          </p:txBody>
        </p:sp>
      </p:grpSp>
      <p:graphicFrame>
        <p:nvGraphicFramePr>
          <p:cNvPr id="4100" name="Object 39"/>
          <p:cNvGraphicFramePr>
            <a:graphicFrameLocks noChangeAspect="1"/>
          </p:cNvGraphicFramePr>
          <p:nvPr/>
        </p:nvGraphicFramePr>
        <p:xfrm>
          <a:off x="144463" y="66675"/>
          <a:ext cx="1981200" cy="554038"/>
        </p:xfrm>
        <a:graphic>
          <a:graphicData uri="http://schemas.openxmlformats.org/presentationml/2006/ole">
            <mc:AlternateContent xmlns:mc="http://schemas.openxmlformats.org/markup-compatibility/2006">
              <mc:Choice xmlns:v="urn:schemas-microsoft-com:vml" Requires="v">
                <p:oleObj spid="_x0000_s4496" name="Image" r:id="rId14" imgW="11881398" imgH="3303918" progId="">
                  <p:embed/>
                </p:oleObj>
              </mc:Choice>
              <mc:Fallback>
                <p:oleObj name="Image" r:id="rId14" imgW="11881398" imgH="3303918" progId="">
                  <p:embed/>
                  <p:pic>
                    <p:nvPicPr>
                      <p:cNvPr id="0" name="Picture 30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463" y="66675"/>
                        <a:ext cx="1981200" cy="55403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101" name="Line 42"/>
          <p:cNvSpPr>
            <a:spLocks noChangeShapeType="1"/>
          </p:cNvSpPr>
          <p:nvPr/>
        </p:nvSpPr>
        <p:spPr bwMode="auto">
          <a:xfrm>
            <a:off x="323850" y="6524625"/>
            <a:ext cx="8640763" cy="0"/>
          </a:xfrm>
          <a:prstGeom prst="line">
            <a:avLst/>
          </a:prstGeom>
          <a:noFill/>
          <a:ln w="38100">
            <a:pattFill prst="smCheck">
              <a:fgClr>
                <a:srgbClr val="FF3300"/>
              </a:fgClr>
              <a:bgClr>
                <a:srgbClr val="FFFF00"/>
              </a:bgClr>
            </a:patt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0333" name="Text Box 45"/>
          <p:cNvSpPr txBox="1">
            <a:spLocks noChangeArrowheads="1"/>
          </p:cNvSpPr>
          <p:nvPr/>
        </p:nvSpPr>
        <p:spPr bwMode="auto">
          <a:xfrm>
            <a:off x="323850" y="6538913"/>
            <a:ext cx="431800" cy="274637"/>
          </a:xfrm>
          <a:prstGeom prst="rect">
            <a:avLst/>
          </a:prstGeom>
          <a:noFill/>
          <a:ln w="9525">
            <a:noFill/>
            <a:miter lim="800000"/>
            <a:headEnd/>
            <a:tailEnd/>
          </a:ln>
          <a:effectLst/>
        </p:spPr>
        <p:txBody>
          <a:bodyPr>
            <a:spAutoFit/>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pPr>
              <a:spcBef>
                <a:spcPct val="50000"/>
              </a:spcBef>
            </a:pPr>
            <a:fld id="{DE72B69E-8D9B-4CB0-A286-49924ECBB2B9}" type="slidenum">
              <a:rPr kumimoji="0" lang="en-US" altLang="zh-CN" sz="1200">
                <a:solidFill>
                  <a:srgbClr val="3333CC"/>
                </a:solidFill>
              </a:rPr>
              <a:pPr>
                <a:spcBef>
                  <a:spcPct val="50000"/>
                </a:spcBef>
              </a:pPr>
              <a:t>‹#›</a:t>
            </a:fld>
            <a:endParaRPr kumimoji="0" lang="en-US" altLang="zh-CN" sz="1200">
              <a:solidFill>
                <a:srgbClr val="3333CC"/>
              </a:solidFill>
            </a:endParaRPr>
          </a:p>
        </p:txBody>
      </p:sp>
      <p:pic>
        <p:nvPicPr>
          <p:cNvPr id="4103" name="Picture 46" descr="ER004_T">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246688" y="0"/>
            <a:ext cx="4048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47" descr="AH016_T">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45250" y="0"/>
            <a:ext cx="719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48" descr="EV032_T">
            <a:hlinkClick r:id="rId20"/>
          </p:cNvPr>
          <p:cNvPicPr preferRelativeResize="0">
            <a:picLocks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38850" y="0"/>
            <a:ext cx="4111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51" descr="ER147_T">
            <a:hlinkClick r:id="rId22"/>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51500" y="0"/>
            <a:ext cx="4048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52" descr="DP151_T">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119938" y="0"/>
            <a:ext cx="4048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031" descr="gseabor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524750" y="0"/>
            <a:ext cx="719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032" descr="optics1"/>
          <p:cNvPicPr preferRelativeResize="0">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237538" y="0"/>
            <a:ext cx="9064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0"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ransition>
    <p:pull dir="ru"/>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8.wmf"/><Relationship Id="rId10" Type="http://schemas.openxmlformats.org/officeDocument/2006/relationships/image" Target="../media/image17.png"/><Relationship Id="rId4" Type="http://schemas.openxmlformats.org/officeDocument/2006/relationships/oleObject" Target="../embeddings/oleObject3.bin"/><Relationship Id="rId9" Type="http://schemas.openxmlformats.org/officeDocument/2006/relationships/image" Target="../media/image20.wmf"/></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5.w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65.bin"/><Relationship Id="rId5" Type="http://schemas.openxmlformats.org/officeDocument/2006/relationships/image" Target="../media/image124.wmf"/><Relationship Id="rId4" Type="http://schemas.openxmlformats.org/officeDocument/2006/relationships/oleObject" Target="../embeddings/oleObject64.bin"/></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129.emf"/><Relationship Id="rId4" Type="http://schemas.openxmlformats.org/officeDocument/2006/relationships/oleObject" Target="../embeddings/oleObject67.bin"/></Relationships>
</file>

<file path=ppt/slides/_rels/slide1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33.wmf"/><Relationship Id="rId5" Type="http://schemas.openxmlformats.org/officeDocument/2006/relationships/oleObject" Target="../embeddings/oleObject69.bin"/><Relationship Id="rId10" Type="http://schemas.openxmlformats.org/officeDocument/2006/relationships/image" Target="../media/image135.emf"/><Relationship Id="rId4" Type="http://schemas.openxmlformats.org/officeDocument/2006/relationships/image" Target="../media/image132.emf"/><Relationship Id="rId9" Type="http://schemas.openxmlformats.org/officeDocument/2006/relationships/oleObject" Target="../embeddings/oleObject71.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48.vml"/><Relationship Id="rId5" Type="http://schemas.openxmlformats.org/officeDocument/2006/relationships/image" Target="../media/image136.emf"/><Relationship Id="rId4" Type="http://schemas.openxmlformats.org/officeDocument/2006/relationships/oleObject" Target="../embeddings/oleObject72.bin"/></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138.emf"/><Relationship Id="rId5" Type="http://schemas.openxmlformats.org/officeDocument/2006/relationships/oleObject" Target="../embeddings/oleObject74.bin"/><Relationship Id="rId4" Type="http://schemas.openxmlformats.org/officeDocument/2006/relationships/image" Target="../media/image137.emf"/></Relationships>
</file>

<file path=ppt/slides/_rels/slide10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notesSlide" Target="../notesSlides/notesSlide8.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6.bin"/><Relationship Id="rId10" Type="http://schemas.openxmlformats.org/officeDocument/2006/relationships/image" Target="../media/image23.wmf"/><Relationship Id="rId4" Type="http://schemas.openxmlformats.org/officeDocument/2006/relationships/image" Target="../media/image15.png"/><Relationship Id="rId9" Type="http://schemas.openxmlformats.org/officeDocument/2006/relationships/oleObject" Target="../embeddings/oleObject8.bin"/></Relationships>
</file>

<file path=ppt/slides/_rels/slide11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image" Target="../media/image142.emf"/><Relationship Id="rId4" Type="http://schemas.openxmlformats.org/officeDocument/2006/relationships/oleObject" Target="../embeddings/oleObject75.bin"/></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143.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77.bin"/><Relationship Id="rId7" Type="http://schemas.openxmlformats.org/officeDocument/2006/relationships/image" Target="../media/image145.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44.wmf"/><Relationship Id="rId5" Type="http://schemas.openxmlformats.org/officeDocument/2006/relationships/oleObject" Target="../embeddings/oleObject78.bin"/><Relationship Id="rId4" Type="http://schemas.openxmlformats.org/officeDocument/2006/relationships/image" Target="../media/image128.png"/></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45.wmf"/><Relationship Id="rId5" Type="http://schemas.openxmlformats.org/officeDocument/2006/relationships/image" Target="../media/image128.png"/><Relationship Id="rId4" Type="http://schemas.openxmlformats.org/officeDocument/2006/relationships/oleObject" Target="../embeddings/oleObject79.bin"/></Relationships>
</file>

<file path=ppt/slides/_rels/slide1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150.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153.wmf"/></Relationships>
</file>

<file path=ppt/slides/_rels/slide12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image" Target="../media/image163.wmf"/><Relationship Id="rId4" Type="http://schemas.openxmlformats.org/officeDocument/2006/relationships/oleObject" Target="../embeddings/oleObject82.bin"/></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165.emf"/></Relationships>
</file>

<file path=ppt/slides/_rels/slide13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169.png"/><Relationship Id="rId4" Type="http://schemas.openxmlformats.org/officeDocument/2006/relationships/image" Target="../media/image168.w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170.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174.emf"/><Relationship Id="rId4" Type="http://schemas.openxmlformats.org/officeDocument/2006/relationships/oleObject" Target="../embeddings/oleObject86.bin"/></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76.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image" Target="../media/image177.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177.emf"/><Relationship Id="rId5" Type="http://schemas.openxmlformats.org/officeDocument/2006/relationships/oleObject" Target="../embeddings/oleObject90.bin"/><Relationship Id="rId4" Type="http://schemas.openxmlformats.org/officeDocument/2006/relationships/image" Target="../media/image178.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181.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image" Target="../media/image182.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184.wmf"/><Relationship Id="rId5" Type="http://schemas.openxmlformats.org/officeDocument/2006/relationships/oleObject" Target="../embeddings/oleObject94.bin"/><Relationship Id="rId4" Type="http://schemas.openxmlformats.org/officeDocument/2006/relationships/image" Target="../media/image183.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186.wmf"/><Relationship Id="rId5" Type="http://schemas.openxmlformats.org/officeDocument/2006/relationships/oleObject" Target="../embeddings/oleObject96.bin"/><Relationship Id="rId4" Type="http://schemas.openxmlformats.org/officeDocument/2006/relationships/image" Target="../media/image185.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88.wmf"/><Relationship Id="rId5" Type="http://schemas.openxmlformats.org/officeDocument/2006/relationships/oleObject" Target="../embeddings/oleObject98.bin"/><Relationship Id="rId4" Type="http://schemas.openxmlformats.org/officeDocument/2006/relationships/image" Target="../media/image187.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190.wmf"/><Relationship Id="rId5" Type="http://schemas.openxmlformats.org/officeDocument/2006/relationships/oleObject" Target="../embeddings/oleObject100.bin"/><Relationship Id="rId4" Type="http://schemas.openxmlformats.org/officeDocument/2006/relationships/image" Target="../media/image189.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192.emf"/><Relationship Id="rId5" Type="http://schemas.openxmlformats.org/officeDocument/2006/relationships/oleObject" Target="../embeddings/oleObject102.bin"/><Relationship Id="rId4" Type="http://schemas.openxmlformats.org/officeDocument/2006/relationships/image" Target="../media/image191.w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194.wmf"/><Relationship Id="rId5" Type="http://schemas.openxmlformats.org/officeDocument/2006/relationships/oleObject" Target="../embeddings/oleObject104.bin"/><Relationship Id="rId4" Type="http://schemas.openxmlformats.org/officeDocument/2006/relationships/image" Target="../media/image193.w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195.w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73.vml"/><Relationship Id="rId5" Type="http://schemas.openxmlformats.org/officeDocument/2006/relationships/image" Target="../media/image197.png"/><Relationship Id="rId4" Type="http://schemas.openxmlformats.org/officeDocument/2006/relationships/image" Target="../media/image196.w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image" Target="../media/image198.e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204.wmf"/><Relationship Id="rId3" Type="http://schemas.openxmlformats.org/officeDocument/2006/relationships/image" Target="../media/image206.png"/><Relationship Id="rId7" Type="http://schemas.openxmlformats.org/officeDocument/2006/relationships/image" Target="../media/image201.wmf"/><Relationship Id="rId12"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108.bin"/><Relationship Id="rId11" Type="http://schemas.openxmlformats.org/officeDocument/2006/relationships/image" Target="../media/image203.wmf"/><Relationship Id="rId5" Type="http://schemas.openxmlformats.org/officeDocument/2006/relationships/image" Target="../media/image208.png"/><Relationship Id="rId15" Type="http://schemas.openxmlformats.org/officeDocument/2006/relationships/image" Target="../media/image205.wmf"/><Relationship Id="rId10" Type="http://schemas.openxmlformats.org/officeDocument/2006/relationships/oleObject" Target="../embeddings/oleObject110.bin"/><Relationship Id="rId4" Type="http://schemas.openxmlformats.org/officeDocument/2006/relationships/image" Target="../media/image207.png"/><Relationship Id="rId9" Type="http://schemas.openxmlformats.org/officeDocument/2006/relationships/image" Target="../media/image202.wmf"/><Relationship Id="rId14" Type="http://schemas.openxmlformats.org/officeDocument/2006/relationships/oleObject" Target="../embeddings/oleObject112.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213.wmf"/><Relationship Id="rId3" Type="http://schemas.openxmlformats.org/officeDocument/2006/relationships/image" Target="../media/image215.png"/><Relationship Id="rId7" Type="http://schemas.openxmlformats.org/officeDocument/2006/relationships/image" Target="../media/image210.wmf"/><Relationship Id="rId12"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oleObject" Target="../embeddings/oleObject114.bin"/><Relationship Id="rId11" Type="http://schemas.openxmlformats.org/officeDocument/2006/relationships/image" Target="../media/image212.wmf"/><Relationship Id="rId5" Type="http://schemas.openxmlformats.org/officeDocument/2006/relationships/image" Target="../media/image209.wmf"/><Relationship Id="rId15" Type="http://schemas.openxmlformats.org/officeDocument/2006/relationships/image" Target="../media/image214.wmf"/><Relationship Id="rId10" Type="http://schemas.openxmlformats.org/officeDocument/2006/relationships/oleObject" Target="../embeddings/oleObject116.bin"/><Relationship Id="rId4" Type="http://schemas.openxmlformats.org/officeDocument/2006/relationships/oleObject" Target="../embeddings/oleObject113.bin"/><Relationship Id="rId9" Type="http://schemas.openxmlformats.org/officeDocument/2006/relationships/image" Target="../media/image211.wmf"/><Relationship Id="rId14" Type="http://schemas.openxmlformats.org/officeDocument/2006/relationships/oleObject" Target="../embeddings/oleObject118.bin"/></Relationships>
</file>

<file path=ppt/slides/_rels/slide16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Layout" Target="../slideLayouts/slideLayout2.xml"/><Relationship Id="rId1" Type="http://schemas.openxmlformats.org/officeDocument/2006/relationships/vmlDrawing" Target="../drawings/vmlDrawing77.vml"/><Relationship Id="rId5" Type="http://schemas.openxmlformats.org/officeDocument/2006/relationships/image" Target="../media/image216.wmf"/><Relationship Id="rId4" Type="http://schemas.openxmlformats.org/officeDocument/2006/relationships/oleObject" Target="../embeddings/oleObject119.bin"/></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25.wmf"/><Relationship Id="rId4" Type="http://schemas.openxmlformats.org/officeDocument/2006/relationships/oleObject" Target="../embeddings/oleObject9.bin"/><Relationship Id="rId9" Type="http://schemas.openxmlformats.org/officeDocument/2006/relationships/image" Target="../media/image24.png"/></Relationships>
</file>

<file path=ppt/slides/_rels/slide17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78.vml"/><Relationship Id="rId4" Type="http://schemas.openxmlformats.org/officeDocument/2006/relationships/image" Target="../media/image219.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79.vml"/><Relationship Id="rId4" Type="http://schemas.openxmlformats.org/officeDocument/2006/relationships/image" Target="../media/image220.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222.wmf"/><Relationship Id="rId5" Type="http://schemas.openxmlformats.org/officeDocument/2006/relationships/oleObject" Target="../embeddings/oleObject123.bin"/><Relationship Id="rId4" Type="http://schemas.openxmlformats.org/officeDocument/2006/relationships/image" Target="../media/image221.wmf"/></Relationships>
</file>

<file path=ppt/slides/_rels/slide17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oleObject" Target="../embeddings/oleObject124.bin"/><Relationship Id="rId7"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223.emf"/><Relationship Id="rId5" Type="http://schemas.openxmlformats.org/officeDocument/2006/relationships/oleObject" Target="../embeddings/oleObject125.bin"/><Relationship Id="rId4" Type="http://schemas.openxmlformats.org/officeDocument/2006/relationships/image" Target="../media/image220.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226.wmf"/><Relationship Id="rId5" Type="http://schemas.openxmlformats.org/officeDocument/2006/relationships/oleObject" Target="../embeddings/oleObject128.bin"/><Relationship Id="rId4" Type="http://schemas.openxmlformats.org/officeDocument/2006/relationships/image" Target="../media/image225.wmf"/></Relationships>
</file>

<file path=ppt/slides/_rels/slide17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27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300.png"/></Relationships>
</file>

<file path=ppt/slides/_rels/slide18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660.png"/><Relationship Id="rId4" Type="http://schemas.openxmlformats.org/officeDocument/2006/relationships/image" Target="../media/image23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0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3.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7.wmf"/><Relationship Id="rId11" Type="http://schemas.openxmlformats.org/officeDocument/2006/relationships/image" Target="../media/image24.png"/><Relationship Id="rId5" Type="http://schemas.openxmlformats.org/officeDocument/2006/relationships/oleObject" Target="../embeddings/oleObject11.bin"/><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28.wmf"/></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9.emf"/><Relationship Id="rId4"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9.emf"/><Relationship Id="rId5" Type="http://schemas.openxmlformats.org/officeDocument/2006/relationships/oleObject" Target="../embeddings/oleObject15.bin"/><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8.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38.wmf"/><Relationship Id="rId10" Type="http://schemas.openxmlformats.org/officeDocument/2006/relationships/image" Target="../media/image37.png"/><Relationship Id="rId4" Type="http://schemas.openxmlformats.org/officeDocument/2006/relationships/oleObject" Target="../embeddings/oleObject16.bin"/><Relationship Id="rId9" Type="http://schemas.openxmlformats.org/officeDocument/2006/relationships/image" Target="../media/image4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7.png"/><Relationship Id="rId5" Type="http://schemas.openxmlformats.org/officeDocument/2006/relationships/image" Target="../media/image41.emf"/><Relationship Id="rId4" Type="http://schemas.openxmlformats.org/officeDocument/2006/relationships/oleObject" Target="../embeddings/oleObject19.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1.emf"/><Relationship Id="rId5" Type="http://schemas.openxmlformats.org/officeDocument/2006/relationships/oleObject" Target="../embeddings/oleObject20.bin"/><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1.emf"/><Relationship Id="rId5" Type="http://schemas.openxmlformats.org/officeDocument/2006/relationships/oleObject" Target="../embeddings/oleObject21.bin"/><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4.png"/><Relationship Id="rId5" Type="http://schemas.openxmlformats.org/officeDocument/2006/relationships/image" Target="../media/image41.emf"/><Relationship Id="rId4" Type="http://schemas.openxmlformats.org/officeDocument/2006/relationships/oleObject" Target="../embeddings/oleObject2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5.png"/><Relationship Id="rId5" Type="http://schemas.openxmlformats.org/officeDocument/2006/relationships/image" Target="../media/image46.wmf"/><Relationship Id="rId4" Type="http://schemas.openxmlformats.org/officeDocument/2006/relationships/oleObject" Target="../embeddings/oleObject23.bin"/></Relationships>
</file>

<file path=ppt/slides/_rels/slide37.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notesSlide" Target="../notesSlides/notesSlide26.xml"/><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7.wmf"/><Relationship Id="rId11" Type="http://schemas.openxmlformats.org/officeDocument/2006/relationships/image" Target="../media/image45.png"/><Relationship Id="rId5" Type="http://schemas.openxmlformats.org/officeDocument/2006/relationships/oleObject" Target="../embeddings/oleObject24.bin"/><Relationship Id="rId10" Type="http://schemas.openxmlformats.org/officeDocument/2006/relationships/image" Target="../media/image46.wmf"/><Relationship Id="rId4" Type="http://schemas.openxmlformats.org/officeDocument/2006/relationships/image" Target="../media/image49.png"/><Relationship Id="rId9" Type="http://schemas.openxmlformats.org/officeDocument/2006/relationships/oleObject" Target="../embeddings/oleObject2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9.wmf"/><Relationship Id="rId5" Type="http://schemas.openxmlformats.org/officeDocument/2006/relationships/oleObject" Target="../embeddings/oleObject27.bin"/><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50.emf"/><Relationship Id="rId4" Type="http://schemas.openxmlformats.org/officeDocument/2006/relationships/oleObject" Target="../embeddings/oleObject2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51.emf"/><Relationship Id="rId4" Type="http://schemas.openxmlformats.org/officeDocument/2006/relationships/oleObject" Target="../embeddings/oleObject29.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52.emf"/><Relationship Id="rId4" Type="http://schemas.openxmlformats.org/officeDocument/2006/relationships/oleObject" Target="../embeddings/oleObject30.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2.png"/><Relationship Id="rId7"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2.bin"/><Relationship Id="rId5" Type="http://schemas.openxmlformats.org/officeDocument/2006/relationships/image" Target="../media/image56.emf"/><Relationship Id="rId4" Type="http://schemas.openxmlformats.org/officeDocument/2006/relationships/oleObject" Target="../embeddings/oleObject3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58.emf"/></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3.png"/><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5.bin"/><Relationship Id="rId11" Type="http://schemas.openxmlformats.org/officeDocument/2006/relationships/image" Target="../media/image70.png"/><Relationship Id="rId5" Type="http://schemas.openxmlformats.org/officeDocument/2006/relationships/image" Target="../media/image60.wmf"/><Relationship Id="rId10" Type="http://schemas.openxmlformats.org/officeDocument/2006/relationships/image" Target="../media/image69.png"/><Relationship Id="rId4" Type="http://schemas.openxmlformats.org/officeDocument/2006/relationships/oleObject" Target="../embeddings/oleObject34.bin"/><Relationship Id="rId9"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68.wmf"/><Relationship Id="rId4" Type="http://schemas.openxmlformats.org/officeDocument/2006/relationships/oleObject" Target="../embeddings/oleObject36.bin"/></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71.png"/><Relationship Id="rId4" Type="http://schemas.openxmlformats.org/officeDocument/2006/relationships/image" Target="../media/image72.wmf"/></Relationships>
</file>

<file path=ppt/slides/_rels/slide61.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74.wmf"/><Relationship Id="rId5" Type="http://schemas.openxmlformats.org/officeDocument/2006/relationships/oleObject" Target="../embeddings/oleObject39.bin"/><Relationship Id="rId10" Type="http://schemas.openxmlformats.org/officeDocument/2006/relationships/image" Target="../media/image72.wmf"/><Relationship Id="rId4" Type="http://schemas.openxmlformats.org/officeDocument/2006/relationships/image" Target="../media/image73.wmf"/><Relationship Id="rId9" Type="http://schemas.openxmlformats.org/officeDocument/2006/relationships/oleObject" Target="../embeddings/oleObject41.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76.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77.png"/><Relationship Id="rId5" Type="http://schemas.openxmlformats.org/officeDocument/2006/relationships/oleObject" Target="../embeddings/oleObject44.bin"/><Relationship Id="rId4" Type="http://schemas.openxmlformats.org/officeDocument/2006/relationships/image" Target="../media/image76.emf"/></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76.emf"/><Relationship Id="rId4" Type="http://schemas.openxmlformats.org/officeDocument/2006/relationships/oleObject" Target="../embeddings/oleObject45.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81.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82.wmf"/><Relationship Id="rId5" Type="http://schemas.openxmlformats.org/officeDocument/2006/relationships/oleObject" Target="../embeddings/oleObject47.bin"/><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84.emf"/><Relationship Id="rId5" Type="http://schemas.openxmlformats.org/officeDocument/2006/relationships/oleObject" Target="../embeddings/oleObject48.bin"/><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85.wmf"/><Relationship Id="rId4" Type="http://schemas.openxmlformats.org/officeDocument/2006/relationships/oleObject" Target="../embeddings/oleObject49.bin"/></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51.bin"/><Relationship Id="rId5" Type="http://schemas.openxmlformats.org/officeDocument/2006/relationships/image" Target="../media/image89.wmf"/><Relationship Id="rId4" Type="http://schemas.openxmlformats.org/officeDocument/2006/relationships/oleObject" Target="../embeddings/oleObject50.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92.emf"/></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95.wmf"/><Relationship Id="rId5" Type="http://schemas.openxmlformats.org/officeDocument/2006/relationships/oleObject" Target="../embeddings/oleObject54.bin"/><Relationship Id="rId4" Type="http://schemas.openxmlformats.org/officeDocument/2006/relationships/image" Target="../media/image94.wmf"/></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99.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103.png"/><Relationship Id="rId7" Type="http://schemas.openxmlformats.org/officeDocument/2006/relationships/image" Target="../media/image101.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57.bin"/><Relationship Id="rId5" Type="http://schemas.openxmlformats.org/officeDocument/2006/relationships/image" Target="../media/image100.wmf"/><Relationship Id="rId4" Type="http://schemas.openxmlformats.org/officeDocument/2006/relationships/oleObject" Target="../embeddings/oleObject56.bin"/><Relationship Id="rId9" Type="http://schemas.openxmlformats.org/officeDocument/2006/relationships/image" Target="../media/image102.wmf"/></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10.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113.emf"/></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117.emf"/><Relationship Id="rId4" Type="http://schemas.openxmlformats.org/officeDocument/2006/relationships/oleObject" Target="../embeddings/oleObject61.bin"/></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118.wmf"/><Relationship Id="rId4" Type="http://schemas.openxmlformats.org/officeDocument/2006/relationships/oleObject" Target="../embeddings/oleObject62.bin"/></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12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457200" y="1700808"/>
            <a:ext cx="8229600" cy="1440160"/>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9600" dirty="0" smtClean="0">
                <a:solidFill>
                  <a:srgbClr val="0070C0"/>
                </a:solidFill>
              </a:rPr>
              <a:t>数字电路</a:t>
            </a:r>
            <a:endParaRPr lang="zh-CN" altLang="en-US" sz="9600" dirty="0">
              <a:solidFill>
                <a:srgbClr val="0070C0"/>
              </a:solidFill>
            </a:endParaRPr>
          </a:p>
        </p:txBody>
      </p:sp>
      <p:sp>
        <p:nvSpPr>
          <p:cNvPr id="3" name="标题 1"/>
          <p:cNvSpPr>
            <a:spLocks noGrp="1"/>
          </p:cNvSpPr>
          <p:nvPr/>
        </p:nvSpPr>
        <p:spPr>
          <a:xfrm>
            <a:off x="467544" y="3717032"/>
            <a:ext cx="8229600" cy="1368152"/>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2800" dirty="0" smtClean="0">
                <a:solidFill>
                  <a:schemeClr val="tx1"/>
                </a:solidFill>
              </a:rPr>
              <a:t>中国科学院计算技术研究所</a:t>
            </a:r>
            <a:endParaRPr lang="en-US" altLang="zh-CN" sz="2800" dirty="0" smtClean="0">
              <a:solidFill>
                <a:schemeClr val="tx1"/>
              </a:solidFill>
            </a:endParaRPr>
          </a:p>
          <a:p>
            <a:r>
              <a:rPr lang="zh-CN" altLang="en-US" sz="2800" dirty="0" smtClean="0">
                <a:solidFill>
                  <a:schemeClr val="tx1"/>
                </a:solidFill>
              </a:rPr>
              <a:t>范东睿研究员</a:t>
            </a:r>
            <a:endParaRPr lang="en-US" altLang="zh-CN" sz="2800" dirty="0" smtClean="0">
              <a:solidFill>
                <a:schemeClr val="tx1"/>
              </a:solidFill>
            </a:endParaRPr>
          </a:p>
          <a:p>
            <a:r>
              <a:rPr lang="en-US" altLang="zh-CN" sz="2800" dirty="0" smtClean="0">
                <a:solidFill>
                  <a:schemeClr val="tx1"/>
                </a:solidFill>
              </a:rPr>
              <a:t>fandr</a:t>
            </a:r>
            <a:r>
              <a:rPr lang="en-US" altLang="zh-CN" sz="2800" dirty="0" smtClean="0">
                <a:solidFill>
                  <a:schemeClr val="tx1"/>
                </a:solidFill>
              </a:rPr>
              <a:t>@ict.ac.cn</a:t>
            </a:r>
            <a:endParaRPr lang="en-US" altLang="zh-CN" sz="2800" dirty="0" smtClean="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概述</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3663927015"/>
              </p:ext>
            </p:extLst>
          </p:nvPr>
        </p:nvGraphicFramePr>
        <p:xfrm>
          <a:off x="395536" y="1712331"/>
          <a:ext cx="7607375" cy="1342901"/>
        </p:xfrm>
        <a:graphic>
          <a:graphicData uri="http://schemas.openxmlformats.org/presentationml/2006/ole">
            <mc:AlternateContent xmlns:mc="http://schemas.openxmlformats.org/markup-compatibility/2006">
              <mc:Choice xmlns:v="urn:schemas-microsoft-com:vml" Requires="v">
                <p:oleObj spid="_x0000_s104500" name="Equation" r:id="rId4" imgW="4178160" imgH="736560" progId="Equation.DSMT4">
                  <p:embed/>
                </p:oleObj>
              </mc:Choice>
              <mc:Fallback>
                <p:oleObj name="Equation" r:id="rId4" imgW="4178160" imgH="736560" progId="Equation.DSMT4">
                  <p:embed/>
                  <p:pic>
                    <p:nvPicPr>
                      <p:cNvPr id="0" name=""/>
                      <p:cNvPicPr>
                        <a:picLocks noChangeAspect="1" noChangeArrowheads="1"/>
                      </p:cNvPicPr>
                      <p:nvPr/>
                    </p:nvPicPr>
                    <p:blipFill>
                      <a:blip r:embed="rId5"/>
                      <a:srcRect/>
                      <a:stretch>
                        <a:fillRect/>
                      </a:stretch>
                    </p:blipFill>
                    <p:spPr bwMode="auto">
                      <a:xfrm>
                        <a:off x="395536" y="1712331"/>
                        <a:ext cx="7607375" cy="1342901"/>
                      </a:xfrm>
                      <a:prstGeom prst="rect">
                        <a:avLst/>
                      </a:prstGeom>
                      <a:solidFill>
                        <a:srgbClr val="CCCCFF">
                          <a:alpha val="29019"/>
                        </a:srgbClr>
                      </a:solidFill>
                      <a:ln>
                        <a:noFill/>
                      </a:ln>
                      <a:effectLs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18246531"/>
              </p:ext>
            </p:extLst>
          </p:nvPr>
        </p:nvGraphicFramePr>
        <p:xfrm>
          <a:off x="395536" y="3212975"/>
          <a:ext cx="7632849" cy="1296144"/>
        </p:xfrm>
        <a:graphic>
          <a:graphicData uri="http://schemas.openxmlformats.org/presentationml/2006/ole">
            <mc:AlternateContent xmlns:mc="http://schemas.openxmlformats.org/markup-compatibility/2006">
              <mc:Choice xmlns:v="urn:schemas-microsoft-com:vml" Requires="v">
                <p:oleObj spid="_x0000_s104501" name="Equation" r:id="rId6" imgW="4140000" imgH="711000" progId="Equation.DSMT4">
                  <p:embed/>
                </p:oleObj>
              </mc:Choice>
              <mc:Fallback>
                <p:oleObj name="Equation" r:id="rId6" imgW="4140000" imgH="711000" progId="Equation.DSMT4">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36" y="3212975"/>
                        <a:ext cx="7632849" cy="1296144"/>
                      </a:xfrm>
                      <a:prstGeom prst="rect">
                        <a:avLst/>
                      </a:prstGeom>
                      <a:solidFill>
                        <a:srgbClr val="FF99FF">
                          <a:alpha val="30196"/>
                        </a:srgbClr>
                      </a:solidFill>
                      <a:ln>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491062749"/>
              </p:ext>
            </p:extLst>
          </p:nvPr>
        </p:nvGraphicFramePr>
        <p:xfrm>
          <a:off x="395536" y="4725144"/>
          <a:ext cx="7704856" cy="1265042"/>
        </p:xfrm>
        <a:graphic>
          <a:graphicData uri="http://schemas.openxmlformats.org/presentationml/2006/ole">
            <mc:AlternateContent xmlns:mc="http://schemas.openxmlformats.org/markup-compatibility/2006">
              <mc:Choice xmlns:v="urn:schemas-microsoft-com:vml" Requires="v">
                <p:oleObj spid="_x0000_s104502" name="Equation" r:id="rId8" imgW="4317840" imgH="711000" progId="Equation.DSMT4">
                  <p:embed/>
                </p:oleObj>
              </mc:Choice>
              <mc:Fallback>
                <p:oleObj name="Equation" r:id="rId8" imgW="4317840" imgH="711000" progId="Equation.DSMT4">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725144"/>
                        <a:ext cx="7704856" cy="1265042"/>
                      </a:xfrm>
                      <a:prstGeom prst="rect">
                        <a:avLst/>
                      </a:prstGeom>
                      <a:solidFill>
                        <a:srgbClr val="FFFF99">
                          <a:alpha val="41960"/>
                        </a:srgbClr>
                      </a:solidFill>
                      <a:ln>
                        <a:noFill/>
                      </a:ln>
                    </p:spPr>
                  </p:pic>
                </p:oleObj>
              </mc:Fallback>
            </mc:AlternateContent>
          </a:graphicData>
        </a:graphic>
      </p:graphicFrame>
      <p:pic>
        <p:nvPicPr>
          <p:cNvPr id="9" name="Picture 6" descr="6-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24128" y="0"/>
            <a:ext cx="3404881" cy="200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18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原理</a:t>
            </a:r>
            <a:r>
              <a:rPr lang="zh-CN" altLang="en-US" sz="2400" dirty="0"/>
              <a:t>：计数循环过程中设法跳过</a:t>
            </a:r>
            <a:r>
              <a:rPr lang="en-US" altLang="zh-CN" sz="2400" dirty="0">
                <a:solidFill>
                  <a:srgbClr val="FF3300"/>
                </a:solidFill>
              </a:rPr>
              <a:t>N</a:t>
            </a:r>
            <a:r>
              <a:rPr lang="zh-CN" altLang="en-US" sz="2400" dirty="0">
                <a:solidFill>
                  <a:srgbClr val="FF3300"/>
                </a:solidFill>
              </a:rPr>
              <a:t>－</a:t>
            </a:r>
            <a:r>
              <a:rPr lang="en-US" altLang="zh-CN" sz="2400" dirty="0">
                <a:solidFill>
                  <a:srgbClr val="FF3300"/>
                </a:solidFill>
              </a:rPr>
              <a:t>M</a:t>
            </a:r>
            <a:r>
              <a:rPr lang="zh-CN" altLang="en-US" sz="2400" dirty="0"/>
              <a:t>个</a:t>
            </a:r>
            <a:r>
              <a:rPr lang="zh-CN" altLang="en-US" sz="2400" dirty="0" smtClean="0"/>
              <a:t>状态</a:t>
            </a:r>
            <a:endParaRPr lang="en-US" altLang="zh-CN" sz="2400" dirty="0"/>
          </a:p>
          <a:p>
            <a:pPr lvl="1">
              <a:buFontTx/>
              <a:buChar char="•"/>
            </a:pPr>
            <a:r>
              <a:rPr lang="zh-CN" altLang="en-US" sz="2400" dirty="0" smtClean="0"/>
              <a:t>具体</a:t>
            </a:r>
            <a:r>
              <a:rPr lang="zh-CN" altLang="en-US" sz="2400" dirty="0"/>
              <a:t>方法：置零法                             置数法</a:t>
            </a:r>
            <a:endParaRPr lang="zh-CN" altLang="en-US" dirty="0"/>
          </a:p>
          <a:p>
            <a:pPr>
              <a:buFontTx/>
              <a:buNone/>
            </a:pPr>
            <a:endParaRPr lang="en-US" altLang="zh-CN" dirty="0"/>
          </a:p>
        </p:txBody>
      </p:sp>
      <p:pic>
        <p:nvPicPr>
          <p:cNvPr id="393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3242738"/>
            <a:ext cx="6408737" cy="29194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3220" name="Object 4"/>
          <p:cNvGraphicFramePr>
            <a:graphicFrameLocks noChangeAspect="1"/>
          </p:cNvGraphicFramePr>
          <p:nvPr>
            <p:extLst>
              <p:ext uri="{D42A27DB-BD31-4B8C-83A1-F6EECF244321}">
                <p14:modId xmlns:p14="http://schemas.microsoft.com/office/powerpoint/2010/main" val="4131695253"/>
              </p:ext>
            </p:extLst>
          </p:nvPr>
        </p:nvGraphicFramePr>
        <p:xfrm>
          <a:off x="467544" y="5661248"/>
          <a:ext cx="1728787" cy="952500"/>
        </p:xfrm>
        <a:graphic>
          <a:graphicData uri="http://schemas.openxmlformats.org/presentationml/2006/ole">
            <mc:AlternateContent xmlns:mc="http://schemas.openxmlformats.org/markup-compatibility/2006">
              <mc:Choice xmlns:v="urn:schemas-microsoft-com:vml" Requires="v">
                <p:oleObj spid="_x0000_s62516" name="公式" r:id="rId4" imgW="876240" imgH="482400" progId="Equation.3">
                  <p:embed/>
                </p:oleObj>
              </mc:Choice>
              <mc:Fallback>
                <p:oleObj name="公式" r:id="rId4" imgW="87624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5661248"/>
                        <a:ext cx="172878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3221" name="Object 5"/>
          <p:cNvGraphicFramePr>
            <a:graphicFrameLocks noChangeAspect="1"/>
          </p:cNvGraphicFramePr>
          <p:nvPr>
            <p:extLst>
              <p:ext uri="{D42A27DB-BD31-4B8C-83A1-F6EECF244321}">
                <p14:modId xmlns:p14="http://schemas.microsoft.com/office/powerpoint/2010/main" val="579899591"/>
              </p:ext>
            </p:extLst>
          </p:nvPr>
        </p:nvGraphicFramePr>
        <p:xfrm>
          <a:off x="6656388" y="5686425"/>
          <a:ext cx="2054225" cy="952500"/>
        </p:xfrm>
        <a:graphic>
          <a:graphicData uri="http://schemas.openxmlformats.org/presentationml/2006/ole">
            <mc:AlternateContent xmlns:mc="http://schemas.openxmlformats.org/markup-compatibility/2006">
              <mc:Choice xmlns:v="urn:schemas-microsoft-com:vml" Requires="v">
                <p:oleObj spid="_x0000_s62517" name="Equation" r:id="rId6" imgW="1041120" imgH="482400" progId="Equation.DSMT4">
                  <p:embed/>
                </p:oleObj>
              </mc:Choice>
              <mc:Fallback>
                <p:oleObj name="Equation" r:id="rId6" imgW="1041120" imgH="482400" progId="Equation.DSMT4">
                  <p:embed/>
                  <p:pic>
                    <p:nvPicPr>
                      <p:cNvPr id="0" name=""/>
                      <p:cNvPicPr>
                        <a:picLocks noChangeAspect="1" noChangeArrowheads="1"/>
                      </p:cNvPicPr>
                      <p:nvPr/>
                    </p:nvPicPr>
                    <p:blipFill>
                      <a:blip r:embed="rId7"/>
                      <a:srcRect/>
                      <a:stretch>
                        <a:fillRect/>
                      </a:stretch>
                    </p:blipFill>
                    <p:spPr bwMode="auto">
                      <a:xfrm>
                        <a:off x="6656388" y="5686425"/>
                        <a:ext cx="205422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3222" name="AutoShape 6"/>
          <p:cNvSpPr>
            <a:spLocks noChangeArrowheads="1"/>
          </p:cNvSpPr>
          <p:nvPr/>
        </p:nvSpPr>
        <p:spPr bwMode="auto">
          <a:xfrm rot="17434548">
            <a:off x="2025774" y="3962344"/>
            <a:ext cx="2016125" cy="2017713"/>
          </a:xfrm>
          <a:prstGeom prst="flowChartMerge">
            <a:avLst/>
          </a:prstGeom>
          <a:solidFill>
            <a:srgbClr val="99CCFF">
              <a:alpha val="2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3223" name="Rectangle 7"/>
          <p:cNvSpPr>
            <a:spLocks noChangeArrowheads="1"/>
          </p:cNvSpPr>
          <p:nvPr/>
        </p:nvSpPr>
        <p:spPr bwMode="auto">
          <a:xfrm>
            <a:off x="7092500" y="3223401"/>
            <a:ext cx="720725" cy="2519362"/>
          </a:xfrm>
          <a:prstGeom prst="rect">
            <a:avLst/>
          </a:prstGeom>
          <a:solidFill>
            <a:srgbClr val="99CC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Tree>
    <p:extLst>
      <p:ext uri="{BB962C8B-B14F-4D97-AF65-F5344CB8AC3E}">
        <p14:creationId xmlns:p14="http://schemas.microsoft.com/office/powerpoint/2010/main" val="2556081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置零法（复位法）</a:t>
            </a:r>
            <a:endParaRPr lang="en-US" altLang="zh-CN" sz="2400" dirty="0" smtClean="0"/>
          </a:p>
          <a:p>
            <a:pPr lvl="1">
              <a:buFontTx/>
              <a:buChar char="•"/>
            </a:pPr>
            <a:r>
              <a:rPr lang="en-US" altLang="zh-CN" sz="2400" dirty="0"/>
              <a:t> </a:t>
            </a:r>
            <a:r>
              <a:rPr lang="zh-CN" altLang="en-US" sz="2400" dirty="0"/>
              <a:t>置零法</a:t>
            </a:r>
            <a:r>
              <a:rPr lang="zh-CN" altLang="en-US" sz="2400" dirty="0" smtClean="0"/>
              <a:t>适用于有置零输入端的</a:t>
            </a:r>
            <a:endParaRPr lang="en-US" altLang="zh-CN" sz="2400" dirty="0" smtClean="0"/>
          </a:p>
          <a:p>
            <a:pPr marL="457200" lvl="1" indent="0">
              <a:buNone/>
            </a:pPr>
            <a:r>
              <a:rPr lang="zh-CN" altLang="en-US" sz="2400" dirty="0"/>
              <a:t>计数器</a:t>
            </a:r>
            <a:r>
              <a:rPr lang="zh-CN" altLang="en-US" sz="2400" dirty="0" smtClean="0"/>
              <a:t>，右图为工作</a:t>
            </a:r>
            <a:r>
              <a:rPr lang="zh-CN" altLang="en-US" sz="2400" dirty="0"/>
              <a:t>原理</a:t>
            </a:r>
            <a:r>
              <a:rPr lang="zh-CN" altLang="en-US" sz="2400" dirty="0" smtClean="0"/>
              <a:t>示意图。</a:t>
            </a:r>
            <a:endParaRPr lang="en-US" altLang="zh-CN" sz="2400" dirty="0" smtClean="0"/>
          </a:p>
          <a:p>
            <a:pPr marL="457200" lvl="1" indent="0">
              <a:buNone/>
            </a:pPr>
            <a:r>
              <a:rPr lang="zh-CN" altLang="en-US" sz="2400" dirty="0" smtClean="0"/>
              <a:t>如异步</a:t>
            </a:r>
            <a:r>
              <a:rPr lang="zh-CN" altLang="en-US" sz="2400" dirty="0"/>
              <a:t>置零的有</a:t>
            </a:r>
            <a:r>
              <a:rPr lang="en-US" altLang="zh-CN" sz="2400" dirty="0"/>
              <a:t>74LS160</a:t>
            </a:r>
            <a:r>
              <a:rPr lang="zh-CN" altLang="en-US" sz="2400" dirty="0"/>
              <a:t>、</a:t>
            </a:r>
            <a:r>
              <a:rPr lang="en-US" altLang="zh-CN" sz="2400" dirty="0"/>
              <a:t>161</a:t>
            </a:r>
            <a:r>
              <a:rPr lang="zh-CN" altLang="en-US" sz="2400" dirty="0"/>
              <a:t>、</a:t>
            </a:r>
            <a:r>
              <a:rPr lang="en-US" altLang="zh-CN" sz="2400" dirty="0"/>
              <a:t>191</a:t>
            </a:r>
            <a:r>
              <a:rPr lang="zh-CN" altLang="en-US" sz="2400" dirty="0"/>
              <a:t>、</a:t>
            </a:r>
            <a:r>
              <a:rPr lang="en-US" altLang="zh-CN" sz="2400" dirty="0"/>
              <a:t>190</a:t>
            </a:r>
            <a:r>
              <a:rPr lang="zh-CN" altLang="en-US" sz="2400" dirty="0"/>
              <a:t>、</a:t>
            </a:r>
            <a:r>
              <a:rPr lang="en-US" altLang="zh-CN" sz="2400" dirty="0"/>
              <a:t>290,</a:t>
            </a:r>
            <a:r>
              <a:rPr lang="zh-CN" altLang="en-US" sz="2400" dirty="0"/>
              <a:t>同步置零的有</a:t>
            </a:r>
            <a:r>
              <a:rPr lang="en-US" altLang="zh-CN" sz="2400" dirty="0"/>
              <a:t>74LS163</a:t>
            </a:r>
            <a:r>
              <a:rPr lang="zh-CN" altLang="en-US" sz="2400" dirty="0"/>
              <a:t>、</a:t>
            </a:r>
            <a:r>
              <a:rPr lang="en-US" altLang="zh-CN" sz="2400" dirty="0" smtClean="0"/>
              <a:t>162</a:t>
            </a:r>
            <a:r>
              <a:rPr lang="zh-CN" altLang="en-US" sz="2400" dirty="0" smtClean="0"/>
              <a:t>。</a:t>
            </a:r>
            <a:endParaRPr lang="en-US" altLang="zh-CN" sz="2400" dirty="0" smtClean="0"/>
          </a:p>
          <a:p>
            <a:pPr lvl="1">
              <a:buFontTx/>
              <a:buChar char="•"/>
            </a:pPr>
            <a:r>
              <a:rPr lang="zh-CN" altLang="en-US" sz="2400" dirty="0"/>
              <a:t>若原来的计数器为</a:t>
            </a:r>
            <a:r>
              <a:rPr lang="en-US" altLang="zh-CN" sz="2400" dirty="0"/>
              <a:t>N</a:t>
            </a:r>
            <a:r>
              <a:rPr lang="zh-CN" altLang="en-US" sz="2400" dirty="0"/>
              <a:t>进制，初态从</a:t>
            </a:r>
            <a:r>
              <a:rPr lang="en-US" altLang="zh-CN" sz="2400" dirty="0"/>
              <a:t>S</a:t>
            </a:r>
            <a:r>
              <a:rPr lang="en-US" altLang="zh-CN" sz="2400" baseline="-25000" dirty="0"/>
              <a:t>0</a:t>
            </a:r>
            <a:r>
              <a:rPr lang="zh-CN" altLang="en-US" sz="2400" dirty="0"/>
              <a:t>开始，则到 </a:t>
            </a:r>
            <a:r>
              <a:rPr lang="en-US" altLang="zh-CN" sz="2400" dirty="0"/>
              <a:t>S</a:t>
            </a:r>
            <a:r>
              <a:rPr lang="en-US" altLang="zh-CN" sz="2400" baseline="-25000" dirty="0"/>
              <a:t>M</a:t>
            </a:r>
            <a:r>
              <a:rPr lang="zh-CN" altLang="en-US" sz="2400" baseline="-25000" dirty="0"/>
              <a:t>－</a:t>
            </a:r>
            <a:r>
              <a:rPr lang="en-US" altLang="zh-CN" sz="2400" baseline="-25000" dirty="0"/>
              <a:t>1</a:t>
            </a:r>
            <a:r>
              <a:rPr lang="zh-CN" altLang="en-US" sz="2400" dirty="0"/>
              <a:t>为</a:t>
            </a:r>
            <a:r>
              <a:rPr lang="en-US" altLang="zh-CN" sz="2400" dirty="0"/>
              <a:t>M</a:t>
            </a:r>
            <a:r>
              <a:rPr lang="zh-CN" altLang="en-US" sz="2400" dirty="0"/>
              <a:t>个循环状态。若清零为异步清零，故提供清零信号的状态为暂态，它不能计一个脉冲，所以为了实现</a:t>
            </a:r>
            <a:r>
              <a:rPr lang="en-US" altLang="zh-CN" sz="2400" dirty="0"/>
              <a:t>M</a:t>
            </a:r>
            <a:r>
              <a:rPr lang="zh-CN" altLang="en-US" sz="2400" dirty="0"/>
              <a:t>进制计数器，提供清零信号的状态为</a:t>
            </a:r>
            <a:r>
              <a:rPr lang="en-US" altLang="zh-CN" sz="2400" dirty="0"/>
              <a:t>S</a:t>
            </a:r>
            <a:r>
              <a:rPr lang="en-US" altLang="zh-CN" sz="2400" baseline="-25000" dirty="0"/>
              <a:t>M</a:t>
            </a:r>
            <a:r>
              <a:rPr lang="zh-CN" altLang="en-US" sz="2400" dirty="0" smtClean="0"/>
              <a:t>。</a:t>
            </a:r>
            <a:endParaRPr lang="zh-CN" altLang="en-US" dirty="0"/>
          </a:p>
          <a:p>
            <a:pPr>
              <a:buFontTx/>
              <a:buNone/>
            </a:pPr>
            <a:endParaRPr lang="en-US" altLang="zh-CN" dirty="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pSp>
        <p:nvGrpSpPr>
          <p:cNvPr id="9" name="Group 15"/>
          <p:cNvGrpSpPr>
            <a:grpSpLocks/>
          </p:cNvGrpSpPr>
          <p:nvPr/>
        </p:nvGrpSpPr>
        <p:grpSpPr bwMode="auto">
          <a:xfrm>
            <a:off x="5621620" y="0"/>
            <a:ext cx="3476699" cy="3437352"/>
            <a:chOff x="2699" y="-58"/>
            <a:chExt cx="2916" cy="2883"/>
          </a:xfrm>
        </p:grpSpPr>
        <p:pic>
          <p:nvPicPr>
            <p:cNvPr id="10"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r="61806" b="17944"/>
            <a:stretch>
              <a:fillRect/>
            </a:stretch>
          </p:blipFill>
          <p:spPr bwMode="auto">
            <a:xfrm>
              <a:off x="2699" y="-58"/>
              <a:ext cx="2916" cy="2852"/>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
          <p:nvSpPr>
            <p:cNvPr id="11" name="Rectangle 14"/>
            <p:cNvSpPr>
              <a:spLocks noChangeArrowheads="1"/>
            </p:cNvSpPr>
            <p:nvPr/>
          </p:nvSpPr>
          <p:spPr bwMode="auto">
            <a:xfrm>
              <a:off x="3271" y="2489"/>
              <a:ext cx="1015" cy="336"/>
            </a:xfrm>
            <a:prstGeom prst="rect">
              <a:avLst/>
            </a:prstGeom>
            <a:no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solidFill>
                    <a:srgbClr val="000000"/>
                  </a:solidFill>
                  <a:latin typeface="+mj-ea"/>
                  <a:ea typeface="+mj-ea"/>
                </a:rPr>
                <a:t>异步清零</a:t>
              </a:r>
            </a:p>
          </p:txBody>
        </p:sp>
      </p:grpSp>
      <p:sp>
        <p:nvSpPr>
          <p:cNvPr id="12" name="AutoShape 13"/>
          <p:cNvSpPr>
            <a:spLocks noChangeArrowheads="1"/>
          </p:cNvSpPr>
          <p:nvPr/>
        </p:nvSpPr>
        <p:spPr bwMode="auto">
          <a:xfrm>
            <a:off x="6329683" y="2204537"/>
            <a:ext cx="874981" cy="432702"/>
          </a:xfrm>
          <a:prstGeom prst="wedgeRoundRectCallout">
            <a:avLst>
              <a:gd name="adj1" fmla="val 93319"/>
              <a:gd name="adj2" fmla="val 118806"/>
              <a:gd name="adj3" fmla="val 16667"/>
            </a:avLst>
          </a:prstGeom>
          <a:solidFill>
            <a:schemeClr val="accent6">
              <a:lumMod val="20000"/>
              <a:lumOff val="80000"/>
            </a:schemeClr>
          </a:solidFill>
          <a:ln w="12700" cap="sq">
            <a:solidFill>
              <a:schemeClr val="accent6">
                <a:lumMod val="20000"/>
                <a:lumOff val="80000"/>
              </a:schemeClr>
            </a:solidFill>
            <a:miter lim="800000"/>
            <a:headEnd/>
            <a:tailEnd/>
          </a:ln>
          <a:effectLst/>
        </p:spPr>
        <p:txBody>
          <a:bodyPr/>
          <a:lstStyle/>
          <a:p>
            <a:pPr algn="ctr"/>
            <a:r>
              <a:rPr lang="zh-CN" altLang="en-US" sz="2400" dirty="0">
                <a:solidFill>
                  <a:srgbClr val="FF3300"/>
                </a:solidFill>
                <a:latin typeface="+mj-ea"/>
                <a:ea typeface="+mj-ea"/>
              </a:rPr>
              <a:t>暂态</a:t>
            </a:r>
          </a:p>
        </p:txBody>
      </p:sp>
    </p:spTree>
    <p:extLst>
      <p:ext uri="{BB962C8B-B14F-4D97-AF65-F5344CB8AC3E}">
        <p14:creationId xmlns:p14="http://schemas.microsoft.com/office/powerpoint/2010/main" val="1533752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latin typeface="+mj-ea"/>
              </a:rPr>
              <a:t> </a:t>
            </a:r>
            <a:r>
              <a:rPr lang="en-US" altLang="zh-CN" dirty="0">
                <a:latin typeface="+mj-ea"/>
              </a:rPr>
              <a:t>N &gt; </a:t>
            </a:r>
            <a:r>
              <a:rPr lang="en-US" altLang="zh-CN" dirty="0" smtClean="0">
                <a:latin typeface="+mj-ea"/>
              </a:rPr>
              <a:t>M</a:t>
            </a:r>
          </a:p>
          <a:p>
            <a:pPr lvl="1">
              <a:buFontTx/>
              <a:buChar char="•"/>
            </a:pPr>
            <a:r>
              <a:rPr lang="zh-CN" altLang="en-US" sz="2400" dirty="0" smtClean="0">
                <a:latin typeface="+mj-ea"/>
              </a:rPr>
              <a:t>置零法</a:t>
            </a:r>
            <a:endParaRPr lang="en-US" altLang="zh-CN" sz="2400" dirty="0" smtClean="0">
              <a:latin typeface="+mj-ea"/>
            </a:endParaRPr>
          </a:p>
          <a:p>
            <a:pPr lvl="1">
              <a:buFontTx/>
              <a:buChar char="•"/>
            </a:pPr>
            <a:r>
              <a:rPr lang="en-US" altLang="zh-CN" sz="2400" dirty="0" smtClean="0">
                <a:latin typeface="+mj-ea"/>
              </a:rPr>
              <a:t>【</a:t>
            </a:r>
            <a:r>
              <a:rPr lang="zh-CN" altLang="en-US" sz="2400" dirty="0" smtClean="0">
                <a:latin typeface="+mj-ea"/>
              </a:rPr>
              <a:t>例</a:t>
            </a:r>
            <a:r>
              <a:rPr lang="en-US" altLang="zh-CN" sz="2400" dirty="0" smtClean="0">
                <a:latin typeface="+mj-ea"/>
              </a:rPr>
              <a:t>】</a:t>
            </a:r>
            <a:r>
              <a:rPr lang="zh-CN" altLang="en-US" sz="2400" dirty="0">
                <a:latin typeface="+mj-ea"/>
              </a:rPr>
              <a:t>利用置零法将十进制的</a:t>
            </a:r>
            <a:r>
              <a:rPr lang="en-US" altLang="zh-CN" sz="2400" dirty="0">
                <a:latin typeface="+mj-ea"/>
              </a:rPr>
              <a:t>74160</a:t>
            </a:r>
            <a:r>
              <a:rPr lang="zh-CN" altLang="en-US" sz="2400" dirty="0">
                <a:latin typeface="+mj-ea"/>
              </a:rPr>
              <a:t>接成六进制</a:t>
            </a:r>
            <a:r>
              <a:rPr lang="zh-CN" altLang="en-US" sz="2400" dirty="0" smtClean="0">
                <a:latin typeface="+mj-ea"/>
              </a:rPr>
              <a:t>计数器</a:t>
            </a:r>
            <a:endParaRPr lang="en-US" altLang="zh-CN" sz="2400" dirty="0">
              <a:latin typeface="+mj-ea"/>
            </a:endParaRPr>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latin typeface="+mj-ea"/>
              </a:rPr>
              <a:t>若干常用的时序逻辑电路</a:t>
            </a:r>
            <a:endParaRPr lang="en-US" altLang="zh-CN" dirty="0">
              <a:latin typeface="+mj-ea"/>
            </a:endParaRPr>
          </a:p>
        </p:txBody>
      </p:sp>
      <p:grpSp>
        <p:nvGrpSpPr>
          <p:cNvPr id="13" name="Group 11"/>
          <p:cNvGrpSpPr>
            <a:grpSpLocks/>
          </p:cNvGrpSpPr>
          <p:nvPr/>
        </p:nvGrpSpPr>
        <p:grpSpPr bwMode="auto">
          <a:xfrm>
            <a:off x="4494494" y="3271392"/>
            <a:ext cx="4177282" cy="3265778"/>
            <a:chOff x="2105" y="914"/>
            <a:chExt cx="3039" cy="2561"/>
          </a:xfrm>
        </p:grpSpPr>
        <p:graphicFrame>
          <p:nvGraphicFramePr>
            <p:cNvPr id="14" name="Object 5"/>
            <p:cNvGraphicFramePr>
              <a:graphicFrameLocks noChangeAspect="1"/>
            </p:cNvGraphicFramePr>
            <p:nvPr>
              <p:extLst>
                <p:ext uri="{D42A27DB-BD31-4B8C-83A1-F6EECF244321}">
                  <p14:modId xmlns:p14="http://schemas.microsoft.com/office/powerpoint/2010/main" val="477969257"/>
                </p:ext>
              </p:extLst>
            </p:nvPr>
          </p:nvGraphicFramePr>
          <p:xfrm>
            <a:off x="2105" y="914"/>
            <a:ext cx="3039" cy="2205"/>
          </p:xfrm>
          <a:graphic>
            <a:graphicData uri="http://schemas.openxmlformats.org/presentationml/2006/ole">
              <mc:AlternateContent xmlns:mc="http://schemas.openxmlformats.org/markup-compatibility/2006">
                <mc:Choice xmlns:v="urn:schemas-microsoft-com:vml" Requires="v">
                  <p:oleObj spid="_x0000_s64539" name="Photo Editor 照片" r:id="rId3" imgW="13460704" imgH="9764488" progId="MSPhotoEd.3">
                    <p:embed/>
                  </p:oleObj>
                </mc:Choice>
                <mc:Fallback>
                  <p:oleObj name="Photo Editor 照片" r:id="rId3" imgW="13460704" imgH="976448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 y="914"/>
                          <a:ext cx="3039" cy="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6"/>
            <p:cNvSpPr txBox="1">
              <a:spLocks noChangeArrowheads="1"/>
            </p:cNvSpPr>
            <p:nvPr/>
          </p:nvSpPr>
          <p:spPr bwMode="auto">
            <a:xfrm>
              <a:off x="3261" y="3242"/>
              <a:ext cx="14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mj-ea"/>
                  <a:ea typeface="+mj-ea"/>
                </a:rPr>
                <a:t>异步置零法</a:t>
              </a:r>
            </a:p>
          </p:txBody>
        </p:sp>
      </p:grpSp>
      <p:sp>
        <p:nvSpPr>
          <p:cNvPr id="16" name="Text Box 10"/>
          <p:cNvSpPr txBox="1">
            <a:spLocks noChangeArrowheads="1"/>
          </p:cNvSpPr>
          <p:nvPr/>
        </p:nvSpPr>
        <p:spPr bwMode="auto">
          <a:xfrm>
            <a:off x="306895" y="3717032"/>
            <a:ext cx="367240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latin typeface="+mj-ea"/>
                <a:ea typeface="+mj-ea"/>
              </a:rPr>
              <a:t>解：</a:t>
            </a:r>
            <a:r>
              <a:rPr lang="en-US" altLang="zh-CN" sz="2400" dirty="0">
                <a:latin typeface="+mj-ea"/>
                <a:ea typeface="+mj-ea"/>
              </a:rPr>
              <a:t>74160</a:t>
            </a:r>
            <a:r>
              <a:rPr lang="zh-CN" altLang="en-US" sz="2400" dirty="0">
                <a:latin typeface="+mj-ea"/>
                <a:ea typeface="+mj-ea"/>
              </a:rPr>
              <a:t>有效循环为</a:t>
            </a:r>
            <a:r>
              <a:rPr lang="en-US" altLang="zh-CN" sz="2400" dirty="0">
                <a:latin typeface="+mj-ea"/>
                <a:ea typeface="+mj-ea"/>
              </a:rPr>
              <a:t>0000</a:t>
            </a:r>
            <a:r>
              <a:rPr lang="zh-CN" altLang="en-US" sz="2400" dirty="0">
                <a:latin typeface="+mj-ea"/>
                <a:ea typeface="+mj-ea"/>
              </a:rPr>
              <a:t>～</a:t>
            </a:r>
            <a:r>
              <a:rPr lang="en-US" altLang="zh-CN" sz="2400" dirty="0">
                <a:latin typeface="+mj-ea"/>
                <a:ea typeface="+mj-ea"/>
              </a:rPr>
              <a:t>1001</a:t>
            </a:r>
            <a:r>
              <a:rPr lang="zh-CN" altLang="en-US" sz="2400" dirty="0">
                <a:latin typeface="+mj-ea"/>
                <a:ea typeface="+mj-ea"/>
              </a:rPr>
              <a:t>，由于初态为</a:t>
            </a:r>
            <a:r>
              <a:rPr lang="en-US" altLang="zh-CN" sz="2400" dirty="0">
                <a:latin typeface="+mj-ea"/>
                <a:ea typeface="+mj-ea"/>
              </a:rPr>
              <a:t>0000</a:t>
            </a:r>
            <a:r>
              <a:rPr lang="zh-CN" altLang="en-US" sz="2400" dirty="0">
                <a:latin typeface="+mj-ea"/>
                <a:ea typeface="+mj-ea"/>
              </a:rPr>
              <a:t>，故六进制为六个状态循环，即</a:t>
            </a:r>
            <a:r>
              <a:rPr lang="en-US" altLang="zh-CN" sz="2400" dirty="0">
                <a:latin typeface="+mj-ea"/>
                <a:ea typeface="+mj-ea"/>
              </a:rPr>
              <a:t>0000</a:t>
            </a:r>
            <a:r>
              <a:rPr lang="zh-CN" altLang="en-US" sz="2400" dirty="0">
                <a:latin typeface="+mj-ea"/>
                <a:ea typeface="+mj-ea"/>
              </a:rPr>
              <a:t>～</a:t>
            </a:r>
            <a:r>
              <a:rPr lang="en-US" altLang="zh-CN" sz="2400" dirty="0">
                <a:latin typeface="+mj-ea"/>
                <a:ea typeface="+mj-ea"/>
              </a:rPr>
              <a:t>0101</a:t>
            </a:r>
            <a:r>
              <a:rPr lang="zh-CN" altLang="en-US" sz="2400" dirty="0">
                <a:latin typeface="+mj-ea"/>
                <a:ea typeface="+mj-ea"/>
              </a:rPr>
              <a:t>，回零信号取自</a:t>
            </a:r>
            <a:r>
              <a:rPr lang="en-US" altLang="zh-CN" sz="2400" dirty="0">
                <a:latin typeface="+mj-ea"/>
                <a:ea typeface="+mj-ea"/>
              </a:rPr>
              <a:t>0110</a:t>
            </a:r>
            <a:r>
              <a:rPr lang="zh-CN" altLang="en-US" sz="2400" dirty="0">
                <a:latin typeface="+mj-ea"/>
                <a:ea typeface="+mj-ea"/>
              </a:rPr>
              <a:t>。</a:t>
            </a:r>
          </a:p>
        </p:txBody>
      </p:sp>
    </p:spTree>
    <p:extLst>
      <p:ext uri="{BB962C8B-B14F-4D97-AF65-F5344CB8AC3E}">
        <p14:creationId xmlns:p14="http://schemas.microsoft.com/office/powerpoint/2010/main" val="170634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par>
                          <p:cTn id="8" fill="hold">
                            <p:stCondLst>
                              <p:cond delay="1000"/>
                            </p:stCondLst>
                            <p:childTnLst>
                              <p:par>
                                <p:cTn id="9" presetID="6"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ircle(in)">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1"/>
          <p:cNvGrpSpPr>
            <a:grpSpLocks/>
          </p:cNvGrpSpPr>
          <p:nvPr/>
        </p:nvGrpSpPr>
        <p:grpSpPr bwMode="auto">
          <a:xfrm>
            <a:off x="118294" y="2700399"/>
            <a:ext cx="4464050" cy="3587750"/>
            <a:chOff x="204" y="1933"/>
            <a:chExt cx="2812" cy="2260"/>
          </a:xfrm>
        </p:grpSpPr>
        <p:pic>
          <p:nvPicPr>
            <p:cNvPr id="6" name="Picture 4" descr="6-3-33"/>
            <p:cNvPicPr>
              <a:picLocks noChangeAspect="1" noChangeArrowheads="1"/>
            </p:cNvPicPr>
            <p:nvPr/>
          </p:nvPicPr>
          <p:blipFill>
            <a:blip r:embed="rId3" cstate="print">
              <a:extLst>
                <a:ext uri="{28A0092B-C50C-407E-A947-70E740481C1C}">
                  <a14:useLocalDpi xmlns:a14="http://schemas.microsoft.com/office/drawing/2010/main" val="0"/>
                </a:ext>
              </a:extLst>
            </a:blip>
            <a:srcRect l="1300" r="19220"/>
            <a:stretch>
              <a:fillRect/>
            </a:stretch>
          </p:blipFill>
          <p:spPr bwMode="auto">
            <a:xfrm>
              <a:off x="204" y="1933"/>
              <a:ext cx="2812" cy="2260"/>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2064" y="3884"/>
              <a:ext cx="908" cy="252"/>
            </a:xfrm>
            <a:prstGeom prst="rect">
              <a:avLst/>
            </a:prstGeom>
            <a:noFill/>
            <a:ln w="12700" cap="sq">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solidFill>
                    <a:srgbClr val="000000"/>
                  </a:solidFill>
                  <a:latin typeface="华文楷体" panose="02010600040101010101" pitchFamily="2" charset="-122"/>
                  <a:ea typeface="华文楷体" panose="02010600040101010101" pitchFamily="2" charset="-122"/>
                </a:rPr>
                <a:t>进位输出</a:t>
              </a:r>
            </a:p>
          </p:txBody>
        </p:sp>
        <p:sp>
          <p:nvSpPr>
            <p:cNvPr id="9" name="Text Box 9"/>
            <p:cNvSpPr txBox="1">
              <a:spLocks noChangeArrowheads="1"/>
            </p:cNvSpPr>
            <p:nvPr/>
          </p:nvSpPr>
          <p:spPr bwMode="auto">
            <a:xfrm>
              <a:off x="2744" y="2523"/>
              <a:ext cx="227" cy="288"/>
            </a:xfrm>
            <a:prstGeom prst="rect">
              <a:avLst/>
            </a:prstGeom>
            <a:noFill/>
            <a:ln w="12700" cap="sq">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000000"/>
                  </a:solidFill>
                </a:rPr>
                <a:t>1</a:t>
              </a:r>
            </a:p>
          </p:txBody>
        </p:sp>
      </p:grpSp>
      <p:sp>
        <p:nvSpPr>
          <p:cNvPr id="393218" name="Rectangle 2"/>
          <p:cNvSpPr>
            <a:spLocks noGrp="1" noChangeArrowheads="1"/>
          </p:cNvSpPr>
          <p:nvPr>
            <p:ph type="body" idx="1"/>
          </p:nvPr>
        </p:nvSpPr>
        <p:spPr>
          <a:xfrm>
            <a:off x="467544" y="1221014"/>
            <a:ext cx="8496944" cy="2214116"/>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置零法</a:t>
            </a:r>
            <a:endParaRPr lang="en-US" altLang="zh-CN" sz="2400" dirty="0" smtClean="0"/>
          </a:p>
          <a:p>
            <a:pPr marL="457200" lvl="1" indent="0">
              <a:buNone/>
            </a:pPr>
            <a:r>
              <a:rPr lang="en-US" altLang="zh-CN" sz="2400" dirty="0" smtClean="0"/>
              <a:t>		 </a:t>
            </a:r>
            <a:r>
              <a:rPr lang="zh-CN" altLang="en-US" sz="2400" dirty="0" smtClean="0"/>
              <a:t>接线图</a:t>
            </a:r>
            <a:r>
              <a:rPr lang="en-US" altLang="zh-CN" sz="2400" dirty="0" smtClean="0"/>
              <a:t>				</a:t>
            </a:r>
            <a:r>
              <a:rPr lang="zh-CN" altLang="en-US" sz="2400" dirty="0" smtClean="0"/>
              <a:t>波形图</a:t>
            </a:r>
            <a:endParaRPr lang="en-US" altLang="zh-CN" dirty="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aphicFrame>
        <p:nvGraphicFramePr>
          <p:cNvPr id="12" name="Object 12"/>
          <p:cNvGraphicFramePr>
            <a:graphicFrameLocks noChangeAspect="1"/>
          </p:cNvGraphicFramePr>
          <p:nvPr>
            <p:extLst>
              <p:ext uri="{D42A27DB-BD31-4B8C-83A1-F6EECF244321}">
                <p14:modId xmlns:p14="http://schemas.microsoft.com/office/powerpoint/2010/main" val="2779832057"/>
              </p:ext>
            </p:extLst>
          </p:nvPr>
        </p:nvGraphicFramePr>
        <p:xfrm>
          <a:off x="4697354" y="2815231"/>
          <a:ext cx="4033837" cy="3217863"/>
        </p:xfrm>
        <a:graphic>
          <a:graphicData uri="http://schemas.openxmlformats.org/presentationml/2006/ole">
            <mc:AlternateContent xmlns:mc="http://schemas.openxmlformats.org/markup-compatibility/2006">
              <mc:Choice xmlns:v="urn:schemas-microsoft-com:vml" Requires="v">
                <p:oleObj spid="_x0000_s73754" name="Visio" r:id="rId4" imgW="2095195" imgH="1671523" progId="Visio.Drawing.11">
                  <p:embed/>
                </p:oleObj>
              </mc:Choice>
              <mc:Fallback>
                <p:oleObj name="Visio" r:id="rId4" imgW="2095195" imgH="167152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354" y="2815231"/>
                        <a:ext cx="4033837" cy="3217863"/>
                      </a:xfrm>
                      <a:prstGeom prst="rect">
                        <a:avLst/>
                      </a:prstGeom>
                      <a:noFill/>
                      <a:ln w="57150" cap="sq"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122771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676456" cy="4936778"/>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置零法</a:t>
            </a:r>
            <a:endParaRPr lang="en-US" altLang="zh-CN" sz="2400" dirty="0" smtClean="0"/>
          </a:p>
          <a:p>
            <a:pPr lvl="1">
              <a:buFontTx/>
              <a:buChar char="•"/>
            </a:pPr>
            <a:r>
              <a:rPr lang="en-US" altLang="zh-CN" sz="2400" dirty="0" smtClean="0"/>
              <a:t>【</a:t>
            </a:r>
            <a:r>
              <a:rPr lang="zh-CN" altLang="en-US" sz="2400" dirty="0" smtClean="0"/>
              <a:t>例</a:t>
            </a:r>
            <a:r>
              <a:rPr lang="en-US" altLang="zh-CN" sz="2400" dirty="0" smtClean="0"/>
              <a:t>】</a:t>
            </a:r>
            <a:r>
              <a:rPr lang="zh-CN" altLang="en-US" sz="2400" dirty="0" smtClean="0"/>
              <a:t>如图所示，逻辑电</a:t>
            </a:r>
            <a:endParaRPr lang="en-US" altLang="zh-CN" sz="2400" dirty="0" smtClean="0"/>
          </a:p>
          <a:p>
            <a:pPr marL="457200" lvl="1" indent="0">
              <a:buNone/>
            </a:pPr>
            <a:r>
              <a:rPr lang="zh-CN" altLang="en-US" sz="2400" dirty="0" smtClean="0"/>
              <a:t>路</a:t>
            </a:r>
            <a:r>
              <a:rPr lang="zh-CN" altLang="en-US" sz="2400" dirty="0"/>
              <a:t>是由</a:t>
            </a:r>
            <a:r>
              <a:rPr lang="en-US" altLang="zh-CN" sz="2400" dirty="0"/>
              <a:t>74161</a:t>
            </a:r>
            <a:r>
              <a:rPr lang="zh-CN" altLang="en-US" sz="2400" dirty="0"/>
              <a:t>构成的计数器</a:t>
            </a:r>
            <a:r>
              <a:rPr lang="zh-CN" altLang="en-US" sz="2400" dirty="0" smtClean="0"/>
              <a:t>，</a:t>
            </a:r>
            <a:endParaRPr lang="en-US" altLang="zh-CN" sz="2400" dirty="0" smtClean="0"/>
          </a:p>
          <a:p>
            <a:pPr marL="457200" lvl="1" indent="0">
              <a:buNone/>
            </a:pPr>
            <a:r>
              <a:rPr lang="zh-CN" altLang="en-US" sz="2400" dirty="0" smtClean="0"/>
              <a:t>试</a:t>
            </a:r>
            <a:r>
              <a:rPr lang="zh-CN" altLang="en-US" sz="2400" dirty="0"/>
              <a:t>分析为几进制</a:t>
            </a:r>
            <a:r>
              <a:rPr lang="zh-CN" altLang="en-US" sz="2400" dirty="0" smtClean="0"/>
              <a:t>计数器？</a:t>
            </a:r>
            <a:endParaRPr lang="en-US" altLang="zh-CN" sz="2400" dirty="0" smtClean="0"/>
          </a:p>
          <a:p>
            <a:pPr marL="457200" lvl="1" indent="0">
              <a:buNone/>
            </a:pPr>
            <a:r>
              <a:rPr lang="zh-CN" altLang="en-US" sz="2400" dirty="0" smtClean="0"/>
              <a:t>画</a:t>
            </a:r>
            <a:r>
              <a:rPr lang="zh-CN" altLang="en-US" sz="2400" dirty="0"/>
              <a:t>出状态表、状态转换图</a:t>
            </a:r>
            <a:r>
              <a:rPr lang="zh-CN" altLang="en-US" sz="2400" dirty="0" smtClean="0"/>
              <a:t>和</a:t>
            </a:r>
            <a:endParaRPr lang="en-US" altLang="zh-CN" sz="2400" dirty="0" smtClean="0"/>
          </a:p>
          <a:p>
            <a:pPr marL="457200" lvl="1" indent="0">
              <a:buNone/>
            </a:pPr>
            <a:r>
              <a:rPr lang="zh-CN" altLang="en-US" sz="2400" dirty="0" smtClean="0"/>
              <a:t>时序图</a:t>
            </a:r>
            <a:endParaRPr lang="en-US" altLang="zh-CN" dirty="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9011" y="2132856"/>
            <a:ext cx="4190691" cy="3085524"/>
          </a:xfrm>
          <a:prstGeom prst="rect">
            <a:avLst/>
          </a:prstGeom>
        </p:spPr>
      </p:pic>
    </p:spTree>
    <p:extLst>
      <p:ext uri="{BB962C8B-B14F-4D97-AF65-F5344CB8AC3E}">
        <p14:creationId xmlns:p14="http://schemas.microsoft.com/office/powerpoint/2010/main" val="122771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置零法</a:t>
            </a:r>
            <a:endParaRPr lang="en-US" altLang="zh-CN" sz="2400" dirty="0" smtClean="0"/>
          </a:p>
          <a:p>
            <a:pPr lvl="1">
              <a:buFontTx/>
              <a:buChar char="•"/>
            </a:pPr>
            <a:r>
              <a:rPr lang="en-US" altLang="zh-CN" sz="2400" dirty="0"/>
              <a:t> </a:t>
            </a:r>
            <a:r>
              <a:rPr lang="zh-CN" altLang="en-US" sz="2400" dirty="0" smtClean="0"/>
              <a:t>解：</a:t>
            </a:r>
            <a:endParaRPr lang="en-US" altLang="zh-CN" sz="2400" dirty="0" smtClean="0"/>
          </a:p>
          <a:p>
            <a:pPr marL="457200" lvl="1" indent="0">
              <a:buNone/>
            </a:pPr>
            <a:r>
              <a:rPr lang="en-US" altLang="zh-CN" sz="2400" dirty="0"/>
              <a:t>	</a:t>
            </a:r>
            <a:r>
              <a:rPr lang="zh-CN" altLang="en-US" sz="2400" dirty="0" smtClean="0"/>
              <a:t>状态表：</a:t>
            </a:r>
            <a:endParaRPr lang="en-US" altLang="zh-CN" sz="2400" dirty="0" smtClean="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aphicFrame>
        <p:nvGraphicFramePr>
          <p:cNvPr id="4" name="Object 7"/>
          <p:cNvGraphicFramePr>
            <a:graphicFrameLocks noChangeAspect="1"/>
          </p:cNvGraphicFramePr>
          <p:nvPr>
            <p:extLst>
              <p:ext uri="{D42A27DB-BD31-4B8C-83A1-F6EECF244321}">
                <p14:modId xmlns:p14="http://schemas.microsoft.com/office/powerpoint/2010/main" val="994038297"/>
              </p:ext>
            </p:extLst>
          </p:nvPr>
        </p:nvGraphicFramePr>
        <p:xfrm>
          <a:off x="2699792" y="3140969"/>
          <a:ext cx="2534682" cy="2981722"/>
        </p:xfrm>
        <a:graphic>
          <a:graphicData uri="http://schemas.openxmlformats.org/presentationml/2006/ole">
            <mc:AlternateContent xmlns:mc="http://schemas.openxmlformats.org/markup-compatibility/2006">
              <mc:Choice xmlns:v="urn:schemas-microsoft-com:vml" Requires="v">
                <p:oleObj spid="_x0000_s72807" name="Visio" r:id="rId3" imgW="1425245" imgH="1861109" progId="Visio.Drawing.11">
                  <p:embed/>
                </p:oleObj>
              </mc:Choice>
              <mc:Fallback>
                <p:oleObj name="Visio" r:id="rId3" imgW="1425245" imgH="186110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9929"/>
                      <a:stretch>
                        <a:fillRect/>
                      </a:stretch>
                    </p:blipFill>
                    <p:spPr bwMode="auto">
                      <a:xfrm>
                        <a:off x="2699792" y="3140969"/>
                        <a:ext cx="2534682" cy="2981722"/>
                      </a:xfrm>
                      <a:prstGeom prst="rect">
                        <a:avLst/>
                      </a:prstGeom>
                      <a:noFill/>
                      <a:ln w="57150" cap="sq" cmpd="thickThin">
                        <a:solidFill>
                          <a:schemeClr val="bg1"/>
                        </a:solidFill>
                        <a:miter lim="800000"/>
                        <a:headEnd/>
                        <a:tailEnd/>
                      </a:ln>
                      <a:effectLst/>
                    </p:spPr>
                  </p:pic>
                </p:oleObj>
              </mc:Fallback>
            </mc:AlternateContent>
          </a:graphicData>
        </a:graphic>
      </p:graphicFrame>
      <p:sp>
        <p:nvSpPr>
          <p:cNvPr id="5" name="Text Box 8"/>
          <p:cNvSpPr txBox="1">
            <a:spLocks noChangeArrowheads="1"/>
          </p:cNvSpPr>
          <p:nvPr/>
        </p:nvSpPr>
        <p:spPr bwMode="auto">
          <a:xfrm>
            <a:off x="1547664" y="6216298"/>
            <a:ext cx="55086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smtClean="0">
                <a:latin typeface="+mj-ea"/>
                <a:ea typeface="+mj-ea"/>
              </a:rPr>
              <a:t>故为</a:t>
            </a:r>
            <a:r>
              <a:rPr kumimoji="1" lang="en-US" altLang="zh-CN" sz="2400" dirty="0">
                <a:latin typeface="+mj-ea"/>
                <a:ea typeface="+mj-ea"/>
              </a:rPr>
              <a:t>5</a:t>
            </a:r>
            <a:r>
              <a:rPr kumimoji="1" lang="zh-CN" altLang="en-US" sz="2400" dirty="0">
                <a:latin typeface="+mj-ea"/>
                <a:ea typeface="+mj-ea"/>
              </a:rPr>
              <a:t>进制</a:t>
            </a:r>
            <a:r>
              <a:rPr kumimoji="1" lang="zh-CN" altLang="en-US" sz="2400" dirty="0" smtClean="0">
                <a:latin typeface="+mj-ea"/>
                <a:ea typeface="+mj-ea"/>
              </a:rPr>
              <a:t>计数器</a:t>
            </a:r>
            <a:endParaRPr kumimoji="1" lang="zh-CN" altLang="en-US" sz="2400" dirty="0">
              <a:latin typeface="+mj-ea"/>
              <a:ea typeface="+mj-ea"/>
            </a:endParaRPr>
          </a:p>
        </p:txBody>
      </p:sp>
      <p:graphicFrame>
        <p:nvGraphicFramePr>
          <p:cNvPr id="6" name="Object 9"/>
          <p:cNvGraphicFramePr>
            <a:graphicFrameLocks noChangeAspect="1"/>
          </p:cNvGraphicFramePr>
          <p:nvPr>
            <p:extLst>
              <p:ext uri="{D42A27DB-BD31-4B8C-83A1-F6EECF244321}">
                <p14:modId xmlns:p14="http://schemas.microsoft.com/office/powerpoint/2010/main" val="3467201055"/>
              </p:ext>
            </p:extLst>
          </p:nvPr>
        </p:nvGraphicFramePr>
        <p:xfrm>
          <a:off x="2483371" y="2636912"/>
          <a:ext cx="1872208" cy="474835"/>
        </p:xfrm>
        <a:graphic>
          <a:graphicData uri="http://schemas.openxmlformats.org/presentationml/2006/ole">
            <mc:AlternateContent xmlns:mc="http://schemas.openxmlformats.org/markup-compatibility/2006">
              <mc:Choice xmlns:v="urn:schemas-microsoft-com:vml" Requires="v">
                <p:oleObj spid="_x0000_s72808" name="公式" r:id="rId5" imgW="749160" imgH="190440" progId="Equation.3">
                  <p:embed/>
                </p:oleObj>
              </mc:Choice>
              <mc:Fallback>
                <p:oleObj name="公式" r:id="rId5" imgW="74916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371" y="2636912"/>
                        <a:ext cx="1872208" cy="474835"/>
                      </a:xfrm>
                      <a:prstGeom prst="rect">
                        <a:avLst/>
                      </a:prstGeom>
                      <a:noFill/>
                      <a:ln w="57150" cmpd="thickThin">
                        <a:solidFill>
                          <a:schemeClr val="bg1"/>
                        </a:solidFill>
                        <a:miter lim="800000"/>
                        <a:headEnd/>
                        <a:tailEnd/>
                      </a:ln>
                      <a:effec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3835627618"/>
              </p:ext>
            </p:extLst>
          </p:nvPr>
        </p:nvGraphicFramePr>
        <p:xfrm>
          <a:off x="5076057" y="188639"/>
          <a:ext cx="4053000" cy="2904651"/>
        </p:xfrm>
        <a:graphic>
          <a:graphicData uri="http://schemas.openxmlformats.org/presentationml/2006/ole">
            <mc:AlternateContent xmlns:mc="http://schemas.openxmlformats.org/markup-compatibility/2006">
              <mc:Choice xmlns:v="urn:schemas-microsoft-com:vml" Requires="v">
                <p:oleObj spid="_x0000_s72809" name="Visio" r:id="rId7" imgW="2139391" imgH="1534058" progId="Visio.Drawing.11">
                  <p:embed/>
                </p:oleObj>
              </mc:Choice>
              <mc:Fallback>
                <p:oleObj name="Visio" r:id="rId7" imgW="2139391" imgH="1534058"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057" y="188639"/>
                        <a:ext cx="4053000" cy="2904651"/>
                      </a:xfrm>
                      <a:prstGeom prst="rect">
                        <a:avLst/>
                      </a:prstGeom>
                      <a:solidFill>
                        <a:schemeClr val="bg1"/>
                      </a:solidFill>
                      <a:ln w="57150" cap="sq" cmpd="thickThin">
                        <a:solidFill>
                          <a:schemeClr val="bg1"/>
                        </a:solidFill>
                        <a:miter lim="800000"/>
                        <a:headEnd/>
                        <a:tailEnd/>
                      </a:ln>
                      <a:effec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205276642"/>
              </p:ext>
            </p:extLst>
          </p:nvPr>
        </p:nvGraphicFramePr>
        <p:xfrm>
          <a:off x="5415872" y="3212976"/>
          <a:ext cx="3656541" cy="3645024"/>
        </p:xfrm>
        <a:graphic>
          <a:graphicData uri="http://schemas.openxmlformats.org/presentationml/2006/ole">
            <mc:AlternateContent xmlns:mc="http://schemas.openxmlformats.org/markup-compatibility/2006">
              <mc:Choice xmlns:v="urn:schemas-microsoft-com:vml" Requires="v">
                <p:oleObj spid="_x0000_s72810" name="Visio" r:id="rId9" imgW="1800149" imgH="1793443" progId="Visio.Drawing.11">
                  <p:embed/>
                </p:oleObj>
              </mc:Choice>
              <mc:Fallback>
                <p:oleObj name="Visio" r:id="rId9" imgW="1800149" imgH="1793443" progId="Visio.Drawing.11">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5872" y="3212976"/>
                        <a:ext cx="3656541" cy="3645024"/>
                      </a:xfrm>
                      <a:prstGeom prst="rect">
                        <a:avLst/>
                      </a:prstGeom>
                      <a:noFill/>
                      <a:ln w="57150" cap="sq" cmpd="thickThin">
                        <a:solidFill>
                          <a:schemeClr val="bg1"/>
                        </a:solidFill>
                        <a:miter lim="800000"/>
                        <a:headEnd/>
                        <a:tailEnd/>
                      </a:ln>
                      <a:effectLst/>
                    </p:spPr>
                  </p:pic>
                </p:oleObj>
              </mc:Fallback>
            </mc:AlternateContent>
          </a:graphicData>
        </a:graphic>
      </p:graphicFrame>
      <p:sp>
        <p:nvSpPr>
          <p:cNvPr id="15" name="Rectangle 8"/>
          <p:cNvSpPr>
            <a:spLocks noChangeArrowheads="1"/>
          </p:cNvSpPr>
          <p:nvPr/>
        </p:nvSpPr>
        <p:spPr bwMode="auto">
          <a:xfrm>
            <a:off x="7937710" y="3420793"/>
            <a:ext cx="576263" cy="3240087"/>
          </a:xfrm>
          <a:prstGeom prst="rect">
            <a:avLst/>
          </a:prstGeom>
          <a:solidFill>
            <a:schemeClr val="accent6">
              <a:lumMod val="20000"/>
              <a:lumOff val="80000"/>
              <a:alpha val="41000"/>
            </a:schemeClr>
          </a:solidFill>
          <a:ln w="12700" cap="sq">
            <a:solidFill>
              <a:schemeClr val="accent6">
                <a:lumMod val="20000"/>
                <a:lumOff val="80000"/>
              </a:schemeClr>
            </a:solidFill>
            <a:miter lim="800000"/>
            <a:headEnd/>
            <a:tailEnd/>
          </a:ln>
          <a:effectLst/>
        </p:spPr>
        <p:txBody>
          <a:bodyPr wrap="none" anchor="ctr">
            <a:spAutoFit/>
          </a:bodyPr>
          <a:lstStyle/>
          <a:p>
            <a:endParaRPr lang="zh-CN" altLang="en-US"/>
          </a:p>
        </p:txBody>
      </p:sp>
    </p:spTree>
    <p:extLst>
      <p:ext uri="{BB962C8B-B14F-4D97-AF65-F5344CB8AC3E}">
        <p14:creationId xmlns:p14="http://schemas.microsoft.com/office/powerpoint/2010/main" val="122771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500"/>
                                        <p:tgtEl>
                                          <p:spTgt spid="5"/>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1893427"/>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置零法</a:t>
            </a:r>
            <a:endParaRPr lang="en-US" altLang="zh-CN" sz="2400" dirty="0" smtClean="0"/>
          </a:p>
          <a:p>
            <a:pPr lvl="1">
              <a:buFontTx/>
              <a:buChar char="•"/>
            </a:pPr>
            <a:r>
              <a:rPr lang="en-US" altLang="zh-CN" sz="2400" dirty="0"/>
              <a:t> </a:t>
            </a:r>
            <a:r>
              <a:rPr lang="en-US" altLang="zh-CN" sz="2400" dirty="0" smtClean="0"/>
              <a:t>【</a:t>
            </a:r>
            <a:r>
              <a:rPr lang="zh-CN" altLang="en-US" sz="2400" dirty="0" smtClean="0"/>
              <a:t>例</a:t>
            </a:r>
            <a:r>
              <a:rPr lang="en-US" altLang="zh-CN" sz="2400" dirty="0" smtClean="0"/>
              <a:t>】</a:t>
            </a:r>
            <a:r>
              <a:rPr lang="zh-CN" altLang="en-US" sz="2400" dirty="0"/>
              <a:t>试用置零法由</a:t>
            </a:r>
            <a:r>
              <a:rPr lang="en-US" altLang="zh-CN" sz="2400" dirty="0"/>
              <a:t>74LS161</a:t>
            </a:r>
            <a:r>
              <a:rPr lang="zh-CN" altLang="en-US" sz="2400" dirty="0"/>
              <a:t>构成</a:t>
            </a:r>
            <a:r>
              <a:rPr lang="en-US" altLang="zh-CN" sz="2400" dirty="0" smtClean="0"/>
              <a:t>12</a:t>
            </a:r>
            <a:r>
              <a:rPr lang="zh-CN" altLang="en-US" sz="2400" dirty="0" smtClean="0"/>
              <a:t>进</a:t>
            </a:r>
            <a:r>
              <a:rPr lang="zh-CN" altLang="en-US" sz="2400" dirty="0"/>
              <a:t>制计数器，画出时序图</a:t>
            </a:r>
            <a:endParaRPr lang="en-US" altLang="zh-CN" sz="2400" dirty="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4" name="Text Box 4"/>
          <p:cNvSpPr txBox="1">
            <a:spLocks noChangeArrowheads="1"/>
          </p:cNvSpPr>
          <p:nvPr/>
        </p:nvSpPr>
        <p:spPr bwMode="auto">
          <a:xfrm>
            <a:off x="467544" y="3703893"/>
            <a:ext cx="165618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dirty="0">
                <a:latin typeface="+mj-ea"/>
                <a:ea typeface="+mj-ea"/>
              </a:rPr>
              <a:t>解：其状态转换图如</a:t>
            </a:r>
            <a:r>
              <a:rPr kumimoji="1" lang="zh-CN" altLang="en-US" sz="2400" dirty="0" smtClean="0">
                <a:latin typeface="+mj-ea"/>
                <a:ea typeface="+mj-ea"/>
              </a:rPr>
              <a:t>图所</a:t>
            </a:r>
            <a:r>
              <a:rPr kumimoji="1" lang="zh-CN" altLang="en-US" sz="2400" dirty="0">
                <a:latin typeface="+mj-ea"/>
                <a:ea typeface="+mj-ea"/>
              </a:rPr>
              <a:t>示，则产生清零信号为</a:t>
            </a:r>
            <a:r>
              <a:rPr kumimoji="1" lang="en-US" altLang="zh-CN" sz="2400" dirty="0">
                <a:latin typeface="+mj-ea"/>
                <a:ea typeface="+mj-ea"/>
              </a:rPr>
              <a:t>Q</a:t>
            </a:r>
            <a:r>
              <a:rPr kumimoji="1" lang="en-US" altLang="zh-CN" sz="2400" baseline="-25000" dirty="0">
                <a:latin typeface="+mj-ea"/>
                <a:ea typeface="+mj-ea"/>
              </a:rPr>
              <a:t>3 </a:t>
            </a:r>
            <a:r>
              <a:rPr kumimoji="1" lang="en-US" altLang="zh-CN" sz="2400" dirty="0">
                <a:latin typeface="+mj-ea"/>
                <a:ea typeface="+mj-ea"/>
              </a:rPr>
              <a:t>Q</a:t>
            </a:r>
            <a:r>
              <a:rPr kumimoji="1" lang="en-US" altLang="zh-CN" sz="2400" baseline="-25000" dirty="0">
                <a:latin typeface="+mj-ea"/>
                <a:ea typeface="+mj-ea"/>
              </a:rPr>
              <a:t>2</a:t>
            </a:r>
            <a:r>
              <a:rPr kumimoji="1" lang="en-US" altLang="zh-CN" sz="2400" dirty="0">
                <a:latin typeface="+mj-ea"/>
                <a:ea typeface="+mj-ea"/>
              </a:rPr>
              <a:t> Q</a:t>
            </a:r>
            <a:r>
              <a:rPr kumimoji="1" lang="en-US" altLang="zh-CN" sz="2400" baseline="-25000" dirty="0">
                <a:latin typeface="+mj-ea"/>
                <a:ea typeface="+mj-ea"/>
              </a:rPr>
              <a:t>1</a:t>
            </a:r>
            <a:r>
              <a:rPr kumimoji="1" lang="en-US" altLang="zh-CN" sz="2400" dirty="0">
                <a:latin typeface="+mj-ea"/>
                <a:ea typeface="+mj-ea"/>
              </a:rPr>
              <a:t> Q</a:t>
            </a:r>
            <a:r>
              <a:rPr kumimoji="1" lang="en-US" altLang="zh-CN" sz="2400" baseline="-25000" dirty="0">
                <a:latin typeface="+mj-ea"/>
                <a:ea typeface="+mj-ea"/>
              </a:rPr>
              <a:t>0</a:t>
            </a:r>
            <a:r>
              <a:rPr kumimoji="1" lang="en-US" altLang="zh-CN" sz="2400" dirty="0">
                <a:latin typeface="+mj-ea"/>
                <a:ea typeface="+mj-ea"/>
              </a:rPr>
              <a:t> </a:t>
            </a:r>
            <a:r>
              <a:rPr kumimoji="1" lang="zh-CN" altLang="en-US" sz="2400" dirty="0">
                <a:latin typeface="+mj-ea"/>
                <a:ea typeface="+mj-ea"/>
              </a:rPr>
              <a:t>＝</a:t>
            </a:r>
            <a:r>
              <a:rPr kumimoji="1" lang="en-US" altLang="zh-CN" sz="2400" dirty="0">
                <a:latin typeface="+mj-ea"/>
                <a:ea typeface="+mj-ea"/>
              </a:rPr>
              <a:t>1100</a:t>
            </a:r>
          </a:p>
        </p:txBody>
      </p:sp>
      <p:grpSp>
        <p:nvGrpSpPr>
          <p:cNvPr id="5" name="Group 15"/>
          <p:cNvGrpSpPr>
            <a:grpSpLocks/>
          </p:cNvGrpSpPr>
          <p:nvPr/>
        </p:nvGrpSpPr>
        <p:grpSpPr bwMode="auto">
          <a:xfrm>
            <a:off x="2176905" y="3284984"/>
            <a:ext cx="6992209" cy="3572476"/>
            <a:chOff x="589" y="1807"/>
            <a:chExt cx="4944" cy="2526"/>
          </a:xfrm>
        </p:grpSpPr>
        <p:graphicFrame>
          <p:nvGraphicFramePr>
            <p:cNvPr id="6" name="Object 6"/>
            <p:cNvGraphicFramePr>
              <a:graphicFrameLocks noChangeAspect="1"/>
            </p:cNvGraphicFramePr>
            <p:nvPr>
              <p:extLst>
                <p:ext uri="{D42A27DB-BD31-4B8C-83A1-F6EECF244321}">
                  <p14:modId xmlns:p14="http://schemas.microsoft.com/office/powerpoint/2010/main" val="2247030347"/>
                </p:ext>
              </p:extLst>
            </p:nvPr>
          </p:nvGraphicFramePr>
          <p:xfrm>
            <a:off x="589" y="1807"/>
            <a:ext cx="4944" cy="2526"/>
          </p:xfrm>
          <a:graphic>
            <a:graphicData uri="http://schemas.openxmlformats.org/presentationml/2006/ole">
              <mc:AlternateContent xmlns:mc="http://schemas.openxmlformats.org/markup-compatibility/2006">
                <mc:Choice xmlns:v="urn:schemas-microsoft-com:vml" Requires="v">
                  <p:oleObj spid="_x0000_s74778" name="Visio" r:id="rId4" imgW="4539691" imgH="2312213" progId="Visio.Drawing.11">
                    <p:embed/>
                  </p:oleObj>
                </mc:Choice>
                <mc:Fallback>
                  <p:oleObj name="Visio" r:id="rId4" imgW="4539691" imgH="231221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8704" t="13138" r="4143"/>
                        <a:stretch>
                          <a:fillRect/>
                        </a:stretch>
                      </p:blipFill>
                      <p:spPr bwMode="auto">
                        <a:xfrm>
                          <a:off x="589" y="1807"/>
                          <a:ext cx="4944" cy="2526"/>
                        </a:xfrm>
                        <a:prstGeom prst="rect">
                          <a:avLst/>
                        </a:prstGeom>
                        <a:noFill/>
                        <a:ln w="57150" cap="sq" cmpd="thickThin">
                          <a:noFill/>
                          <a:miter lim="800000"/>
                          <a:headEnd/>
                          <a:tailEnd/>
                        </a:ln>
                        <a:effectLst/>
                      </p:spPr>
                    </p:pic>
                  </p:oleObj>
                </mc:Fallback>
              </mc:AlternateContent>
            </a:graphicData>
          </a:graphic>
        </p:graphicFrame>
        <p:sp>
          <p:nvSpPr>
            <p:cNvPr id="7" name="AutoShape 13"/>
            <p:cNvSpPr>
              <a:spLocks noChangeArrowheads="1"/>
            </p:cNvSpPr>
            <p:nvPr/>
          </p:nvSpPr>
          <p:spPr bwMode="auto">
            <a:xfrm>
              <a:off x="2200" y="2469"/>
              <a:ext cx="2313" cy="291"/>
            </a:xfrm>
            <a:prstGeom prst="curvedLeftArrow">
              <a:avLst>
                <a:gd name="adj1" fmla="val 21185"/>
                <a:gd name="adj2" fmla="val 41185"/>
                <a:gd name="adj3" fmla="val 106198"/>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400">
                <a:latin typeface="+mj-ea"/>
                <a:ea typeface="+mj-ea"/>
              </a:endParaRPr>
            </a:p>
          </p:txBody>
        </p:sp>
      </p:grpSp>
    </p:spTree>
    <p:extLst>
      <p:ext uri="{BB962C8B-B14F-4D97-AF65-F5344CB8AC3E}">
        <p14:creationId xmlns:p14="http://schemas.microsoft.com/office/powerpoint/2010/main" val="122771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置零法</a:t>
            </a:r>
            <a:endParaRPr lang="en-US" altLang="zh-CN" sz="2400" dirty="0" smtClean="0"/>
          </a:p>
          <a:p>
            <a:pPr marL="457200" lvl="1" indent="0">
              <a:buNone/>
            </a:pPr>
            <a:r>
              <a:rPr lang="en-US" altLang="zh-CN" sz="2400" dirty="0" smtClean="0"/>
              <a:t>	</a:t>
            </a:r>
            <a:endParaRPr lang="en-US" altLang="zh-CN" dirty="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aphicFrame>
        <p:nvGraphicFramePr>
          <p:cNvPr id="4" name="Object 4"/>
          <p:cNvGraphicFramePr>
            <a:graphicFrameLocks noChangeAspect="1"/>
          </p:cNvGraphicFramePr>
          <p:nvPr>
            <p:extLst>
              <p:ext uri="{D42A27DB-BD31-4B8C-83A1-F6EECF244321}">
                <p14:modId xmlns:p14="http://schemas.microsoft.com/office/powerpoint/2010/main" val="2301582840"/>
              </p:ext>
            </p:extLst>
          </p:nvPr>
        </p:nvGraphicFramePr>
        <p:xfrm>
          <a:off x="323528" y="3136624"/>
          <a:ext cx="3816350" cy="2695575"/>
        </p:xfrm>
        <a:graphic>
          <a:graphicData uri="http://schemas.openxmlformats.org/presentationml/2006/ole">
            <mc:AlternateContent xmlns:mc="http://schemas.openxmlformats.org/markup-compatibility/2006">
              <mc:Choice xmlns:v="urn:schemas-microsoft-com:vml" Requires="v">
                <p:oleObj spid="_x0000_s75826" name="Visio" r:id="rId3" imgW="1743151" imgH="1231697" progId="Visio.Drawing.11">
                  <p:embed/>
                </p:oleObj>
              </mc:Choice>
              <mc:Fallback>
                <p:oleObj name="Visio" r:id="rId3" imgW="1743151" imgH="123169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136624"/>
                        <a:ext cx="3816350" cy="2695575"/>
                      </a:xfrm>
                      <a:prstGeom prst="rect">
                        <a:avLst/>
                      </a:prstGeom>
                      <a:noFill/>
                      <a:ln w="57150" cap="sq" cmpd="thickThin">
                        <a:noFill/>
                        <a:miter lim="800000"/>
                        <a:headEnd/>
                        <a:tailEnd/>
                      </a:ln>
                      <a:effec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2312836268"/>
              </p:ext>
            </p:extLst>
          </p:nvPr>
        </p:nvGraphicFramePr>
        <p:xfrm>
          <a:off x="4348015" y="1671191"/>
          <a:ext cx="4609429" cy="4751603"/>
        </p:xfrm>
        <a:graphic>
          <a:graphicData uri="http://schemas.openxmlformats.org/presentationml/2006/ole">
            <mc:AlternateContent xmlns:mc="http://schemas.openxmlformats.org/markup-compatibility/2006">
              <mc:Choice xmlns:v="urn:schemas-microsoft-com:vml" Requires="v">
                <p:oleObj spid="_x0000_s75827" name="Visio" r:id="rId5" imgW="2686202" imgH="2768194" progId="Visio.Drawing.11">
                  <p:embed/>
                </p:oleObj>
              </mc:Choice>
              <mc:Fallback>
                <p:oleObj name="Visio" r:id="rId5" imgW="2686202" imgH="276819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015" y="1671191"/>
                        <a:ext cx="4609429" cy="4751603"/>
                      </a:xfrm>
                      <a:prstGeom prst="rect">
                        <a:avLst/>
                      </a:prstGeom>
                      <a:noFill/>
                      <a:ln w="57150" cap="sq" cmpd="thickThin">
                        <a:noFill/>
                        <a:miter lim="800000"/>
                        <a:headEnd/>
                        <a:tailEnd/>
                      </a:ln>
                      <a:effectLst/>
                    </p:spPr>
                  </p:pic>
                </p:oleObj>
              </mc:Fallback>
            </mc:AlternateContent>
          </a:graphicData>
        </a:graphic>
      </p:graphicFrame>
      <p:sp>
        <p:nvSpPr>
          <p:cNvPr id="6" name="Text Box 4"/>
          <p:cNvSpPr txBox="1">
            <a:spLocks noChangeArrowheads="1"/>
          </p:cNvSpPr>
          <p:nvPr/>
        </p:nvSpPr>
        <p:spPr bwMode="auto">
          <a:xfrm>
            <a:off x="6159716" y="1497558"/>
            <a:ext cx="1656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dirty="0" smtClean="0">
                <a:latin typeface="+mj-ea"/>
                <a:ea typeface="+mj-ea"/>
              </a:rPr>
              <a:t>时序图</a:t>
            </a:r>
            <a:endParaRPr kumimoji="1" lang="en-US" altLang="zh-CN" sz="2400" dirty="0">
              <a:latin typeface="+mj-ea"/>
              <a:ea typeface="+mj-ea"/>
            </a:endParaRPr>
          </a:p>
        </p:txBody>
      </p:sp>
      <p:sp>
        <p:nvSpPr>
          <p:cNvPr id="7" name="Text Box 4"/>
          <p:cNvSpPr txBox="1">
            <a:spLocks noChangeArrowheads="1"/>
          </p:cNvSpPr>
          <p:nvPr/>
        </p:nvSpPr>
        <p:spPr bwMode="auto">
          <a:xfrm>
            <a:off x="1763688" y="2674959"/>
            <a:ext cx="1656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dirty="0" smtClean="0">
                <a:latin typeface="+mj-ea"/>
                <a:ea typeface="+mj-ea"/>
              </a:rPr>
              <a:t>电路图</a:t>
            </a:r>
            <a:endParaRPr kumimoji="1" lang="en-US" altLang="zh-CN" sz="2400" dirty="0">
              <a:latin typeface="+mj-ea"/>
              <a:ea typeface="+mj-ea"/>
            </a:endParaRPr>
          </a:p>
        </p:txBody>
      </p:sp>
    </p:spTree>
    <p:extLst>
      <p:ext uri="{BB962C8B-B14F-4D97-AF65-F5344CB8AC3E}">
        <p14:creationId xmlns:p14="http://schemas.microsoft.com/office/powerpoint/2010/main" val="122771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置零法</a:t>
            </a:r>
            <a:endParaRPr lang="en-US" altLang="zh-CN" sz="2400" dirty="0" smtClean="0"/>
          </a:p>
          <a:p>
            <a:pPr lvl="1">
              <a:buFontTx/>
              <a:buChar char="•"/>
            </a:pPr>
            <a:r>
              <a:rPr lang="zh-CN" altLang="en-US" sz="2400" dirty="0"/>
              <a:t>注：由于清零信号随着计数器被清零而立即消失，其持续的时间很短，有时触发器可能来不及动作（复位），清零信号已经过时，导致电路误动作，故置零法的电路工作可靠性低</a:t>
            </a:r>
            <a:r>
              <a:rPr lang="zh-CN" altLang="en-US" sz="2400" dirty="0" smtClean="0"/>
              <a:t>。</a:t>
            </a:r>
            <a:endParaRPr lang="en-US" altLang="zh-CN" sz="2400" dirty="0" smtClean="0"/>
          </a:p>
          <a:p>
            <a:pPr lvl="1">
              <a:buFontTx/>
              <a:buChar char="•"/>
            </a:pPr>
            <a:r>
              <a:rPr lang="zh-CN" altLang="en-US" sz="2400" dirty="0" smtClean="0"/>
              <a:t>为了</a:t>
            </a:r>
            <a:r>
              <a:rPr lang="zh-CN" altLang="en-US" sz="2400" dirty="0"/>
              <a:t>改善电路</a:t>
            </a:r>
            <a:r>
              <a:rPr lang="zh-CN" altLang="en-US" sz="2400" dirty="0" smtClean="0"/>
              <a:t>的</a:t>
            </a:r>
            <a:endParaRPr lang="en-US" altLang="zh-CN" sz="2400" dirty="0" smtClean="0"/>
          </a:p>
          <a:p>
            <a:pPr marL="457200" lvl="1" indent="0">
              <a:buNone/>
            </a:pPr>
            <a:r>
              <a:rPr lang="zh-CN" altLang="en-US" sz="2400" dirty="0" smtClean="0"/>
              <a:t>性能</a:t>
            </a:r>
            <a:r>
              <a:rPr lang="zh-CN" altLang="en-US" sz="2400" dirty="0"/>
              <a:t>，在清零</a:t>
            </a:r>
            <a:r>
              <a:rPr lang="zh-CN" altLang="en-US" sz="2400" dirty="0" smtClean="0"/>
              <a:t>信号</a:t>
            </a:r>
            <a:endParaRPr lang="en-US" altLang="zh-CN" sz="2400" dirty="0" smtClean="0"/>
          </a:p>
          <a:p>
            <a:pPr marL="457200" lvl="1" indent="0">
              <a:buNone/>
            </a:pPr>
            <a:r>
              <a:rPr lang="zh-CN" altLang="en-US" sz="2400" dirty="0" smtClean="0"/>
              <a:t>产生</a:t>
            </a:r>
            <a:r>
              <a:rPr lang="zh-CN" altLang="en-US" sz="2400" dirty="0"/>
              <a:t>端和清零</a:t>
            </a:r>
            <a:r>
              <a:rPr lang="zh-CN" altLang="en-US" sz="2400" dirty="0" smtClean="0"/>
              <a:t>信号</a:t>
            </a:r>
            <a:endParaRPr lang="en-US" altLang="zh-CN" sz="2400" dirty="0" smtClean="0"/>
          </a:p>
          <a:p>
            <a:pPr marL="457200" lvl="1" indent="0">
              <a:buNone/>
            </a:pPr>
            <a:r>
              <a:rPr lang="zh-CN" altLang="en-US" sz="2400" dirty="0" smtClean="0"/>
              <a:t>输入</a:t>
            </a:r>
            <a:r>
              <a:rPr lang="zh-CN" altLang="en-US" sz="2400" dirty="0"/>
              <a:t>端之间接一</a:t>
            </a:r>
            <a:r>
              <a:rPr lang="zh-CN" altLang="en-US" sz="2400" dirty="0" smtClean="0"/>
              <a:t>基</a:t>
            </a:r>
            <a:endParaRPr lang="en-US" altLang="zh-CN" sz="2400" dirty="0" smtClean="0"/>
          </a:p>
          <a:p>
            <a:pPr marL="457200" lvl="1" indent="0">
              <a:buNone/>
            </a:pPr>
            <a:r>
              <a:rPr lang="zh-CN" altLang="en-US" sz="2400" dirty="0" smtClean="0"/>
              <a:t>本</a:t>
            </a:r>
            <a:r>
              <a:rPr lang="en-US" altLang="zh-CN" sz="2400" dirty="0"/>
              <a:t>RS</a:t>
            </a:r>
            <a:r>
              <a:rPr lang="zh-CN" altLang="en-US" sz="2400" dirty="0" smtClean="0"/>
              <a:t>触发器</a:t>
            </a:r>
            <a:r>
              <a:rPr lang="zh-CN" altLang="en-US" sz="2400" dirty="0"/>
              <a:t>。</a:t>
            </a:r>
            <a:endParaRPr lang="en-US" altLang="zh-CN" dirty="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pic>
        <p:nvPicPr>
          <p:cNvPr id="5" name="Picture 10" descr="6-3-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8919" y="3933055"/>
            <a:ext cx="5400857" cy="2914487"/>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71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置数法</a:t>
            </a:r>
            <a:endParaRPr lang="en-US" altLang="zh-CN" sz="2400" dirty="0" smtClean="0"/>
          </a:p>
          <a:p>
            <a:pPr lvl="1">
              <a:buFontTx/>
              <a:buChar char="•"/>
            </a:pPr>
            <a:r>
              <a:rPr lang="en-US" altLang="zh-CN" sz="2400" dirty="0"/>
              <a:t> </a:t>
            </a:r>
            <a:r>
              <a:rPr lang="zh-CN" altLang="en-US" sz="2400" dirty="0"/>
              <a:t>有预置数功能的计数器可用</a:t>
            </a:r>
            <a:r>
              <a:rPr lang="zh-CN" altLang="en-US" sz="2400" dirty="0" smtClean="0"/>
              <a:t>此</a:t>
            </a:r>
            <a:endParaRPr lang="en-US" altLang="zh-CN" sz="2400" dirty="0" smtClean="0"/>
          </a:p>
          <a:p>
            <a:pPr marL="457200" lvl="1" indent="0">
              <a:buNone/>
            </a:pPr>
            <a:r>
              <a:rPr lang="zh-CN" altLang="en-US" sz="2400" dirty="0" smtClean="0"/>
              <a:t>方法</a:t>
            </a:r>
            <a:r>
              <a:rPr lang="zh-CN" altLang="en-US" sz="2400" dirty="0"/>
              <a:t>构成</a:t>
            </a:r>
            <a:r>
              <a:rPr lang="en-US" altLang="zh-CN" sz="2400" dirty="0"/>
              <a:t>M</a:t>
            </a:r>
            <a:r>
              <a:rPr lang="zh-CN" altLang="en-US" sz="2400" dirty="0"/>
              <a:t>进制计数器。但</a:t>
            </a:r>
            <a:r>
              <a:rPr lang="zh-CN" altLang="en-US" sz="2400" dirty="0" smtClean="0"/>
              <a:t>注意</a:t>
            </a:r>
            <a:endParaRPr lang="en-US" altLang="zh-CN" sz="2400" dirty="0" smtClean="0"/>
          </a:p>
          <a:p>
            <a:pPr marL="457200" lvl="1" indent="0">
              <a:buNone/>
            </a:pPr>
            <a:r>
              <a:rPr lang="en-US" altLang="zh-CN" sz="2400" dirty="0" smtClean="0"/>
              <a:t>74LS161(160</a:t>
            </a:r>
            <a:r>
              <a:rPr lang="en-US" altLang="zh-CN" sz="2400" dirty="0"/>
              <a:t>)</a:t>
            </a:r>
            <a:r>
              <a:rPr lang="zh-CN" altLang="en-US" sz="2400" dirty="0"/>
              <a:t>为同步预置数，</a:t>
            </a:r>
            <a:r>
              <a:rPr lang="en-US" altLang="zh-CN" sz="2400" dirty="0"/>
              <a:t>74LS191(190)</a:t>
            </a:r>
            <a:r>
              <a:rPr lang="zh-CN" altLang="en-US" sz="2400" dirty="0"/>
              <a:t>为异步预置数</a:t>
            </a:r>
            <a:r>
              <a:rPr lang="zh-CN" altLang="en-US" sz="2400" dirty="0" smtClean="0"/>
              <a:t>。</a:t>
            </a:r>
            <a:endParaRPr lang="en-US" altLang="zh-CN" sz="2400" dirty="0" smtClean="0"/>
          </a:p>
          <a:p>
            <a:pPr lvl="1">
              <a:buFontTx/>
              <a:buChar char="•"/>
            </a:pPr>
            <a:r>
              <a:rPr lang="en-US" altLang="zh-CN" sz="2400" dirty="0"/>
              <a:t> </a:t>
            </a:r>
            <a:r>
              <a:rPr lang="zh-CN" altLang="en-US" sz="2400" dirty="0"/>
              <a:t>置数法的原理是通过给计数器重复置入某个数值的方法跳过（</a:t>
            </a:r>
            <a:r>
              <a:rPr lang="en-US" altLang="zh-CN" sz="2400" dirty="0"/>
              <a:t>N</a:t>
            </a:r>
            <a:r>
              <a:rPr lang="zh-CN" altLang="en-US" sz="2400" dirty="0"/>
              <a:t>－</a:t>
            </a:r>
            <a:r>
              <a:rPr lang="en-US" altLang="zh-CN" sz="2400" dirty="0"/>
              <a:t>M</a:t>
            </a:r>
            <a:r>
              <a:rPr lang="zh-CN" altLang="en-US" sz="2400" dirty="0"/>
              <a:t>）个状态，从而获得</a:t>
            </a:r>
            <a:r>
              <a:rPr lang="en-US" altLang="zh-CN" sz="2400" dirty="0"/>
              <a:t>M</a:t>
            </a:r>
            <a:r>
              <a:rPr lang="zh-CN" altLang="en-US" sz="2400" dirty="0"/>
              <a:t>进制计数器的。为了实现</a:t>
            </a:r>
            <a:r>
              <a:rPr lang="en-US" altLang="zh-CN" sz="2400" dirty="0"/>
              <a:t>M</a:t>
            </a:r>
            <a:r>
              <a:rPr lang="zh-CN" altLang="en-US" sz="2400" dirty="0"/>
              <a:t>进制计数器，同步置数置数信号应由</a:t>
            </a:r>
            <a:r>
              <a:rPr lang="en-US" altLang="zh-CN" sz="2400" dirty="0"/>
              <a:t>S</a:t>
            </a:r>
            <a:r>
              <a:rPr lang="en-US" altLang="zh-CN" sz="2400" baseline="-25000" dirty="0"/>
              <a:t>M</a:t>
            </a:r>
            <a:r>
              <a:rPr lang="zh-CN" altLang="en-US" sz="2400" baseline="-25000" dirty="0"/>
              <a:t>－</a:t>
            </a:r>
            <a:r>
              <a:rPr lang="en-US" altLang="zh-CN" sz="2400" baseline="-25000" dirty="0"/>
              <a:t>1</a:t>
            </a:r>
            <a:r>
              <a:rPr lang="zh-CN" altLang="en-US" sz="2400" dirty="0"/>
              <a:t>产生，而异步置数应由</a:t>
            </a:r>
            <a:r>
              <a:rPr lang="en-US" altLang="zh-CN" sz="2400" dirty="0"/>
              <a:t>S</a:t>
            </a:r>
            <a:r>
              <a:rPr lang="en-US" altLang="zh-CN" sz="2400" baseline="-25000" dirty="0"/>
              <a:t>M</a:t>
            </a:r>
            <a:r>
              <a:rPr lang="zh-CN" altLang="en-US" sz="2400" dirty="0"/>
              <a:t>产生。</a:t>
            </a:r>
            <a:endParaRPr lang="en-US" altLang="zh-CN" sz="2400" dirty="0" smtClean="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r="61806" b="17944"/>
          <a:stretch>
            <a:fillRect/>
          </a:stretch>
        </p:blipFill>
        <p:spPr bwMode="auto">
          <a:xfrm>
            <a:off x="5508104" y="116632"/>
            <a:ext cx="3603194" cy="3220203"/>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
        <p:nvSpPr>
          <p:cNvPr id="7" name="AutoShape 16"/>
          <p:cNvSpPr>
            <a:spLocks noChangeArrowheads="1"/>
          </p:cNvSpPr>
          <p:nvPr/>
        </p:nvSpPr>
        <p:spPr bwMode="auto">
          <a:xfrm>
            <a:off x="3954877" y="1324370"/>
            <a:ext cx="1587192" cy="780431"/>
          </a:xfrm>
          <a:prstGeom prst="wedgeRoundRectCallout">
            <a:avLst>
              <a:gd name="adj1" fmla="val 240759"/>
              <a:gd name="adj2" fmla="val 156722"/>
              <a:gd name="adj3" fmla="val 16667"/>
            </a:avLst>
          </a:prstGeom>
          <a:solidFill>
            <a:schemeClr val="accent6">
              <a:lumMod val="20000"/>
              <a:lumOff val="80000"/>
            </a:schemeClr>
          </a:solidFill>
          <a:ln w="12700" cap="sq">
            <a:noFill/>
            <a:miter lim="800000"/>
            <a:headEnd/>
            <a:tailEnd/>
          </a:ln>
          <a:effectLst/>
        </p:spPr>
        <p:txBody>
          <a:bodyPr/>
          <a:lstStyle/>
          <a:p>
            <a:pPr algn="ctr"/>
            <a:r>
              <a:rPr lang="zh-CN" altLang="en-US" dirty="0">
                <a:solidFill>
                  <a:srgbClr val="FF3300"/>
                </a:solidFill>
                <a:latin typeface="+mj-ea"/>
                <a:ea typeface="+mj-ea"/>
              </a:rPr>
              <a:t>产生预置数信号的状态</a:t>
            </a:r>
          </a:p>
        </p:txBody>
      </p:sp>
    </p:spTree>
    <p:extLst>
      <p:ext uri="{BB962C8B-B14F-4D97-AF65-F5344CB8AC3E}">
        <p14:creationId xmlns:p14="http://schemas.microsoft.com/office/powerpoint/2010/main" val="1169888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6-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2280" y="0"/>
            <a:ext cx="2551720" cy="2717212"/>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概述</a:t>
            </a:r>
            <a:endParaRPr lang="en-US" altLang="zh-CN" dirty="0"/>
          </a:p>
        </p:txBody>
      </p:sp>
      <p:sp>
        <p:nvSpPr>
          <p:cNvPr id="4" name="内容占位符 3"/>
          <p:cNvSpPr>
            <a:spLocks noGrp="1"/>
          </p:cNvSpPr>
          <p:nvPr>
            <p:ph idx="1"/>
          </p:nvPr>
        </p:nvSpPr>
        <p:spPr/>
        <p:txBody>
          <a:bodyPr/>
          <a:lstStyle/>
          <a:p>
            <a:r>
              <a:rPr lang="zh-CN" altLang="en-US" dirty="0" smtClean="0"/>
              <a:t>时序逻辑电路</a:t>
            </a:r>
            <a:endParaRPr lang="en-US" altLang="zh-CN" dirty="0" smtClean="0"/>
          </a:p>
          <a:p>
            <a:pPr lvl="1"/>
            <a:r>
              <a:rPr lang="en-US" altLang="zh-CN" dirty="0" smtClean="0"/>
              <a:t>【</a:t>
            </a:r>
            <a:r>
              <a:rPr lang="zh-CN" altLang="en-US" dirty="0" smtClean="0"/>
              <a:t>例</a:t>
            </a:r>
            <a:r>
              <a:rPr lang="en-US" altLang="zh-CN" dirty="0" smtClean="0"/>
              <a:t>】</a:t>
            </a:r>
            <a:r>
              <a:rPr lang="zh-CN" altLang="en-US" dirty="0" smtClean="0"/>
              <a:t>写出串行加法器的输出方程、</a:t>
            </a:r>
            <a:endParaRPr lang="en-US" altLang="zh-CN" dirty="0" smtClean="0"/>
          </a:p>
          <a:p>
            <a:pPr marL="457200" lvl="1" indent="0">
              <a:buNone/>
            </a:pPr>
            <a:r>
              <a:rPr lang="zh-CN" altLang="en-US" dirty="0" smtClean="0"/>
              <a:t>驱动方程和状态方程</a:t>
            </a:r>
            <a:endParaRPr lang="en-US" altLang="zh-CN" dirty="0" smtClean="0"/>
          </a:p>
          <a:p>
            <a:pPr lvl="1"/>
            <a:r>
              <a:rPr lang="zh-CN" altLang="en-US" dirty="0"/>
              <a:t>解：输出方程</a:t>
            </a:r>
            <a:endParaRPr lang="en-US" altLang="zh-CN" dirty="0"/>
          </a:p>
          <a:p>
            <a:pPr marL="457200" lvl="1" indent="0">
              <a:buNone/>
            </a:pPr>
            <a:endParaRPr lang="en-US" altLang="zh-CN" dirty="0"/>
          </a:p>
          <a:p>
            <a:pPr marL="457200" lvl="1" indent="0">
              <a:buNone/>
            </a:pPr>
            <a:r>
              <a:rPr lang="zh-CN" altLang="en-US" dirty="0" smtClean="0"/>
              <a:t>驱动方程</a:t>
            </a:r>
            <a:endParaRPr lang="en-US" altLang="zh-CN" dirty="0" smtClean="0"/>
          </a:p>
          <a:p>
            <a:pPr marL="457200" lvl="1" indent="0">
              <a:buNone/>
            </a:pPr>
            <a:endParaRPr lang="en-US" altLang="zh-CN" dirty="0"/>
          </a:p>
          <a:p>
            <a:pPr marL="457200" lvl="1" indent="0">
              <a:buNone/>
            </a:pPr>
            <a:r>
              <a:rPr lang="zh-CN" altLang="en-US" dirty="0" smtClean="0"/>
              <a:t>状态方程</a:t>
            </a:r>
            <a:endParaRPr lang="en-US" altLang="zh-CN" dirty="0" smtClean="0"/>
          </a:p>
          <a:p>
            <a:pPr marL="457200" lvl="1" indent="0">
              <a:buNone/>
            </a:pPr>
            <a:endParaRPr lang="en-US" altLang="zh-CN" dirty="0" smtClean="0"/>
          </a:p>
          <a:p>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2377018847"/>
              </p:ext>
            </p:extLst>
          </p:nvPr>
        </p:nvGraphicFramePr>
        <p:xfrm>
          <a:off x="2259070" y="3456619"/>
          <a:ext cx="5744411" cy="692460"/>
        </p:xfrm>
        <a:graphic>
          <a:graphicData uri="http://schemas.openxmlformats.org/presentationml/2006/ole">
            <mc:AlternateContent xmlns:mc="http://schemas.openxmlformats.org/markup-compatibility/2006">
              <mc:Choice xmlns:v="urn:schemas-microsoft-com:vml" Requires="v">
                <p:oleObj spid="_x0000_s7305" name="Equation" r:id="rId5" imgW="1892160" imgH="228600" progId="Equation.DSMT4">
                  <p:embed/>
                </p:oleObj>
              </mc:Choice>
              <mc:Fallback>
                <p:oleObj name="Equation" r:id="rId5" imgW="1892160" imgH="228600" progId="Equation.DSMT4">
                  <p:embed/>
                  <p:pic>
                    <p:nvPicPr>
                      <p:cNvPr id="0" name="Object 10"/>
                      <p:cNvPicPr>
                        <a:picLocks noChangeAspect="1" noChangeArrowheads="1"/>
                      </p:cNvPicPr>
                      <p:nvPr/>
                    </p:nvPicPr>
                    <p:blipFill>
                      <a:blip r:embed="rId6"/>
                      <a:srcRect/>
                      <a:stretch>
                        <a:fillRect/>
                      </a:stretch>
                    </p:blipFill>
                    <p:spPr bwMode="auto">
                      <a:xfrm>
                        <a:off x="2259070" y="3456619"/>
                        <a:ext cx="5744411" cy="692460"/>
                      </a:xfrm>
                      <a:prstGeom prst="rect">
                        <a:avLst/>
                      </a:prstGeom>
                      <a:noFill/>
                      <a:ln w="57150" cmpd="thickThin">
                        <a:noFill/>
                        <a:miter lim="800000"/>
                        <a:headEnd/>
                        <a:tailEnd/>
                      </a:ln>
                      <a:effec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46942701"/>
              </p:ext>
            </p:extLst>
          </p:nvPr>
        </p:nvGraphicFramePr>
        <p:xfrm>
          <a:off x="2043045" y="4581128"/>
          <a:ext cx="7007286" cy="576064"/>
        </p:xfrm>
        <a:graphic>
          <a:graphicData uri="http://schemas.openxmlformats.org/presentationml/2006/ole">
            <mc:AlternateContent xmlns:mc="http://schemas.openxmlformats.org/markup-compatibility/2006">
              <mc:Choice xmlns:v="urn:schemas-microsoft-com:vml" Requires="v">
                <p:oleObj spid="_x0000_s7306" name="Equation" r:id="rId7" imgW="2781000" imgH="228600" progId="Equation.DSMT4">
                  <p:embed/>
                </p:oleObj>
              </mc:Choice>
              <mc:Fallback>
                <p:oleObj name="Equation" r:id="rId7" imgW="2781000" imgH="228600" progId="Equation.DSMT4">
                  <p:embed/>
                  <p:pic>
                    <p:nvPicPr>
                      <p:cNvPr id="0" name="Object 12"/>
                      <p:cNvPicPr>
                        <a:picLocks noChangeAspect="1" noChangeArrowheads="1"/>
                      </p:cNvPicPr>
                      <p:nvPr/>
                    </p:nvPicPr>
                    <p:blipFill>
                      <a:blip r:embed="rId8"/>
                      <a:srcRect/>
                      <a:stretch>
                        <a:fillRect/>
                      </a:stretch>
                    </p:blipFill>
                    <p:spPr bwMode="auto">
                      <a:xfrm>
                        <a:off x="2043045" y="4581128"/>
                        <a:ext cx="7007286" cy="576064"/>
                      </a:xfrm>
                      <a:prstGeom prst="rect">
                        <a:avLst/>
                      </a:prstGeom>
                      <a:noFill/>
                      <a:ln w="57150" cmpd="thickThin">
                        <a:noFill/>
                        <a:miter lim="800000"/>
                        <a:headEnd/>
                        <a:tailEnd/>
                      </a:ln>
                      <a:effec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192968"/>
              </p:ext>
            </p:extLst>
          </p:nvPr>
        </p:nvGraphicFramePr>
        <p:xfrm>
          <a:off x="2555776" y="5661248"/>
          <a:ext cx="4176713" cy="630238"/>
        </p:xfrm>
        <a:graphic>
          <a:graphicData uri="http://schemas.openxmlformats.org/presentationml/2006/ole">
            <mc:AlternateContent xmlns:mc="http://schemas.openxmlformats.org/markup-compatibility/2006">
              <mc:Choice xmlns:v="urn:schemas-microsoft-com:vml" Requires="v">
                <p:oleObj spid="_x0000_s7307" name="公式" r:id="rId9" imgW="1600200" imgH="241300" progId="Equation.3">
                  <p:embed/>
                </p:oleObj>
              </mc:Choice>
              <mc:Fallback>
                <p:oleObj name="公式" r:id="rId9" imgW="1600200" imgH="2413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776" y="5661248"/>
                        <a:ext cx="4176713" cy="630238"/>
                      </a:xfrm>
                      <a:prstGeom prst="rect">
                        <a:avLst/>
                      </a:prstGeom>
                      <a:noFill/>
                      <a:ln w="57150" cmpd="thickThin">
                        <a:noFill/>
                        <a:miter lim="800000"/>
                        <a:headEnd/>
                        <a:tailEnd/>
                      </a:ln>
                      <a:effectLst/>
                    </p:spPr>
                  </p:pic>
                </p:oleObj>
              </mc:Fallback>
            </mc:AlternateContent>
          </a:graphicData>
        </a:graphic>
      </p:graphicFrame>
    </p:spTree>
    <p:extLst>
      <p:ext uri="{BB962C8B-B14F-4D97-AF65-F5344CB8AC3E}">
        <p14:creationId xmlns:p14="http://schemas.microsoft.com/office/powerpoint/2010/main" val="1727898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latin typeface="+mj-ea"/>
              </a:rPr>
              <a:t> </a:t>
            </a:r>
            <a:r>
              <a:rPr lang="en-US" altLang="zh-CN" dirty="0">
                <a:latin typeface="+mj-ea"/>
              </a:rPr>
              <a:t>N &gt; </a:t>
            </a:r>
            <a:r>
              <a:rPr lang="en-US" altLang="zh-CN" dirty="0" smtClean="0">
                <a:latin typeface="+mj-ea"/>
              </a:rPr>
              <a:t>M</a:t>
            </a:r>
          </a:p>
          <a:p>
            <a:pPr lvl="1">
              <a:buFontTx/>
              <a:buChar char="•"/>
            </a:pPr>
            <a:r>
              <a:rPr lang="zh-CN" altLang="en-US" sz="2400" dirty="0" smtClean="0">
                <a:latin typeface="+mj-ea"/>
              </a:rPr>
              <a:t>置数法</a:t>
            </a:r>
            <a:endParaRPr lang="en-US" altLang="zh-CN" sz="2400" dirty="0" smtClean="0">
              <a:latin typeface="+mj-ea"/>
            </a:endParaRPr>
          </a:p>
          <a:p>
            <a:pPr lvl="1">
              <a:buFontTx/>
              <a:buChar char="•"/>
            </a:pPr>
            <a:r>
              <a:rPr lang="zh-CN" altLang="en-US" sz="2400" dirty="0">
                <a:latin typeface="+mj-ea"/>
              </a:rPr>
              <a:t>注：同步置零法的</a:t>
            </a:r>
            <a:r>
              <a:rPr lang="zh-CN" altLang="en-US" sz="2400" dirty="0" smtClean="0">
                <a:latin typeface="+mj-ea"/>
              </a:rPr>
              <a:t>初态</a:t>
            </a:r>
            <a:endParaRPr lang="en-US" altLang="zh-CN" sz="2400" dirty="0" smtClean="0">
              <a:latin typeface="+mj-ea"/>
            </a:endParaRPr>
          </a:p>
          <a:p>
            <a:pPr marL="457200" lvl="1" indent="0">
              <a:buNone/>
            </a:pPr>
            <a:r>
              <a:rPr lang="zh-CN" altLang="en-US" sz="2400" dirty="0" smtClean="0">
                <a:latin typeface="+mj-ea"/>
              </a:rPr>
              <a:t>一定</a:t>
            </a:r>
            <a:r>
              <a:rPr lang="zh-CN" altLang="en-US" sz="2400" dirty="0">
                <a:latin typeface="+mj-ea"/>
              </a:rPr>
              <a:t>是</a:t>
            </a:r>
            <a:r>
              <a:rPr lang="en-US" altLang="zh-CN" sz="2400" dirty="0">
                <a:latin typeface="+mj-ea"/>
              </a:rPr>
              <a:t>S</a:t>
            </a:r>
            <a:r>
              <a:rPr lang="en-US" altLang="zh-CN" sz="2400" baseline="-25000" dirty="0">
                <a:latin typeface="+mj-ea"/>
              </a:rPr>
              <a:t>0</a:t>
            </a:r>
            <a:r>
              <a:rPr lang="zh-CN" altLang="en-US" sz="2400" dirty="0">
                <a:latin typeface="+mj-ea"/>
              </a:rPr>
              <a:t>，而置数法的</a:t>
            </a:r>
            <a:r>
              <a:rPr lang="zh-CN" altLang="en-US" sz="2400" dirty="0" smtClean="0">
                <a:latin typeface="+mj-ea"/>
              </a:rPr>
              <a:t>初</a:t>
            </a:r>
            <a:endParaRPr lang="en-US" altLang="zh-CN" sz="2400" dirty="0" smtClean="0">
              <a:latin typeface="+mj-ea"/>
            </a:endParaRPr>
          </a:p>
          <a:p>
            <a:pPr marL="457200" lvl="1" indent="0">
              <a:buNone/>
            </a:pPr>
            <a:r>
              <a:rPr lang="zh-CN" altLang="en-US" sz="2400" dirty="0" smtClean="0">
                <a:latin typeface="+mj-ea"/>
              </a:rPr>
              <a:t>态</a:t>
            </a:r>
            <a:r>
              <a:rPr lang="zh-CN" altLang="en-US" sz="2400" dirty="0">
                <a:latin typeface="+mj-ea"/>
              </a:rPr>
              <a:t>可以使任何一个</a:t>
            </a:r>
            <a:r>
              <a:rPr lang="zh-CN" altLang="en-US" sz="2400" dirty="0" smtClean="0">
                <a:latin typeface="+mj-ea"/>
              </a:rPr>
              <a:t>状态，</a:t>
            </a:r>
            <a:endParaRPr lang="en-US" altLang="zh-CN" sz="2400" dirty="0" smtClean="0">
              <a:latin typeface="+mj-ea"/>
            </a:endParaRPr>
          </a:p>
          <a:p>
            <a:pPr marL="457200" lvl="1" indent="0">
              <a:buNone/>
            </a:pPr>
            <a:r>
              <a:rPr lang="zh-CN" altLang="en-US" sz="2400" dirty="0" smtClean="0">
                <a:latin typeface="+mj-ea"/>
              </a:rPr>
              <a:t>只要</a:t>
            </a:r>
            <a:r>
              <a:rPr lang="zh-CN" altLang="en-US" sz="2400" dirty="0">
                <a:latin typeface="+mj-ea"/>
              </a:rPr>
              <a:t>跳过</a:t>
            </a:r>
            <a:r>
              <a:rPr lang="en-US" altLang="zh-CN" sz="2400" dirty="0">
                <a:latin typeface="+mj-ea"/>
              </a:rPr>
              <a:t>M</a:t>
            </a:r>
            <a:r>
              <a:rPr lang="zh-CN" altLang="en-US" sz="2400" dirty="0">
                <a:latin typeface="+mj-ea"/>
              </a:rPr>
              <a:t>－</a:t>
            </a:r>
            <a:r>
              <a:rPr lang="en-US" altLang="zh-CN" sz="2400" dirty="0">
                <a:latin typeface="+mj-ea"/>
              </a:rPr>
              <a:t>N</a:t>
            </a:r>
            <a:r>
              <a:rPr lang="zh-CN" altLang="en-US" sz="2400" dirty="0">
                <a:latin typeface="+mj-ea"/>
              </a:rPr>
              <a:t>个状态即可</a:t>
            </a:r>
            <a:endParaRPr lang="en-US" altLang="zh-CN" sz="2400" dirty="0" smtClean="0">
              <a:latin typeface="+mj-ea"/>
            </a:endParaRPr>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latin typeface="+mj-ea"/>
              </a:rPr>
              <a:t>若干常用的时序逻辑电路</a:t>
            </a:r>
            <a:endParaRPr lang="en-US" altLang="zh-CN" dirty="0">
              <a:latin typeface="+mj-ea"/>
            </a:endParaRPr>
          </a:p>
        </p:txBody>
      </p:sp>
      <p:pic>
        <p:nvPicPr>
          <p:cNvPr id="4"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47639" b="16238"/>
          <a:stretch>
            <a:fillRect/>
          </a:stretch>
        </p:blipFill>
        <p:spPr bwMode="auto">
          <a:xfrm>
            <a:off x="4590525" y="2132856"/>
            <a:ext cx="4436220" cy="3229899"/>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 name="AutoShape 10"/>
          <p:cNvSpPr>
            <a:spLocks noChangeArrowheads="1"/>
          </p:cNvSpPr>
          <p:nvPr/>
        </p:nvSpPr>
        <p:spPr bwMode="auto">
          <a:xfrm>
            <a:off x="5248013" y="5336537"/>
            <a:ext cx="708520" cy="320855"/>
          </a:xfrm>
          <a:prstGeom prst="wedgeRoundRectCallout">
            <a:avLst>
              <a:gd name="adj1" fmla="val 133288"/>
              <a:gd name="adj2" fmla="val -135288"/>
              <a:gd name="adj3" fmla="val 16667"/>
            </a:avLst>
          </a:prstGeom>
          <a:solidFill>
            <a:schemeClr val="accent6">
              <a:lumMod val="20000"/>
              <a:lumOff val="80000"/>
            </a:schemeClr>
          </a:solidFill>
          <a:ln w="12700" cap="sq">
            <a:solidFill>
              <a:schemeClr val="accent6">
                <a:lumMod val="20000"/>
                <a:lumOff val="80000"/>
              </a:schemeClr>
            </a:solidFill>
            <a:miter lim="800000"/>
            <a:headEnd/>
            <a:tailEnd/>
          </a:ln>
          <a:effectLst/>
        </p:spPr>
        <p:txBody>
          <a:bodyPr/>
          <a:lstStyle/>
          <a:p>
            <a:pPr algn="ctr"/>
            <a:r>
              <a:rPr lang="zh-CN" altLang="en-US" dirty="0">
                <a:solidFill>
                  <a:srgbClr val="FF3300"/>
                </a:solidFill>
                <a:latin typeface="+mj-ea"/>
                <a:ea typeface="+mj-ea"/>
              </a:rPr>
              <a:t>初态</a:t>
            </a:r>
          </a:p>
        </p:txBody>
      </p:sp>
      <p:sp>
        <p:nvSpPr>
          <p:cNvPr id="6" name="AutoShape 11"/>
          <p:cNvSpPr>
            <a:spLocks noChangeArrowheads="1"/>
          </p:cNvSpPr>
          <p:nvPr/>
        </p:nvSpPr>
        <p:spPr bwMode="auto">
          <a:xfrm>
            <a:off x="4493715" y="1390095"/>
            <a:ext cx="1462818" cy="640701"/>
          </a:xfrm>
          <a:prstGeom prst="wedgeRoundRectCallout">
            <a:avLst>
              <a:gd name="adj1" fmla="val 107455"/>
              <a:gd name="adj2" fmla="val 102116"/>
              <a:gd name="adj3" fmla="val 16667"/>
            </a:avLst>
          </a:prstGeom>
          <a:solidFill>
            <a:schemeClr val="accent6">
              <a:lumMod val="20000"/>
              <a:lumOff val="80000"/>
            </a:schemeClr>
          </a:solidFill>
          <a:ln w="12700" cap="sq">
            <a:solidFill>
              <a:schemeClr val="accent6">
                <a:lumMod val="20000"/>
                <a:lumOff val="80000"/>
              </a:schemeClr>
            </a:solidFill>
            <a:miter lim="800000"/>
            <a:headEnd/>
            <a:tailEnd/>
          </a:ln>
          <a:effectLst/>
        </p:spPr>
        <p:txBody>
          <a:bodyPr/>
          <a:lstStyle/>
          <a:p>
            <a:pPr algn="ctr"/>
            <a:r>
              <a:rPr lang="zh-CN" altLang="en-US" dirty="0">
                <a:solidFill>
                  <a:srgbClr val="FF3300"/>
                </a:solidFill>
                <a:latin typeface="+mj-ea"/>
                <a:ea typeface="+mj-ea"/>
              </a:rPr>
              <a:t>产生预置信号的状态</a:t>
            </a:r>
          </a:p>
        </p:txBody>
      </p:sp>
    </p:spTree>
    <p:extLst>
      <p:ext uri="{BB962C8B-B14F-4D97-AF65-F5344CB8AC3E}">
        <p14:creationId xmlns:p14="http://schemas.microsoft.com/office/powerpoint/2010/main" val="31987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置数法</a:t>
            </a:r>
            <a:endParaRPr lang="en-US" altLang="zh-CN" sz="2400" dirty="0" smtClean="0"/>
          </a:p>
          <a:p>
            <a:pPr lvl="1">
              <a:buFontTx/>
              <a:buChar char="•"/>
            </a:pPr>
            <a:r>
              <a:rPr lang="en-US" altLang="zh-CN" sz="2400" dirty="0" smtClean="0"/>
              <a:t>【</a:t>
            </a:r>
            <a:r>
              <a:rPr lang="zh-CN" altLang="en-US" sz="2400" dirty="0"/>
              <a:t>例</a:t>
            </a:r>
            <a:r>
              <a:rPr lang="en-US" altLang="zh-CN" sz="2400" dirty="0" smtClean="0"/>
              <a:t>】</a:t>
            </a:r>
            <a:r>
              <a:rPr lang="zh-CN" altLang="en-US" sz="2400" dirty="0"/>
              <a:t>利用置数法由</a:t>
            </a:r>
            <a:r>
              <a:rPr lang="en-US" altLang="zh-CN" sz="2400" dirty="0"/>
              <a:t>74LS161</a:t>
            </a:r>
            <a:r>
              <a:rPr lang="zh-CN" altLang="en-US" sz="2400" dirty="0"/>
              <a:t>和</a:t>
            </a:r>
            <a:r>
              <a:rPr lang="en-US" altLang="zh-CN" sz="2400" dirty="0"/>
              <a:t>74LS191</a:t>
            </a:r>
            <a:r>
              <a:rPr lang="zh-CN" altLang="en-US" sz="2400" dirty="0"/>
              <a:t>构成</a:t>
            </a:r>
            <a:r>
              <a:rPr lang="en-US" altLang="zh-CN" sz="2400" dirty="0"/>
              <a:t>7</a:t>
            </a:r>
            <a:r>
              <a:rPr lang="zh-CN" altLang="en-US" sz="2400" dirty="0"/>
              <a:t>进制加法计数器。</a:t>
            </a:r>
            <a:endParaRPr lang="en-US" altLang="zh-CN" sz="2400" dirty="0" smtClean="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4" name="Text Box 5"/>
          <p:cNvSpPr txBox="1">
            <a:spLocks noChangeArrowheads="1"/>
          </p:cNvSpPr>
          <p:nvPr/>
        </p:nvSpPr>
        <p:spPr bwMode="auto">
          <a:xfrm>
            <a:off x="1403648" y="3473379"/>
            <a:ext cx="36724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dirty="0">
                <a:latin typeface="+mj-ea"/>
                <a:ea typeface="+mj-ea"/>
              </a:rPr>
              <a:t>解：实现的电路如下</a:t>
            </a:r>
          </a:p>
        </p:txBody>
      </p:sp>
      <p:graphicFrame>
        <p:nvGraphicFramePr>
          <p:cNvPr id="5" name="Object 7"/>
          <p:cNvGraphicFramePr>
            <a:graphicFrameLocks noChangeAspect="1"/>
          </p:cNvGraphicFramePr>
          <p:nvPr>
            <p:extLst>
              <p:ext uri="{D42A27DB-BD31-4B8C-83A1-F6EECF244321}">
                <p14:modId xmlns:p14="http://schemas.microsoft.com/office/powerpoint/2010/main" val="2019960961"/>
              </p:ext>
            </p:extLst>
          </p:nvPr>
        </p:nvGraphicFramePr>
        <p:xfrm>
          <a:off x="868066" y="3899502"/>
          <a:ext cx="8071172" cy="2958498"/>
        </p:xfrm>
        <a:graphic>
          <a:graphicData uri="http://schemas.openxmlformats.org/presentationml/2006/ole">
            <mc:AlternateContent xmlns:mc="http://schemas.openxmlformats.org/markup-compatibility/2006">
              <mc:Choice xmlns:v="urn:schemas-microsoft-com:vml" Requires="v">
                <p:oleObj spid="_x0000_s77850" name="Visio" r:id="rId4" imgW="4336390" imgH="1590751" progId="Visio.Drawing.11">
                  <p:embed/>
                </p:oleObj>
              </mc:Choice>
              <mc:Fallback>
                <p:oleObj name="Visio" r:id="rId4" imgW="4336390" imgH="159075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66" y="3899502"/>
                        <a:ext cx="8071172" cy="2958498"/>
                      </a:xfrm>
                      <a:prstGeom prst="rect">
                        <a:avLst/>
                      </a:prstGeom>
                      <a:noFill/>
                      <a:ln w="57150" cap="sq"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31987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&gt; </a:t>
            </a:r>
            <a:r>
              <a:rPr lang="en-US" altLang="zh-CN" dirty="0" smtClean="0"/>
              <a:t>M</a:t>
            </a:r>
          </a:p>
          <a:p>
            <a:pPr lvl="1">
              <a:buFontTx/>
              <a:buChar char="•"/>
            </a:pPr>
            <a:r>
              <a:rPr lang="zh-CN" altLang="en-US" sz="2400" dirty="0" smtClean="0"/>
              <a:t>置数法</a:t>
            </a:r>
            <a:endParaRPr lang="en-US" altLang="zh-CN" sz="2400" dirty="0" smtClean="0"/>
          </a:p>
          <a:p>
            <a:pPr lvl="1">
              <a:buFontTx/>
              <a:buChar char="•"/>
            </a:pPr>
            <a:r>
              <a:rPr lang="zh-CN" altLang="en-US" sz="2400" dirty="0" smtClean="0"/>
              <a:t>解：</a:t>
            </a:r>
            <a:endParaRPr lang="en-US" altLang="zh-CN" sz="2400" dirty="0" smtClean="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3302697600"/>
              </p:ext>
            </p:extLst>
          </p:nvPr>
        </p:nvGraphicFramePr>
        <p:xfrm>
          <a:off x="1907703" y="2636912"/>
          <a:ext cx="6716427" cy="4221088"/>
        </p:xfrm>
        <a:graphic>
          <a:graphicData uri="http://schemas.openxmlformats.org/presentationml/2006/ole">
            <mc:AlternateContent xmlns:mc="http://schemas.openxmlformats.org/markup-compatibility/2006">
              <mc:Choice xmlns:v="urn:schemas-microsoft-com:vml" Requires="v">
                <p:oleObj spid="_x0000_s76827" name="Visio" r:id="rId3" imgW="5050536" imgH="4370527" progId="Visio.Drawing.11">
                  <p:embed/>
                </p:oleObj>
              </mc:Choice>
              <mc:Fallback>
                <p:oleObj name="Visio" r:id="rId3" imgW="5050536" imgH="4370527"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l="5144" t="32448" r="8488" b="4703"/>
                      <a:stretch>
                        <a:fillRect/>
                      </a:stretch>
                    </p:blipFill>
                    <p:spPr bwMode="auto">
                      <a:xfrm>
                        <a:off x="1907703" y="2636912"/>
                        <a:ext cx="6716427" cy="4221088"/>
                      </a:xfrm>
                      <a:prstGeom prst="rect">
                        <a:avLst/>
                      </a:prstGeom>
                      <a:noFill/>
                      <a:ln w="57150" cap="sq"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31987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5682" name="Object 2"/>
          <p:cNvGraphicFramePr>
            <a:graphicFrameLocks noChangeAspect="1"/>
          </p:cNvGraphicFramePr>
          <p:nvPr/>
        </p:nvGraphicFramePr>
        <p:xfrm>
          <a:off x="5724525" y="3789363"/>
          <a:ext cx="3024188" cy="2193925"/>
        </p:xfrm>
        <a:graphic>
          <a:graphicData uri="http://schemas.openxmlformats.org/presentationml/2006/ole">
            <mc:AlternateContent xmlns:mc="http://schemas.openxmlformats.org/markup-compatibility/2006">
              <mc:Choice xmlns:v="urn:schemas-microsoft-com:vml" Requires="v">
                <p:oleObj spid="_x0000_s45128" name="Photo Editor 照片" r:id="rId3" imgW="13460704" imgH="9764488" progId="MSPhotoEd.3">
                  <p:embed/>
                </p:oleObj>
              </mc:Choice>
              <mc:Fallback>
                <p:oleObj name="Photo Editor 照片" r:id="rId3" imgW="13460704" imgH="976448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3789363"/>
                        <a:ext cx="3024188"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5683" name="Rectangle 3"/>
          <p:cNvSpPr>
            <a:spLocks noGrp="1" noChangeArrowheads="1"/>
          </p:cNvSpPr>
          <p:nvPr>
            <p:ph type="title"/>
          </p:nvPr>
        </p:nvSpPr>
        <p:spPr>
          <a:xfrm>
            <a:off x="454918" y="1556792"/>
            <a:ext cx="8229600" cy="884238"/>
          </a:xfrm>
          <a:noFill/>
          <a:ln/>
        </p:spPr>
        <p:txBody>
          <a:bodyPr/>
          <a:lstStyle/>
          <a:p>
            <a:pPr algn="l"/>
            <a:r>
              <a:rPr lang="zh-CN" altLang="en-US" sz="3200" b="0" dirty="0">
                <a:solidFill>
                  <a:schemeClr val="tx1"/>
                </a:solidFill>
                <a:latin typeface="+mj-ea"/>
              </a:rPr>
              <a:t>例：将十进制的</a:t>
            </a:r>
            <a:r>
              <a:rPr lang="en-US" altLang="zh-CN" sz="3200" b="0" dirty="0">
                <a:solidFill>
                  <a:schemeClr val="tx1"/>
                </a:solidFill>
                <a:latin typeface="+mj-ea"/>
              </a:rPr>
              <a:t>74160</a:t>
            </a:r>
            <a:r>
              <a:rPr lang="zh-CN" altLang="en-US" sz="3200" b="0" dirty="0">
                <a:solidFill>
                  <a:schemeClr val="tx1"/>
                </a:solidFill>
                <a:latin typeface="+mj-ea"/>
              </a:rPr>
              <a:t>接成六进制计数器</a:t>
            </a:r>
          </a:p>
        </p:txBody>
      </p:sp>
      <p:sp>
        <p:nvSpPr>
          <p:cNvPr id="455684" name="Text Box 4"/>
          <p:cNvSpPr txBox="1">
            <a:spLocks noChangeArrowheads="1"/>
          </p:cNvSpPr>
          <p:nvPr/>
        </p:nvSpPr>
        <p:spPr bwMode="auto">
          <a:xfrm>
            <a:off x="6732588" y="3357563"/>
            <a:ext cx="1511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effectLst>
                  <a:outerShdw blurRad="38100" dist="38100" dir="2700000" algn="tl">
                    <a:srgbClr val="C0C0C0"/>
                  </a:outerShdw>
                </a:effectLst>
              </a:rPr>
              <a:t>异步置零法</a:t>
            </a:r>
          </a:p>
        </p:txBody>
      </p:sp>
      <p:sp>
        <p:nvSpPr>
          <p:cNvPr id="455685" name="Line 5"/>
          <p:cNvSpPr>
            <a:spLocks noChangeShapeType="1"/>
          </p:cNvSpPr>
          <p:nvPr/>
        </p:nvSpPr>
        <p:spPr bwMode="auto">
          <a:xfrm flipH="1" flipV="1">
            <a:off x="6229350" y="4149725"/>
            <a:ext cx="1511300" cy="136842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55686" name="Group 6"/>
          <p:cNvGraphicFramePr>
            <a:graphicFrameLocks noGrp="1"/>
          </p:cNvGraphicFramePr>
          <p:nvPr>
            <p:extLst>
              <p:ext uri="{D42A27DB-BD31-4B8C-83A1-F6EECF244321}">
                <p14:modId xmlns:p14="http://schemas.microsoft.com/office/powerpoint/2010/main" val="4092896603"/>
              </p:ext>
            </p:extLst>
          </p:nvPr>
        </p:nvGraphicFramePr>
        <p:xfrm>
          <a:off x="490475" y="2996952"/>
          <a:ext cx="4789487" cy="2879726"/>
        </p:xfrm>
        <a:graphic>
          <a:graphicData uri="http://schemas.openxmlformats.org/drawingml/2006/table">
            <a:tbl>
              <a:tblPr>
                <a:tableStyleId>{3B4B98B0-60AC-42C2-AFA5-B58CD77FA1E5}</a:tableStyleId>
              </a:tblPr>
              <a:tblGrid>
                <a:gridCol w="563562">
                  <a:extLst>
                    <a:ext uri="{9D8B030D-6E8A-4147-A177-3AD203B41FA5}">
                      <a16:colId xmlns:a16="http://schemas.microsoft.com/office/drawing/2014/main" val="20000"/>
                    </a:ext>
                  </a:extLst>
                </a:gridCol>
                <a:gridCol w="560388">
                  <a:extLst>
                    <a:ext uri="{9D8B030D-6E8A-4147-A177-3AD203B41FA5}">
                      <a16:colId xmlns:a16="http://schemas.microsoft.com/office/drawing/2014/main" val="20001"/>
                    </a:ext>
                  </a:extLst>
                </a:gridCol>
                <a:gridCol w="5969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92125">
                  <a:extLst>
                    <a:ext uri="{9D8B030D-6E8A-4147-A177-3AD203B41FA5}">
                      <a16:colId xmlns:a16="http://schemas.microsoft.com/office/drawing/2014/main" val="20004"/>
                    </a:ext>
                  </a:extLst>
                </a:gridCol>
                <a:gridCol w="2043112">
                  <a:extLst>
                    <a:ext uri="{9D8B030D-6E8A-4147-A177-3AD203B41FA5}">
                      <a16:colId xmlns:a16="http://schemas.microsoft.com/office/drawing/2014/main" val="20005"/>
                    </a:ext>
                  </a:extLst>
                </a:gridCol>
              </a:tblGrid>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smtClean="0">
                          <a:ln>
                            <a:noFill/>
                          </a:ln>
                          <a:effectLst/>
                          <a:latin typeface="+mj-ea"/>
                          <a:ea typeface="+mj-ea"/>
                        </a:rPr>
                        <a:t>工作状态</a:t>
                      </a:r>
                      <a:endParaRPr kumimoji="0" lang="zh-CN" altLang="en-US" sz="2000" b="0" i="0" u="none" strike="noStrike" cap="none" normalizeH="0" baseline="0" smtClean="0">
                        <a:ln>
                          <a:noFill/>
                        </a:ln>
                        <a:solidFill>
                          <a:srgbClr val="000000"/>
                        </a:solidFill>
                        <a:effectLst/>
                        <a:latin typeface="+mj-ea"/>
                        <a:ea typeface="+mj-ea"/>
                      </a:endParaRPr>
                    </a:p>
                  </a:txBody>
                  <a:tcPr horzOverflow="overflow"/>
                </a:tc>
                <a:extLst>
                  <a:ext uri="{0D108BD9-81ED-4DB2-BD59-A6C34878D82A}">
                    <a16:rowId xmlns:a16="http://schemas.microsoft.com/office/drawing/2014/main" val="10000"/>
                  </a:ext>
                </a:extLst>
              </a:tr>
              <a:tr h="4841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X</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0</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X</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X</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X</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dirty="0" smtClean="0">
                          <a:ln>
                            <a:noFill/>
                          </a:ln>
                          <a:effectLst/>
                          <a:latin typeface="+mj-ea"/>
                          <a:ea typeface="+mj-ea"/>
                        </a:rPr>
                        <a:t>置 </a:t>
                      </a:r>
                      <a:r>
                        <a:rPr kumimoji="0" lang="en-US" altLang="zh-CN" sz="2000" u="none" strike="noStrike" cap="none" normalizeH="0" baseline="0" dirty="0" smtClean="0">
                          <a:ln>
                            <a:noFill/>
                          </a:ln>
                          <a:effectLst/>
                          <a:latin typeface="+mj-ea"/>
                          <a:ea typeface="+mj-ea"/>
                        </a:rPr>
                        <a:t>0</a:t>
                      </a:r>
                      <a:r>
                        <a:rPr kumimoji="0" lang="zh-CN" altLang="en-US" sz="2000" u="none" strike="noStrike" cap="none" normalizeH="0" baseline="0" dirty="0" smtClean="0">
                          <a:ln>
                            <a:noFill/>
                          </a:ln>
                          <a:effectLst/>
                          <a:latin typeface="+mj-ea"/>
                          <a:ea typeface="+mj-ea"/>
                        </a:rPr>
                        <a:t>（异步）</a:t>
                      </a:r>
                      <a:endParaRPr kumimoji="0" lang="zh-CN" altLang="en-US" sz="2000" b="0" i="0" u="none" strike="noStrike" cap="none" normalizeH="0" baseline="0" dirty="0" smtClean="0">
                        <a:ln>
                          <a:noFill/>
                        </a:ln>
                        <a:solidFill>
                          <a:srgbClr val="000000"/>
                        </a:solidFill>
                        <a:effectLst/>
                        <a:latin typeface="+mj-ea"/>
                        <a:ea typeface="+mj-ea"/>
                      </a:endParaRPr>
                    </a:p>
                  </a:txBody>
                  <a:tcPr horzOverflow="overflow"/>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0</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X</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X</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smtClean="0">
                          <a:ln>
                            <a:noFill/>
                          </a:ln>
                          <a:effectLst/>
                          <a:latin typeface="+mj-ea"/>
                          <a:ea typeface="+mj-ea"/>
                        </a:rPr>
                        <a:t>预置数（同步）</a:t>
                      </a:r>
                      <a:endParaRPr kumimoji="0" lang="zh-CN" altLang="en-US" sz="2000" b="0" i="0" u="none" strike="noStrike" cap="none" normalizeH="0" baseline="0" smtClean="0">
                        <a:ln>
                          <a:noFill/>
                        </a:ln>
                        <a:solidFill>
                          <a:srgbClr val="000000"/>
                        </a:solidFill>
                        <a:effectLst/>
                        <a:latin typeface="+mj-ea"/>
                        <a:ea typeface="+mj-ea"/>
                      </a:endParaRPr>
                    </a:p>
                  </a:txBody>
                  <a:tcPr horzOverflow="overflow"/>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X</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0</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dirty="0" smtClean="0">
                          <a:ln>
                            <a:noFill/>
                          </a:ln>
                          <a:effectLst/>
                          <a:latin typeface="+mj-ea"/>
                          <a:ea typeface="+mj-ea"/>
                        </a:rPr>
                        <a:t>保持（包括</a:t>
                      </a:r>
                      <a:r>
                        <a:rPr kumimoji="0" lang="en-US" altLang="zh-CN" sz="2000" u="none" strike="noStrike" cap="none" normalizeH="0" baseline="0" dirty="0" smtClean="0">
                          <a:ln>
                            <a:noFill/>
                          </a:ln>
                          <a:effectLst/>
                          <a:latin typeface="+mj-ea"/>
                          <a:ea typeface="+mj-ea"/>
                        </a:rPr>
                        <a:t>C</a:t>
                      </a:r>
                      <a:r>
                        <a:rPr kumimoji="0" lang="zh-CN" altLang="en-US" sz="2000" u="none" strike="noStrike" cap="none" normalizeH="0" baseline="0" dirty="0" smtClean="0">
                          <a:ln>
                            <a:noFill/>
                          </a:ln>
                          <a:effectLst/>
                          <a:latin typeface="+mj-ea"/>
                          <a:ea typeface="+mj-ea"/>
                        </a:rPr>
                        <a:t>）</a:t>
                      </a:r>
                      <a:endParaRPr kumimoji="0" lang="zh-CN" altLang="en-US" sz="2000" b="0" i="0" u="none" strike="noStrike" cap="none" normalizeH="0" baseline="0" dirty="0" smtClean="0">
                        <a:ln>
                          <a:noFill/>
                        </a:ln>
                        <a:solidFill>
                          <a:srgbClr val="000000"/>
                        </a:solidFill>
                        <a:effectLst/>
                        <a:latin typeface="+mj-ea"/>
                        <a:ea typeface="+mj-ea"/>
                      </a:endParaRPr>
                    </a:p>
                  </a:txBody>
                  <a:tcPr horzOverflow="overflow"/>
                </a:tc>
                <a:extLst>
                  <a:ext uri="{0D108BD9-81ED-4DB2-BD59-A6C34878D82A}">
                    <a16:rowId xmlns:a16="http://schemas.microsoft.com/office/drawing/2014/main" val="10003"/>
                  </a:ext>
                </a:extLst>
              </a:tr>
              <a:tr h="4841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X</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X</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0</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dirty="0" smtClean="0">
                          <a:ln>
                            <a:noFill/>
                          </a:ln>
                          <a:effectLst/>
                          <a:latin typeface="+mj-ea"/>
                          <a:ea typeface="+mj-ea"/>
                        </a:rPr>
                        <a:t>保持（</a:t>
                      </a:r>
                      <a:r>
                        <a:rPr kumimoji="0" lang="en-US" altLang="zh-CN" sz="2000" u="none" strike="noStrike" cap="none" normalizeH="0" baseline="0" dirty="0" smtClean="0">
                          <a:ln>
                            <a:noFill/>
                          </a:ln>
                          <a:effectLst/>
                          <a:latin typeface="+mj-ea"/>
                          <a:ea typeface="+mj-ea"/>
                        </a:rPr>
                        <a:t>C=0</a:t>
                      </a:r>
                      <a:r>
                        <a:rPr kumimoji="0" lang="zh-CN" altLang="en-US" sz="2000" u="none" strike="noStrike" cap="none" normalizeH="0" baseline="0" dirty="0" smtClean="0">
                          <a:ln>
                            <a:noFill/>
                          </a:ln>
                          <a:effectLst/>
                          <a:latin typeface="+mj-ea"/>
                          <a:ea typeface="+mj-ea"/>
                        </a:rPr>
                        <a:t>）</a:t>
                      </a:r>
                      <a:endParaRPr kumimoji="0" lang="zh-CN" altLang="en-US" sz="2000" b="0" i="0" u="none" strike="noStrike" cap="none" normalizeH="0" baseline="0" dirty="0" smtClean="0">
                        <a:ln>
                          <a:noFill/>
                        </a:ln>
                        <a:solidFill>
                          <a:srgbClr val="000000"/>
                        </a:solidFill>
                        <a:effectLst/>
                        <a:latin typeface="+mj-ea"/>
                        <a:ea typeface="+mj-ea"/>
                      </a:endParaRPr>
                    </a:p>
                  </a:txBody>
                  <a:tcPr horzOverflow="overflow"/>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u="none" strike="noStrike" cap="none" normalizeH="0" baseline="0" smtClean="0">
                          <a:ln>
                            <a:noFill/>
                          </a:ln>
                          <a:effectLst/>
                          <a:latin typeface="+mj-ea"/>
                          <a:ea typeface="+mj-ea"/>
                        </a:rPr>
                        <a:t>1</a:t>
                      </a:r>
                      <a:endParaRPr kumimoji="0" lang="en-US" altLang="zh-CN" sz="2000" b="0" i="0" u="none" strike="noStrike" cap="none" normalizeH="0" baseline="0" smtClean="0">
                        <a:ln>
                          <a:noFill/>
                        </a:ln>
                        <a:solidFill>
                          <a:srgbClr val="000000"/>
                        </a:solidFill>
                        <a:effectLst/>
                        <a:latin typeface="+mj-ea"/>
                        <a:ea typeface="+mj-ea"/>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u="none" strike="noStrike" cap="none" normalizeH="0" baseline="0" dirty="0" smtClean="0">
                          <a:ln>
                            <a:noFill/>
                          </a:ln>
                          <a:effectLst/>
                          <a:latin typeface="+mj-ea"/>
                          <a:ea typeface="+mj-ea"/>
                        </a:rPr>
                        <a:t>计数</a:t>
                      </a:r>
                      <a:endParaRPr kumimoji="0" lang="zh-CN" altLang="en-US" sz="2000" b="0" i="0" u="none" strike="noStrike" cap="none" normalizeH="0" baseline="0" dirty="0" smtClean="0">
                        <a:ln>
                          <a:noFill/>
                        </a:ln>
                        <a:solidFill>
                          <a:srgbClr val="000000"/>
                        </a:solidFill>
                        <a:effectLst/>
                        <a:latin typeface="+mj-ea"/>
                        <a:ea typeface="+mj-ea"/>
                      </a:endParaRPr>
                    </a:p>
                  </a:txBody>
                  <a:tcPr horzOverflow="overflow"/>
                </a:tc>
                <a:extLst>
                  <a:ext uri="{0D108BD9-81ED-4DB2-BD59-A6C34878D82A}">
                    <a16:rowId xmlns:a16="http://schemas.microsoft.com/office/drawing/2014/main" val="10005"/>
                  </a:ext>
                </a:extLst>
              </a:tr>
            </a:tbl>
          </a:graphicData>
        </a:graphic>
      </p:graphicFrame>
      <p:graphicFrame>
        <p:nvGraphicFramePr>
          <p:cNvPr id="455751" name="Object 71"/>
          <p:cNvGraphicFramePr>
            <a:graphicFrameLocks noChangeAspect="1"/>
          </p:cNvGraphicFramePr>
          <p:nvPr>
            <p:extLst>
              <p:ext uri="{D42A27DB-BD31-4B8C-83A1-F6EECF244321}">
                <p14:modId xmlns:p14="http://schemas.microsoft.com/office/powerpoint/2010/main" val="996807725"/>
              </p:ext>
            </p:extLst>
          </p:nvPr>
        </p:nvGraphicFramePr>
        <p:xfrm>
          <a:off x="423800" y="3068390"/>
          <a:ext cx="2787650" cy="277812"/>
        </p:xfrm>
        <a:graphic>
          <a:graphicData uri="http://schemas.openxmlformats.org/presentationml/2006/ole">
            <mc:AlternateContent xmlns:mc="http://schemas.openxmlformats.org/markup-compatibility/2006">
              <mc:Choice xmlns:v="urn:schemas-microsoft-com:vml" Requires="v">
                <p:oleObj spid="_x0000_s45129" name="公式" r:id="rId5" imgW="2082600" imgH="215640" progId="Equation.3">
                  <p:embed/>
                </p:oleObj>
              </mc:Choice>
              <mc:Fallback>
                <p:oleObj name="公式" r:id="rId5" imgW="20826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800" y="3068390"/>
                        <a:ext cx="2787650"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55752" name="Group 72"/>
          <p:cNvGrpSpPr>
            <a:grpSpLocks/>
          </p:cNvGrpSpPr>
          <p:nvPr/>
        </p:nvGrpSpPr>
        <p:grpSpPr bwMode="auto">
          <a:xfrm>
            <a:off x="490475" y="4078040"/>
            <a:ext cx="447675" cy="215900"/>
            <a:chOff x="2789" y="1970"/>
            <a:chExt cx="545" cy="190"/>
          </a:xfrm>
        </p:grpSpPr>
        <p:sp>
          <p:nvSpPr>
            <p:cNvPr id="455753" name="Line 73"/>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5754" name="Line 74"/>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5755" name="Line 75"/>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5756" name="Line 76"/>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5757" name="Line 77"/>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55758" name="Group 78"/>
          <p:cNvGrpSpPr>
            <a:grpSpLocks/>
          </p:cNvGrpSpPr>
          <p:nvPr/>
        </p:nvGrpSpPr>
        <p:grpSpPr bwMode="auto">
          <a:xfrm>
            <a:off x="525400" y="5517902"/>
            <a:ext cx="447675" cy="215900"/>
            <a:chOff x="2789" y="1970"/>
            <a:chExt cx="545" cy="190"/>
          </a:xfrm>
        </p:grpSpPr>
        <p:sp>
          <p:nvSpPr>
            <p:cNvPr id="455759" name="Line 79"/>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5760" name="Line 80"/>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5761" name="Line 81"/>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5762" name="Line 82"/>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5763" name="Line 83"/>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55764" name="Picture 84" descr="_t3azcfk[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5250" y="4797425"/>
            <a:ext cx="579438" cy="792163"/>
          </a:xfrm>
          <a:prstGeom prst="rect">
            <a:avLst/>
          </a:prstGeom>
          <a:noFill/>
          <a:extLst>
            <a:ext uri="{909E8E84-426E-40DD-AFC4-6F175D3DCCD1}">
              <a14:hiddenFill xmlns:a14="http://schemas.microsoft.com/office/drawing/2010/main">
                <a:solidFill>
                  <a:srgbClr val="FFFFFF"/>
                </a:solidFill>
              </a14:hiddenFill>
            </a:ext>
          </a:extLst>
        </p:spPr>
      </p:pic>
      <p:sp>
        <p:nvSpPr>
          <p:cNvPr id="21"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Tree>
    <p:extLst>
      <p:ext uri="{BB962C8B-B14F-4D97-AF65-F5344CB8AC3E}">
        <p14:creationId xmlns:p14="http://schemas.microsoft.com/office/powerpoint/2010/main" val="3549377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455684"/>
                                        </p:tgtEl>
                                        <p:attrNameLst>
                                          <p:attrName>style.visibility</p:attrName>
                                        </p:attrNameLst>
                                      </p:cBhvr>
                                      <p:to>
                                        <p:strVal val="visible"/>
                                      </p:to>
                                    </p:set>
                                    <p:animEffect transition="in" filter="diamond(in)">
                                      <p:cBhvr>
                                        <p:cTn id="7" dur="500"/>
                                        <p:tgtEl>
                                          <p:spTgt spid="45568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55682"/>
                                        </p:tgtEl>
                                        <p:attrNameLst>
                                          <p:attrName>style.visibility</p:attrName>
                                        </p:attrNameLst>
                                      </p:cBhvr>
                                      <p:to>
                                        <p:strVal val="visible"/>
                                      </p:to>
                                    </p:set>
                                    <p:animEffect transition="in" filter="blinds(horizontal)">
                                      <p:cBhvr>
                                        <p:cTn id="11" dur="500"/>
                                        <p:tgtEl>
                                          <p:spTgt spid="455682"/>
                                        </p:tgtEl>
                                      </p:cBhvr>
                                    </p:animEffect>
                                  </p:childTnLst>
                                </p:cTn>
                              </p:par>
                            </p:childTnLst>
                          </p:cTn>
                        </p:par>
                        <p:par>
                          <p:cTn id="12" fill="hold" nodeType="with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55685"/>
                                        </p:tgtEl>
                                        <p:attrNameLst>
                                          <p:attrName>style.visibility</p:attrName>
                                        </p:attrNameLst>
                                      </p:cBhvr>
                                      <p:to>
                                        <p:strVal val="visible"/>
                                      </p:to>
                                    </p:set>
                                    <p:animEffect transition="in" filter="dissolve">
                                      <p:cBhvr>
                                        <p:cTn id="15" dur="500"/>
                                        <p:tgtEl>
                                          <p:spTgt spid="455685"/>
                                        </p:tgtEl>
                                      </p:cBhvr>
                                    </p:animEffect>
                                  </p:childTnLst>
                                </p:cTn>
                              </p:par>
                            </p:childTnLst>
                          </p:cTn>
                        </p:par>
                        <p:par>
                          <p:cTn id="16" fill="hold" nodeType="withGroup">
                            <p:stCondLst>
                              <p:cond delay="1500"/>
                            </p:stCondLst>
                            <p:childTnLst>
                              <p:par>
                                <p:cTn id="17" presetID="2" presetClass="entr" presetSubtype="4" fill="hold" nodeType="afterEffect">
                                  <p:stCondLst>
                                    <p:cond delay="0"/>
                                  </p:stCondLst>
                                  <p:childTnLst>
                                    <p:set>
                                      <p:cBhvr>
                                        <p:cTn id="18" dur="1" fill="hold">
                                          <p:stCondLst>
                                            <p:cond delay="0"/>
                                          </p:stCondLst>
                                        </p:cTn>
                                        <p:tgtEl>
                                          <p:spTgt spid="455764"/>
                                        </p:tgtEl>
                                        <p:attrNameLst>
                                          <p:attrName>style.visibility</p:attrName>
                                        </p:attrNameLst>
                                      </p:cBhvr>
                                      <p:to>
                                        <p:strVal val="visible"/>
                                      </p:to>
                                    </p:set>
                                    <p:anim calcmode="lin" valueType="num">
                                      <p:cBhvr additive="base">
                                        <p:cTn id="19" dur="500" fill="hold"/>
                                        <p:tgtEl>
                                          <p:spTgt spid="455764"/>
                                        </p:tgtEl>
                                        <p:attrNameLst>
                                          <p:attrName>ppt_x</p:attrName>
                                        </p:attrNameLst>
                                      </p:cBhvr>
                                      <p:tavLst>
                                        <p:tav tm="0">
                                          <p:val>
                                            <p:strVal val="#ppt_x"/>
                                          </p:val>
                                        </p:tav>
                                        <p:tav tm="100000">
                                          <p:val>
                                            <p:strVal val="#ppt_x"/>
                                          </p:val>
                                        </p:tav>
                                      </p:tavLst>
                                    </p:anim>
                                    <p:anim calcmode="lin" valueType="num">
                                      <p:cBhvr additive="base">
                                        <p:cTn id="20" dur="500" fill="hold"/>
                                        <p:tgtEl>
                                          <p:spTgt spid="455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4" grpId="0"/>
      <p:bldP spid="45568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352" name="Picture 112" descr="6-3-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8400" y="908050"/>
            <a:ext cx="4859338" cy="3103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94242" name="Object 2"/>
          <p:cNvGraphicFramePr>
            <a:graphicFrameLocks noChangeAspect="1"/>
          </p:cNvGraphicFramePr>
          <p:nvPr/>
        </p:nvGraphicFramePr>
        <p:xfrm>
          <a:off x="539750" y="1628775"/>
          <a:ext cx="3024188" cy="2193925"/>
        </p:xfrm>
        <a:graphic>
          <a:graphicData uri="http://schemas.openxmlformats.org/presentationml/2006/ole">
            <mc:AlternateContent xmlns:mc="http://schemas.openxmlformats.org/markup-compatibility/2006">
              <mc:Choice xmlns:v="urn:schemas-microsoft-com:vml" Requires="v">
                <p:oleObj spid="_x0000_s46117" name="Photo Editor 照片" r:id="rId4" imgW="13460704" imgH="9764488" progId="MSPhotoEd.3">
                  <p:embed/>
                </p:oleObj>
              </mc:Choice>
              <mc:Fallback>
                <p:oleObj name="Photo Editor 照片" r:id="rId4" imgW="13460704" imgH="9764488"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628775"/>
                        <a:ext cx="3024188"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4244" name="Text Box 4"/>
          <p:cNvSpPr txBox="1">
            <a:spLocks noChangeArrowheads="1"/>
          </p:cNvSpPr>
          <p:nvPr/>
        </p:nvSpPr>
        <p:spPr bwMode="auto">
          <a:xfrm>
            <a:off x="1403350" y="1196975"/>
            <a:ext cx="1511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mj-ea"/>
                <a:ea typeface="+mj-ea"/>
              </a:rPr>
              <a:t>异步置零法</a:t>
            </a:r>
          </a:p>
        </p:txBody>
      </p:sp>
      <p:sp>
        <p:nvSpPr>
          <p:cNvPr id="394245" name="Line 5"/>
          <p:cNvSpPr>
            <a:spLocks noChangeShapeType="1"/>
          </p:cNvSpPr>
          <p:nvPr/>
        </p:nvSpPr>
        <p:spPr bwMode="auto">
          <a:xfrm flipH="1" flipV="1">
            <a:off x="900113" y="1989138"/>
            <a:ext cx="1511300" cy="136842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94324" name="Picture 84" descr="_t3azcfk[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6013" y="2636838"/>
            <a:ext cx="579437" cy="792162"/>
          </a:xfrm>
          <a:prstGeom prst="rect">
            <a:avLst/>
          </a:prstGeom>
          <a:noFill/>
          <a:extLst>
            <a:ext uri="{909E8E84-426E-40DD-AFC4-6F175D3DCCD1}">
              <a14:hiddenFill xmlns:a14="http://schemas.microsoft.com/office/drawing/2010/main">
                <a:solidFill>
                  <a:srgbClr val="FFFFFF"/>
                </a:solidFill>
              </a14:hiddenFill>
            </a:ext>
          </a:extLst>
        </p:spPr>
      </p:pic>
      <p:grpSp>
        <p:nvGrpSpPr>
          <p:cNvPr id="394326" name="Group 86"/>
          <p:cNvGrpSpPr>
            <a:grpSpLocks/>
          </p:cNvGrpSpPr>
          <p:nvPr/>
        </p:nvGrpSpPr>
        <p:grpSpPr bwMode="auto">
          <a:xfrm>
            <a:off x="7308850" y="1268413"/>
            <a:ext cx="1366838" cy="517525"/>
            <a:chOff x="1429" y="3929"/>
            <a:chExt cx="861" cy="326"/>
          </a:xfrm>
        </p:grpSpPr>
        <p:grpSp>
          <p:nvGrpSpPr>
            <p:cNvPr id="394327" name="Group 87"/>
            <p:cNvGrpSpPr>
              <a:grpSpLocks/>
            </p:cNvGrpSpPr>
            <p:nvPr/>
          </p:nvGrpSpPr>
          <p:grpSpPr bwMode="auto">
            <a:xfrm>
              <a:off x="1429" y="3929"/>
              <a:ext cx="861" cy="136"/>
              <a:chOff x="2789" y="1970"/>
              <a:chExt cx="545" cy="190"/>
            </a:xfrm>
          </p:grpSpPr>
          <p:sp>
            <p:nvSpPr>
              <p:cNvPr id="394328" name="Line 88"/>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29" name="Line 89"/>
              <p:cNvSpPr>
                <a:spLocks noChangeShapeType="1"/>
              </p:cNvSpPr>
              <p:nvPr/>
            </p:nvSpPr>
            <p:spPr bwMode="auto">
              <a:xfrm flipV="1">
                <a:off x="2971"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30" name="Line 90"/>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31" name="Line 91"/>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32" name="Line 92"/>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4333" name="Group 93"/>
            <p:cNvGrpSpPr>
              <a:grpSpLocks/>
            </p:cNvGrpSpPr>
            <p:nvPr/>
          </p:nvGrpSpPr>
          <p:grpSpPr bwMode="auto">
            <a:xfrm>
              <a:off x="1636" y="4119"/>
              <a:ext cx="282" cy="136"/>
              <a:chOff x="2789" y="1970"/>
              <a:chExt cx="545" cy="190"/>
            </a:xfrm>
          </p:grpSpPr>
          <p:sp>
            <p:nvSpPr>
              <p:cNvPr id="394334" name="Line 94"/>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35" name="Line 95"/>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36" name="Line 96"/>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37" name="Line 97"/>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38" name="Line 98"/>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4339" name="Group 99"/>
            <p:cNvGrpSpPr>
              <a:grpSpLocks/>
            </p:cNvGrpSpPr>
            <p:nvPr/>
          </p:nvGrpSpPr>
          <p:grpSpPr bwMode="auto">
            <a:xfrm>
              <a:off x="1827" y="4119"/>
              <a:ext cx="282" cy="136"/>
              <a:chOff x="2789" y="1970"/>
              <a:chExt cx="545" cy="190"/>
            </a:xfrm>
          </p:grpSpPr>
          <p:sp>
            <p:nvSpPr>
              <p:cNvPr id="394340" name="Line 100"/>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41" name="Line 101"/>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42" name="Line 102"/>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43" name="Line 103"/>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344" name="Line 104"/>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94346" name="AutoShape 106"/>
          <p:cNvSpPr>
            <a:spLocks noChangeArrowheads="1"/>
          </p:cNvSpPr>
          <p:nvPr/>
        </p:nvSpPr>
        <p:spPr bwMode="auto">
          <a:xfrm rot="1511172">
            <a:off x="3390900" y="4143375"/>
            <a:ext cx="1733550" cy="358775"/>
          </a:xfrm>
          <a:prstGeom prst="rightArrow">
            <a:avLst>
              <a:gd name="adj1" fmla="val 50000"/>
              <a:gd name="adj2" fmla="val 12079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94351" name="Group 111"/>
          <p:cNvGrpSpPr>
            <a:grpSpLocks/>
          </p:cNvGrpSpPr>
          <p:nvPr/>
        </p:nvGrpSpPr>
        <p:grpSpPr bwMode="auto">
          <a:xfrm>
            <a:off x="5148263" y="3860800"/>
            <a:ext cx="3429000" cy="2520950"/>
            <a:chOff x="3243" y="2432"/>
            <a:chExt cx="2160" cy="1588"/>
          </a:xfrm>
        </p:grpSpPr>
        <p:pic>
          <p:nvPicPr>
            <p:cNvPr id="394345" name="Picture 1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3" y="2523"/>
              <a:ext cx="2160" cy="1486"/>
            </a:xfrm>
            <a:prstGeom prst="rect">
              <a:avLst/>
            </a:prstGeom>
            <a:noFill/>
            <a:extLst>
              <a:ext uri="{909E8E84-426E-40DD-AFC4-6F175D3DCCD1}">
                <a14:hiddenFill xmlns:a14="http://schemas.microsoft.com/office/drawing/2010/main">
                  <a:solidFill>
                    <a:srgbClr val="FFFFFF"/>
                  </a:solidFill>
                </a14:hiddenFill>
              </a:ext>
            </a:extLst>
          </p:spPr>
        </p:pic>
        <p:sp>
          <p:nvSpPr>
            <p:cNvPr id="394347" name="Oval 107"/>
            <p:cNvSpPr>
              <a:spLocks noChangeArrowheads="1"/>
            </p:cNvSpPr>
            <p:nvPr/>
          </p:nvSpPr>
          <p:spPr bwMode="auto">
            <a:xfrm>
              <a:off x="3787" y="3657"/>
              <a:ext cx="862" cy="363"/>
            </a:xfrm>
            <a:prstGeom prst="ellipse">
              <a:avLst/>
            </a:prstGeom>
            <a:solidFill>
              <a:srgbClr val="00FF00">
                <a:alpha val="32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348" name="Oval 108"/>
            <p:cNvSpPr>
              <a:spLocks noChangeArrowheads="1"/>
            </p:cNvSpPr>
            <p:nvPr/>
          </p:nvSpPr>
          <p:spPr bwMode="auto">
            <a:xfrm rot="5400000">
              <a:off x="2994" y="2681"/>
              <a:ext cx="862" cy="363"/>
            </a:xfrm>
            <a:prstGeom prst="ellipse">
              <a:avLst/>
            </a:prstGeom>
            <a:solidFill>
              <a:srgbClr val="00FF00">
                <a:alpha val="32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349" name="Oval 109"/>
            <p:cNvSpPr>
              <a:spLocks noChangeArrowheads="1"/>
            </p:cNvSpPr>
            <p:nvPr/>
          </p:nvSpPr>
          <p:spPr bwMode="auto">
            <a:xfrm rot="5400000">
              <a:off x="4763" y="3044"/>
              <a:ext cx="862" cy="363"/>
            </a:xfrm>
            <a:prstGeom prst="ellipse">
              <a:avLst/>
            </a:prstGeom>
            <a:solidFill>
              <a:srgbClr val="00FF00">
                <a:alpha val="32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350" name="Oval 110"/>
            <p:cNvSpPr>
              <a:spLocks noChangeArrowheads="1"/>
            </p:cNvSpPr>
            <p:nvPr/>
          </p:nvSpPr>
          <p:spPr bwMode="auto">
            <a:xfrm>
              <a:off x="3787" y="2477"/>
              <a:ext cx="1316" cy="409"/>
            </a:xfrm>
            <a:prstGeom prst="ellipse">
              <a:avLst/>
            </a:prstGeom>
            <a:solidFill>
              <a:srgbClr val="99CCFF">
                <a:alpha val="32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95655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94346"/>
                                        </p:tgtEl>
                                        <p:attrNameLst>
                                          <p:attrName>style.visibility</p:attrName>
                                        </p:attrNameLst>
                                      </p:cBhvr>
                                      <p:to>
                                        <p:strVal val="visible"/>
                                      </p:to>
                                    </p:set>
                                    <p:anim calcmode="lin" valueType="num">
                                      <p:cBhvr>
                                        <p:cTn id="7" dur="1000" fill="hold"/>
                                        <p:tgtEl>
                                          <p:spTgt spid="394346"/>
                                        </p:tgtEl>
                                        <p:attrNameLst>
                                          <p:attrName>ppt_w</p:attrName>
                                        </p:attrNameLst>
                                      </p:cBhvr>
                                      <p:tavLst>
                                        <p:tav tm="0">
                                          <p:val>
                                            <p:strVal val="#ppt_w*0.70"/>
                                          </p:val>
                                        </p:tav>
                                        <p:tav tm="100000">
                                          <p:val>
                                            <p:strVal val="#ppt_w"/>
                                          </p:val>
                                        </p:tav>
                                      </p:tavLst>
                                    </p:anim>
                                    <p:anim calcmode="lin" valueType="num">
                                      <p:cBhvr>
                                        <p:cTn id="8" dur="1000" fill="hold"/>
                                        <p:tgtEl>
                                          <p:spTgt spid="394346"/>
                                        </p:tgtEl>
                                        <p:attrNameLst>
                                          <p:attrName>ppt_h</p:attrName>
                                        </p:attrNameLst>
                                      </p:cBhvr>
                                      <p:tavLst>
                                        <p:tav tm="0">
                                          <p:val>
                                            <p:strVal val="#ppt_h"/>
                                          </p:val>
                                        </p:tav>
                                        <p:tav tm="100000">
                                          <p:val>
                                            <p:strVal val="#ppt_h"/>
                                          </p:val>
                                        </p:tav>
                                      </p:tavLst>
                                    </p:anim>
                                    <p:animEffect transition="in" filter="fade">
                                      <p:cBhvr>
                                        <p:cTn id="9" dur="1000"/>
                                        <p:tgtEl>
                                          <p:spTgt spid="394346"/>
                                        </p:tgtEl>
                                      </p:cBhvr>
                                    </p:animEffect>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394351"/>
                                        </p:tgtEl>
                                        <p:attrNameLst>
                                          <p:attrName>style.visibility</p:attrName>
                                        </p:attrNameLst>
                                      </p:cBhvr>
                                      <p:to>
                                        <p:strVal val="visible"/>
                                      </p:to>
                                    </p:set>
                                    <p:anim calcmode="lin" valueType="num">
                                      <p:cBhvr>
                                        <p:cTn id="13" dur="1000" fill="hold"/>
                                        <p:tgtEl>
                                          <p:spTgt spid="394351"/>
                                        </p:tgtEl>
                                        <p:attrNameLst>
                                          <p:attrName>ppt_x</p:attrName>
                                        </p:attrNameLst>
                                      </p:cBhvr>
                                      <p:tavLst>
                                        <p:tav tm="0">
                                          <p:val>
                                            <p:strVal val="#ppt_x-.2"/>
                                          </p:val>
                                        </p:tav>
                                        <p:tav tm="100000">
                                          <p:val>
                                            <p:strVal val="#ppt_x"/>
                                          </p:val>
                                        </p:tav>
                                      </p:tavLst>
                                    </p:anim>
                                    <p:anim calcmode="lin" valueType="num">
                                      <p:cBhvr>
                                        <p:cTn id="14" dur="1000" fill="hold"/>
                                        <p:tgtEl>
                                          <p:spTgt spid="394351"/>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94351"/>
                                        </p:tgtEl>
                                      </p:cBhvr>
                                    </p:animEffect>
                                  </p:childTnLst>
                                </p:cTn>
                              </p:par>
                            </p:childTnLst>
                          </p:cTn>
                        </p:par>
                        <p:par>
                          <p:cTn id="16" fill="hold">
                            <p:stCondLst>
                              <p:cond delay="2000"/>
                            </p:stCondLst>
                            <p:childTnLst>
                              <p:par>
                                <p:cTn id="17" presetID="2" presetClass="entr" presetSubtype="4" fill="hold" nodeType="afterEffect">
                                  <p:stCondLst>
                                    <p:cond delay="0"/>
                                  </p:stCondLst>
                                  <p:childTnLst>
                                    <p:set>
                                      <p:cBhvr>
                                        <p:cTn id="18" dur="1" fill="hold">
                                          <p:stCondLst>
                                            <p:cond delay="0"/>
                                          </p:stCondLst>
                                        </p:cTn>
                                        <p:tgtEl>
                                          <p:spTgt spid="394352"/>
                                        </p:tgtEl>
                                        <p:attrNameLst>
                                          <p:attrName>style.visibility</p:attrName>
                                        </p:attrNameLst>
                                      </p:cBhvr>
                                      <p:to>
                                        <p:strVal val="visible"/>
                                      </p:to>
                                    </p:set>
                                    <p:anim calcmode="lin" valueType="num">
                                      <p:cBhvr additive="base">
                                        <p:cTn id="19" dur="500" fill="hold"/>
                                        <p:tgtEl>
                                          <p:spTgt spid="394352"/>
                                        </p:tgtEl>
                                        <p:attrNameLst>
                                          <p:attrName>ppt_x</p:attrName>
                                        </p:attrNameLst>
                                      </p:cBhvr>
                                      <p:tavLst>
                                        <p:tav tm="0">
                                          <p:val>
                                            <p:strVal val="#ppt_x"/>
                                          </p:val>
                                        </p:tav>
                                        <p:tav tm="100000">
                                          <p:val>
                                            <p:strVal val="#ppt_x"/>
                                          </p:val>
                                        </p:tav>
                                      </p:tavLst>
                                    </p:anim>
                                    <p:anim calcmode="lin" valueType="num">
                                      <p:cBhvr additive="base">
                                        <p:cTn id="20" dur="500" fill="hold"/>
                                        <p:tgtEl>
                                          <p:spTgt spid="394352"/>
                                        </p:tgtEl>
                                        <p:attrNameLst>
                                          <p:attrName>ppt_y</p:attrName>
                                        </p:attrNameLst>
                                      </p:cBhvr>
                                      <p:tavLst>
                                        <p:tav tm="0">
                                          <p:val>
                                            <p:strVal val="1+#ppt_h/2"/>
                                          </p:val>
                                        </p:tav>
                                        <p:tav tm="100000">
                                          <p:val>
                                            <p:strVal val="#ppt_y"/>
                                          </p:val>
                                        </p:tav>
                                      </p:tavLst>
                                    </p:anim>
                                  </p:childTnLst>
                                </p:cTn>
                              </p:par>
                            </p:childTnLst>
                          </p:cTn>
                        </p:par>
                        <p:par>
                          <p:cTn id="21" fill="hold" nodeType="withGroup">
                            <p:stCondLst>
                              <p:cond delay="2500"/>
                            </p:stCondLst>
                            <p:childTnLst>
                              <p:par>
                                <p:cTn id="22" presetID="55" presetClass="entr" presetSubtype="0" fill="hold" nodeType="afterEffect">
                                  <p:stCondLst>
                                    <p:cond delay="0"/>
                                  </p:stCondLst>
                                  <p:childTnLst>
                                    <p:set>
                                      <p:cBhvr>
                                        <p:cTn id="23" dur="1" fill="hold">
                                          <p:stCondLst>
                                            <p:cond delay="0"/>
                                          </p:stCondLst>
                                        </p:cTn>
                                        <p:tgtEl>
                                          <p:spTgt spid="394326"/>
                                        </p:tgtEl>
                                        <p:attrNameLst>
                                          <p:attrName>style.visibility</p:attrName>
                                        </p:attrNameLst>
                                      </p:cBhvr>
                                      <p:to>
                                        <p:strVal val="visible"/>
                                      </p:to>
                                    </p:set>
                                    <p:anim calcmode="lin" valueType="num">
                                      <p:cBhvr>
                                        <p:cTn id="24" dur="1000" fill="hold"/>
                                        <p:tgtEl>
                                          <p:spTgt spid="394326"/>
                                        </p:tgtEl>
                                        <p:attrNameLst>
                                          <p:attrName>ppt_w</p:attrName>
                                        </p:attrNameLst>
                                      </p:cBhvr>
                                      <p:tavLst>
                                        <p:tav tm="0">
                                          <p:val>
                                            <p:strVal val="#ppt_w*0.70"/>
                                          </p:val>
                                        </p:tav>
                                        <p:tav tm="100000">
                                          <p:val>
                                            <p:strVal val="#ppt_w"/>
                                          </p:val>
                                        </p:tav>
                                      </p:tavLst>
                                    </p:anim>
                                    <p:anim calcmode="lin" valueType="num">
                                      <p:cBhvr>
                                        <p:cTn id="25" dur="1000" fill="hold"/>
                                        <p:tgtEl>
                                          <p:spTgt spid="394326"/>
                                        </p:tgtEl>
                                        <p:attrNameLst>
                                          <p:attrName>ppt_h</p:attrName>
                                        </p:attrNameLst>
                                      </p:cBhvr>
                                      <p:tavLst>
                                        <p:tav tm="0">
                                          <p:val>
                                            <p:strVal val="#ppt_h"/>
                                          </p:val>
                                        </p:tav>
                                        <p:tav tm="100000">
                                          <p:val>
                                            <p:strVal val="#ppt_h"/>
                                          </p:val>
                                        </p:tav>
                                      </p:tavLst>
                                    </p:anim>
                                    <p:animEffect transition="in" filter="fade">
                                      <p:cBhvr>
                                        <p:cTn id="26" dur="1000"/>
                                        <p:tgtEl>
                                          <p:spTgt spid="394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34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271" name="Picture 7" descr="6-3-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3716337"/>
            <a:ext cx="5472113" cy="2952750"/>
          </a:xfrm>
          <a:prstGeom prst="rect">
            <a:avLst/>
          </a:prstGeom>
          <a:noFill/>
          <a:extLst>
            <a:ext uri="{909E8E84-426E-40DD-AFC4-6F175D3DCCD1}">
              <a14:hiddenFill xmlns:a14="http://schemas.microsoft.com/office/drawing/2010/main">
                <a:solidFill>
                  <a:srgbClr val="FFFFFF"/>
                </a:solidFill>
              </a14:hiddenFill>
            </a:ext>
          </a:extLst>
        </p:spPr>
      </p:pic>
      <p:sp>
        <p:nvSpPr>
          <p:cNvPr id="395269" name="Rectangle 5"/>
          <p:cNvSpPr>
            <a:spLocks noChangeArrowheads="1"/>
          </p:cNvSpPr>
          <p:nvPr/>
        </p:nvSpPr>
        <p:spPr bwMode="auto">
          <a:xfrm>
            <a:off x="4140200" y="5156199"/>
            <a:ext cx="1584325" cy="1368425"/>
          </a:xfrm>
          <a:prstGeom prst="rect">
            <a:avLst/>
          </a:prstGeom>
          <a:solidFill>
            <a:srgbClr val="99CCFF">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5270" name="Picture 6" descr="6-3-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713" y="1052512"/>
            <a:ext cx="4176712"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57502" y="1700808"/>
            <a:ext cx="2698175" cy="954107"/>
          </a:xfrm>
          <a:prstGeom prst="rect">
            <a:avLst/>
          </a:prstGeom>
          <a:noFill/>
        </p:spPr>
        <p:txBody>
          <a:bodyPr wrap="none" rtlCol="0">
            <a:spAutoFit/>
          </a:bodyPr>
          <a:lstStyle/>
          <a:p>
            <a:r>
              <a:rPr lang="zh-CN" altLang="en-US" sz="2800" dirty="0" smtClean="0">
                <a:latin typeface="+mj-ea"/>
                <a:ea typeface="+mj-ea"/>
              </a:rPr>
              <a:t>缺点：置零信号</a:t>
            </a:r>
            <a:endParaRPr lang="en-US" altLang="zh-CN" sz="2800" dirty="0" smtClean="0">
              <a:latin typeface="+mj-ea"/>
              <a:ea typeface="+mj-ea"/>
            </a:endParaRPr>
          </a:p>
          <a:p>
            <a:pPr algn="ctr"/>
            <a:r>
              <a:rPr lang="zh-CN" altLang="en-US" sz="2800" dirty="0" smtClean="0">
                <a:latin typeface="+mj-ea"/>
                <a:ea typeface="+mj-ea"/>
              </a:rPr>
              <a:t>作用时间短</a:t>
            </a:r>
            <a:endParaRPr lang="zh-CN" altLang="en-US" sz="2800" dirty="0">
              <a:latin typeface="+mj-ea"/>
              <a:ea typeface="+mj-ea"/>
            </a:endParaRPr>
          </a:p>
        </p:txBody>
      </p:sp>
    </p:spTree>
    <p:extLst>
      <p:ext uri="{BB962C8B-B14F-4D97-AF65-F5344CB8AC3E}">
        <p14:creationId xmlns:p14="http://schemas.microsoft.com/office/powerpoint/2010/main" val="1807986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7" name="Picture 9" descr="6-3-36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1300" y="4077370"/>
            <a:ext cx="3432175" cy="2411413"/>
          </a:xfrm>
          <a:prstGeom prst="rect">
            <a:avLst/>
          </a:prstGeom>
          <a:noFill/>
          <a:extLst>
            <a:ext uri="{909E8E84-426E-40DD-AFC4-6F175D3DCCD1}">
              <a14:hiddenFill xmlns:a14="http://schemas.microsoft.com/office/drawing/2010/main">
                <a:solidFill>
                  <a:srgbClr val="FFFFFF"/>
                </a:solidFill>
              </a14:hiddenFill>
            </a:ext>
          </a:extLst>
        </p:spPr>
      </p:pic>
      <p:pic>
        <p:nvPicPr>
          <p:cNvPr id="396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4100" y="908720"/>
            <a:ext cx="3744912" cy="3222625"/>
          </a:xfrm>
          <a:prstGeom prst="rect">
            <a:avLst/>
          </a:prstGeom>
          <a:noFill/>
          <a:extLst>
            <a:ext uri="{909E8E84-426E-40DD-AFC4-6F175D3DCCD1}">
              <a14:hiddenFill xmlns:a14="http://schemas.microsoft.com/office/drawing/2010/main">
                <a:solidFill>
                  <a:srgbClr val="FFFFFF"/>
                </a:solidFill>
              </a14:hiddenFill>
            </a:ext>
          </a:extLst>
        </p:spPr>
      </p:pic>
      <p:pic>
        <p:nvPicPr>
          <p:cNvPr id="396296" name="Picture 8" descr="6-3-36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8550" y="4221833"/>
            <a:ext cx="2952750" cy="22812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1741" y="1556792"/>
            <a:ext cx="2122697" cy="1384995"/>
          </a:xfrm>
          <a:prstGeom prst="rect">
            <a:avLst/>
          </a:prstGeom>
          <a:noFill/>
        </p:spPr>
        <p:txBody>
          <a:bodyPr wrap="none" rtlCol="0">
            <a:spAutoFit/>
          </a:bodyPr>
          <a:lstStyle/>
          <a:p>
            <a:r>
              <a:rPr lang="zh-CN" altLang="en-US" sz="2800" dirty="0">
                <a:latin typeface="+mj-ea"/>
                <a:ea typeface="+mj-ea"/>
              </a:rPr>
              <a:t>置数法</a:t>
            </a:r>
            <a:br>
              <a:rPr lang="zh-CN" altLang="en-US" sz="2800" dirty="0">
                <a:latin typeface="+mj-ea"/>
                <a:ea typeface="+mj-ea"/>
              </a:rPr>
            </a:br>
            <a:r>
              <a:rPr lang="zh-CN" altLang="en-US" sz="2800" dirty="0">
                <a:latin typeface="+mj-ea"/>
                <a:ea typeface="+mj-ea"/>
              </a:rPr>
              <a:t> </a:t>
            </a:r>
            <a:r>
              <a:rPr lang="en-US" altLang="zh-CN" sz="2800" dirty="0">
                <a:latin typeface="+mj-ea"/>
                <a:ea typeface="+mj-ea"/>
              </a:rPr>
              <a:t>(a)</a:t>
            </a:r>
            <a:r>
              <a:rPr lang="zh-CN" altLang="zh-CN" sz="2800" dirty="0">
                <a:latin typeface="+mj-ea"/>
                <a:ea typeface="+mj-ea"/>
              </a:rPr>
              <a:t>置入0000</a:t>
            </a:r>
            <a:r>
              <a:rPr lang="en-US" altLang="zh-CN" sz="2800" dirty="0">
                <a:latin typeface="+mj-ea"/>
                <a:ea typeface="+mj-ea"/>
              </a:rPr>
              <a:t/>
            </a:r>
            <a:br>
              <a:rPr lang="en-US" altLang="zh-CN" sz="2800" dirty="0">
                <a:latin typeface="+mj-ea"/>
                <a:ea typeface="+mj-ea"/>
              </a:rPr>
            </a:br>
            <a:r>
              <a:rPr lang="en-US" altLang="zh-CN" sz="2800" dirty="0">
                <a:latin typeface="+mj-ea"/>
                <a:ea typeface="+mj-ea"/>
              </a:rPr>
              <a:t> (b)</a:t>
            </a:r>
            <a:r>
              <a:rPr lang="zh-CN" altLang="zh-CN" sz="2800" dirty="0">
                <a:latin typeface="+mj-ea"/>
                <a:ea typeface="+mj-ea"/>
              </a:rPr>
              <a:t>置入1001</a:t>
            </a:r>
            <a:endParaRPr lang="zh-CN" altLang="en-US" sz="2800" dirty="0">
              <a:latin typeface="+mj-ea"/>
              <a:ea typeface="+mj-ea"/>
            </a:endParaRPr>
          </a:p>
        </p:txBody>
      </p:sp>
    </p:spTree>
    <p:extLst>
      <p:ext uri="{BB962C8B-B14F-4D97-AF65-F5344CB8AC3E}">
        <p14:creationId xmlns:p14="http://schemas.microsoft.com/office/powerpoint/2010/main" val="4108673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a:t>
            </a:r>
            <a:r>
              <a:rPr lang="en-US" altLang="zh-CN" dirty="0" smtClean="0"/>
              <a:t>&lt; M</a:t>
            </a:r>
          </a:p>
          <a:p>
            <a:pPr lvl="1">
              <a:spcBef>
                <a:spcPct val="50000"/>
              </a:spcBef>
            </a:pPr>
            <a:r>
              <a:rPr lang="zh-CN" altLang="en-US" sz="2400" dirty="0"/>
              <a:t>这种情况下，必须用多片</a:t>
            </a:r>
            <a:r>
              <a:rPr lang="en-US" altLang="zh-CN" sz="2400" dirty="0"/>
              <a:t>N</a:t>
            </a:r>
            <a:r>
              <a:rPr lang="zh-CN" altLang="en-US" sz="2400" dirty="0"/>
              <a:t>进制计数器组合起来，才能构成</a:t>
            </a:r>
            <a:r>
              <a:rPr lang="en-US" altLang="zh-CN" sz="2400" dirty="0"/>
              <a:t>M</a:t>
            </a:r>
            <a:r>
              <a:rPr lang="zh-CN" altLang="en-US" sz="2400" dirty="0"/>
              <a:t>进制计数器</a:t>
            </a:r>
            <a:r>
              <a:rPr lang="zh-CN" altLang="en-US" sz="2400" dirty="0" smtClean="0"/>
              <a:t>。</a:t>
            </a:r>
            <a:endParaRPr lang="en-US" altLang="zh-CN" sz="2400" dirty="0" smtClean="0"/>
          </a:p>
          <a:p>
            <a:pPr lvl="1">
              <a:spcBef>
                <a:spcPct val="50000"/>
              </a:spcBef>
            </a:pPr>
            <a:r>
              <a:rPr lang="zh-CN" altLang="en-US" sz="2400" dirty="0"/>
              <a:t>①</a:t>
            </a:r>
            <a:r>
              <a:rPr lang="en-US" altLang="zh-CN" sz="2400" dirty="0"/>
              <a:t>M=N1×N2</a:t>
            </a:r>
          </a:p>
          <a:p>
            <a:pPr lvl="1">
              <a:spcBef>
                <a:spcPct val="50000"/>
              </a:spcBef>
            </a:pPr>
            <a:r>
              <a:rPr lang="zh-CN" altLang="en-US" sz="2400" dirty="0" smtClean="0"/>
              <a:t>连接方式</a:t>
            </a:r>
            <a:r>
              <a:rPr lang="zh-CN" altLang="en-US" sz="2400" dirty="0"/>
              <a:t>有串行进位方式、并行进位</a:t>
            </a:r>
            <a:r>
              <a:rPr lang="zh-CN" altLang="en-US" sz="2400" dirty="0" smtClean="0"/>
              <a:t>方式</a:t>
            </a:r>
            <a:endParaRPr lang="en-US" altLang="zh-CN" sz="2400" dirty="0"/>
          </a:p>
          <a:p>
            <a:pPr lvl="1">
              <a:spcBef>
                <a:spcPct val="50000"/>
              </a:spcBef>
            </a:pPr>
            <a:r>
              <a:rPr lang="en-US" altLang="zh-CN" sz="2400" dirty="0">
                <a:latin typeface="楷体_GB2312" pitchFamily="49" charset="-122"/>
              </a:rPr>
              <a:t>②</a:t>
            </a:r>
            <a:r>
              <a:rPr lang="en-US" altLang="zh-CN" sz="2400" dirty="0"/>
              <a:t>M</a:t>
            </a:r>
            <a:r>
              <a:rPr lang="zh-CN" altLang="en-US" sz="2400" dirty="0">
                <a:latin typeface="楷体_GB2312" pitchFamily="49" charset="-122"/>
              </a:rPr>
              <a:t>不可分解</a:t>
            </a:r>
          </a:p>
          <a:p>
            <a:pPr lvl="1">
              <a:spcBef>
                <a:spcPct val="50000"/>
              </a:spcBef>
            </a:pPr>
            <a:r>
              <a:rPr lang="zh-CN" altLang="en-US" sz="2400" dirty="0"/>
              <a:t>连接方式有</a:t>
            </a:r>
            <a:r>
              <a:rPr lang="zh-CN" altLang="en-US" sz="2400" dirty="0" smtClean="0"/>
              <a:t>整体</a:t>
            </a:r>
            <a:r>
              <a:rPr lang="zh-CN" altLang="en-US" sz="2400" dirty="0"/>
              <a:t>置零</a:t>
            </a:r>
            <a:r>
              <a:rPr lang="zh-CN" altLang="en-US" sz="2400" dirty="0" smtClean="0"/>
              <a:t>方式</a:t>
            </a:r>
            <a:r>
              <a:rPr lang="zh-CN" altLang="en-US" sz="2400" dirty="0"/>
              <a:t>、</a:t>
            </a:r>
            <a:r>
              <a:rPr lang="zh-CN" altLang="en-US" sz="2400" dirty="0" smtClean="0"/>
              <a:t>整体</a:t>
            </a:r>
            <a:r>
              <a:rPr lang="zh-CN" altLang="en-US" sz="2400" dirty="0"/>
              <a:t>置数</a:t>
            </a:r>
            <a:r>
              <a:rPr lang="zh-CN" altLang="en-US" sz="2400" dirty="0" smtClean="0"/>
              <a:t>方式</a:t>
            </a:r>
            <a:endParaRPr lang="zh-CN" altLang="en-US" sz="2400" dirty="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Tree>
    <p:extLst>
      <p:ext uri="{BB962C8B-B14F-4D97-AF65-F5344CB8AC3E}">
        <p14:creationId xmlns:p14="http://schemas.microsoft.com/office/powerpoint/2010/main" val="167796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body" idx="1"/>
          </p:nvPr>
        </p:nvSpPr>
        <p:spPr>
          <a:xfrm>
            <a:off x="467544" y="1502916"/>
            <a:ext cx="8496944" cy="4936778"/>
          </a:xfrm>
        </p:spPr>
        <p:txBody>
          <a:bodyPr/>
          <a:lstStyle/>
          <a:p>
            <a:pPr>
              <a:buFontTx/>
              <a:buChar char="•"/>
            </a:pPr>
            <a:r>
              <a:rPr lang="en-US" altLang="zh-CN" dirty="0" smtClean="0"/>
              <a:t> </a:t>
            </a:r>
            <a:r>
              <a:rPr lang="en-US" altLang="zh-CN" dirty="0"/>
              <a:t>N </a:t>
            </a:r>
            <a:r>
              <a:rPr lang="en-US" altLang="zh-CN" dirty="0" smtClean="0"/>
              <a:t>&lt; M</a:t>
            </a:r>
          </a:p>
          <a:p>
            <a:pPr lvl="1"/>
            <a:r>
              <a:rPr lang="zh-CN" altLang="en-US" sz="2400" dirty="0"/>
              <a:t>①</a:t>
            </a:r>
            <a:r>
              <a:rPr lang="en-US" altLang="zh-CN" sz="2400" dirty="0"/>
              <a:t>M=N1×N2</a:t>
            </a:r>
          </a:p>
          <a:p>
            <a:pPr lvl="1"/>
            <a:r>
              <a:rPr lang="zh-CN" altLang="en-US" sz="2400" dirty="0"/>
              <a:t>先用前面的方法分别接成</a:t>
            </a:r>
            <a:r>
              <a:rPr lang="en-US" altLang="zh-CN" sz="2400" dirty="0"/>
              <a:t>N1</a:t>
            </a:r>
            <a:r>
              <a:rPr lang="zh-CN" altLang="en-US" sz="2400" dirty="0"/>
              <a:t>和</a:t>
            </a:r>
            <a:r>
              <a:rPr lang="en-US" altLang="zh-CN" sz="2400" dirty="0"/>
              <a:t>N2</a:t>
            </a:r>
            <a:r>
              <a:rPr lang="zh-CN" altLang="en-US" sz="2400" dirty="0"/>
              <a:t>两个计数器。</a:t>
            </a:r>
          </a:p>
          <a:p>
            <a:endParaRPr lang="zh-CN" altLang="en-US" sz="1400" dirty="0"/>
          </a:p>
          <a:p>
            <a:pPr lvl="1"/>
            <a:r>
              <a:rPr lang="en-US" altLang="zh-CN" sz="2400" dirty="0"/>
              <a:t>N1</a:t>
            </a:r>
            <a:r>
              <a:rPr lang="zh-CN" altLang="en-US" sz="2400" dirty="0"/>
              <a:t>和</a:t>
            </a:r>
            <a:r>
              <a:rPr lang="en-US" altLang="zh-CN" sz="2400" dirty="0"/>
              <a:t>N2</a:t>
            </a:r>
            <a:r>
              <a:rPr lang="zh-CN" altLang="en-US" sz="2400" dirty="0"/>
              <a:t>间的连接有两种方式：</a:t>
            </a:r>
          </a:p>
          <a:p>
            <a:pPr lvl="1"/>
            <a:r>
              <a:rPr lang="en-US" altLang="zh-CN" sz="2400" dirty="0"/>
              <a:t>a.</a:t>
            </a:r>
            <a:r>
              <a:rPr lang="zh-CN" altLang="en-US" sz="2400" dirty="0"/>
              <a:t>并行进位方式：用同一个</a:t>
            </a:r>
            <a:r>
              <a:rPr lang="en-US" altLang="zh-CN" sz="2400" dirty="0"/>
              <a:t>CLK</a:t>
            </a:r>
            <a:r>
              <a:rPr lang="zh-CN" altLang="en-US" sz="2400" dirty="0"/>
              <a:t>，低位片的进位输出作为高位片的计数</a:t>
            </a:r>
            <a:r>
              <a:rPr lang="zh-CN" altLang="en-US" sz="2400" dirty="0" smtClean="0"/>
              <a:t>控制信号</a:t>
            </a:r>
            <a:r>
              <a:rPr lang="en-US" altLang="zh-CN" sz="2400" dirty="0" smtClean="0"/>
              <a:t>(</a:t>
            </a:r>
            <a:r>
              <a:rPr lang="zh-CN" altLang="en-US" sz="2400" dirty="0" smtClean="0"/>
              <a:t>如</a:t>
            </a:r>
            <a:r>
              <a:rPr lang="en-US" altLang="zh-CN" sz="2400" dirty="0"/>
              <a:t>74160</a:t>
            </a:r>
            <a:r>
              <a:rPr lang="zh-CN" altLang="en-US" sz="2400" dirty="0"/>
              <a:t>的</a:t>
            </a:r>
            <a:r>
              <a:rPr lang="en-US" altLang="zh-CN" sz="2400" dirty="0"/>
              <a:t>EP</a:t>
            </a:r>
            <a:r>
              <a:rPr lang="zh-CN" altLang="en-US" sz="2400" dirty="0"/>
              <a:t>和</a:t>
            </a:r>
            <a:r>
              <a:rPr lang="en-US" altLang="zh-CN" sz="2400" dirty="0" smtClean="0"/>
              <a:t>ET)</a:t>
            </a:r>
            <a:endParaRPr lang="zh-CN" altLang="en-US" sz="2400" dirty="0"/>
          </a:p>
          <a:p>
            <a:pPr lvl="1"/>
            <a:r>
              <a:rPr lang="en-US" altLang="zh-CN" sz="2400" dirty="0" smtClean="0"/>
              <a:t>b</a:t>
            </a:r>
            <a:r>
              <a:rPr lang="en-US" altLang="zh-CN" sz="2400" dirty="0"/>
              <a:t>.</a:t>
            </a:r>
            <a:r>
              <a:rPr lang="zh-CN" altLang="en-US" sz="2400" dirty="0"/>
              <a:t>串行进位方式：低位片的进位输出作为高位片的</a:t>
            </a:r>
            <a:r>
              <a:rPr lang="en-US" altLang="zh-CN" sz="2400" dirty="0"/>
              <a:t>CLK</a:t>
            </a:r>
            <a:r>
              <a:rPr lang="zh-CN" altLang="en-US" sz="2400" dirty="0"/>
              <a:t>，两片始终同时处于计数</a:t>
            </a:r>
            <a:r>
              <a:rPr lang="zh-CN" altLang="en-US" sz="2400" dirty="0" smtClean="0"/>
              <a:t>状态</a:t>
            </a:r>
            <a:endParaRPr lang="zh-CN" altLang="en-US" sz="2400" dirty="0"/>
          </a:p>
        </p:txBody>
      </p:sp>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Tree>
    <p:extLst>
      <p:ext uri="{BB962C8B-B14F-4D97-AF65-F5344CB8AC3E}">
        <p14:creationId xmlns:p14="http://schemas.microsoft.com/office/powerpoint/2010/main" val="4131903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8339" name="Group 3"/>
          <p:cNvGraphicFramePr>
            <a:graphicFrameLocks noGrp="1"/>
          </p:cNvGraphicFramePr>
          <p:nvPr>
            <p:extLst>
              <p:ext uri="{D42A27DB-BD31-4B8C-83A1-F6EECF244321}">
                <p14:modId xmlns:p14="http://schemas.microsoft.com/office/powerpoint/2010/main" val="2884348062"/>
              </p:ext>
            </p:extLst>
          </p:nvPr>
        </p:nvGraphicFramePr>
        <p:xfrm>
          <a:off x="1022350" y="2852936"/>
          <a:ext cx="6219428" cy="3383782"/>
        </p:xfrm>
        <a:graphic>
          <a:graphicData uri="http://schemas.openxmlformats.org/drawingml/2006/table">
            <a:tbl>
              <a:tblPr/>
              <a:tblGrid>
                <a:gridCol w="731819">
                  <a:extLst>
                    <a:ext uri="{9D8B030D-6E8A-4147-A177-3AD203B41FA5}">
                      <a16:colId xmlns:a16="http://schemas.microsoft.com/office/drawing/2014/main" val="20000"/>
                    </a:ext>
                  </a:extLst>
                </a:gridCol>
                <a:gridCol w="727695">
                  <a:extLst>
                    <a:ext uri="{9D8B030D-6E8A-4147-A177-3AD203B41FA5}">
                      <a16:colId xmlns:a16="http://schemas.microsoft.com/office/drawing/2014/main" val="20001"/>
                    </a:ext>
                  </a:extLst>
                </a:gridCol>
                <a:gridCol w="775109">
                  <a:extLst>
                    <a:ext uri="{9D8B030D-6E8A-4147-A177-3AD203B41FA5}">
                      <a16:colId xmlns:a16="http://schemas.microsoft.com/office/drawing/2014/main" val="20002"/>
                    </a:ext>
                  </a:extLst>
                </a:gridCol>
                <a:gridCol w="692651">
                  <a:extLst>
                    <a:ext uri="{9D8B030D-6E8A-4147-A177-3AD203B41FA5}">
                      <a16:colId xmlns:a16="http://schemas.microsoft.com/office/drawing/2014/main" val="20003"/>
                    </a:ext>
                  </a:extLst>
                </a:gridCol>
                <a:gridCol w="639053">
                  <a:extLst>
                    <a:ext uri="{9D8B030D-6E8A-4147-A177-3AD203B41FA5}">
                      <a16:colId xmlns:a16="http://schemas.microsoft.com/office/drawing/2014/main" val="20004"/>
                    </a:ext>
                  </a:extLst>
                </a:gridCol>
                <a:gridCol w="2653101">
                  <a:extLst>
                    <a:ext uri="{9D8B030D-6E8A-4147-A177-3AD203B41FA5}">
                      <a16:colId xmlns:a16="http://schemas.microsoft.com/office/drawing/2014/main" val="20005"/>
                    </a:ext>
                  </a:extLst>
                </a:gridCol>
              </a:tblGrid>
              <a:tr h="5223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rgbClr val="000000"/>
                        </a:solidFill>
                        <a:effectLst>
                          <a:outerShdw blurRad="38100" dist="38100" dir="2700000" algn="tl">
                            <a:srgbClr val="C0C0C0"/>
                          </a:outerShdw>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outerShdw blurRad="38100" dist="38100" dir="2700000" algn="tl">
                            <a:srgbClr val="C0C0C0"/>
                          </a:outerShdw>
                        </a:effectLst>
                        <a:latin typeface="+mj-ea"/>
                        <a:ea typeface="+mj-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outerShdw blurRad="38100" dist="38100" dir="2700000" algn="tl">
                            <a:srgbClr val="C0C0C0"/>
                          </a:outerShdw>
                        </a:effectLst>
                        <a:latin typeface="+mj-ea"/>
                        <a:ea typeface="+mj-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outerShdw blurRad="38100" dist="38100" dir="2700000" algn="tl">
                            <a:srgbClr val="C0C0C0"/>
                          </a:outerShdw>
                        </a:effectLst>
                        <a:latin typeface="+mj-ea"/>
                        <a:ea typeface="+mj-ea"/>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outerShdw blurRad="38100" dist="38100" dir="2700000" algn="tl">
                            <a:srgbClr val="C0C0C0"/>
                          </a:outerShdw>
                        </a:effectLst>
                        <a:latin typeface="+mj-ea"/>
                        <a:ea typeface="+mj-ea"/>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mj-ea"/>
                          <a:ea typeface="+mj-ea"/>
                        </a:rPr>
                        <a:t>工作状态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68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rgbClr val="000000"/>
                          </a:solidFill>
                          <a:effectLst>
                            <a:outerShdw blurRad="38100" dist="38100" dir="2700000" algn="tl">
                              <a:srgbClr val="FFFFFF"/>
                            </a:outerShdw>
                          </a:effectLst>
                          <a:latin typeface="+mj-ea"/>
                          <a:ea typeface="+mj-ea"/>
                        </a:rPr>
                        <a:t>X</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rgbClr val="000000"/>
                          </a:solidFill>
                          <a:effectLst>
                            <a:outerShdw blurRad="38100" dist="38100" dir="2700000" algn="tl">
                              <a:srgbClr val="FFFFFF"/>
                            </a:outerShdw>
                          </a:effectLst>
                          <a:latin typeface="+mj-ea"/>
                          <a:ea typeface="+mj-ea"/>
                        </a:rPr>
                        <a:t>置 </a:t>
                      </a:r>
                      <a:r>
                        <a:rPr kumimoji="0" lang="en-US" altLang="zh-CN" sz="2000" b="0" i="0" u="none" strike="noStrike" cap="none" normalizeH="0" baseline="0" dirty="0" smtClean="0">
                          <a:ln>
                            <a:noFill/>
                          </a:ln>
                          <a:solidFill>
                            <a:srgbClr val="000000"/>
                          </a:solidFill>
                          <a:effectLst>
                            <a:outerShdw blurRad="38100" dist="38100" dir="2700000" algn="tl">
                              <a:srgbClr val="FFFFFF"/>
                            </a:outerShdw>
                          </a:effectLst>
                          <a:latin typeface="+mj-ea"/>
                          <a:ea typeface="+mj-ea"/>
                        </a:rPr>
                        <a:t>0</a:t>
                      </a:r>
                      <a:r>
                        <a:rPr kumimoji="0" lang="zh-CN" altLang="en-US" sz="2000" b="0" i="0" u="none" strike="noStrike" cap="none" normalizeH="0" baseline="0" dirty="0" smtClean="0">
                          <a:ln>
                            <a:noFill/>
                          </a:ln>
                          <a:solidFill>
                            <a:srgbClr val="000000"/>
                          </a:solidFill>
                          <a:effectLst>
                            <a:outerShdw blurRad="38100" dist="38100" dir="2700000" algn="tl">
                              <a:srgbClr val="FFFFFF"/>
                            </a:outerShdw>
                          </a:effectLst>
                          <a:latin typeface="+mj-ea"/>
                          <a:ea typeface="+mj-ea"/>
                        </a:rPr>
                        <a:t>（异步）</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745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X</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预置数（同步）</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745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保持（包括</a:t>
                      </a: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C</a:t>
                      </a: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68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rgbClr val="000000"/>
                          </a:solidFill>
                          <a:effectLst>
                            <a:outerShdw blurRad="38100" dist="38100" dir="2700000" algn="tl">
                              <a:srgbClr val="FFFFFF"/>
                            </a:outerShdw>
                          </a:effectLst>
                          <a:latin typeface="+mj-ea"/>
                          <a:ea typeface="+mj-ea"/>
                        </a:rPr>
                        <a:t>保持（</a:t>
                      </a:r>
                      <a:r>
                        <a:rPr kumimoji="0" lang="en-US" altLang="zh-CN" sz="2000" b="0" i="0" u="none" strike="noStrike" cap="none" normalizeH="0" baseline="0" dirty="0" smtClean="0">
                          <a:ln>
                            <a:noFill/>
                          </a:ln>
                          <a:solidFill>
                            <a:srgbClr val="000000"/>
                          </a:solidFill>
                          <a:effectLst>
                            <a:outerShdw blurRad="38100" dist="38100" dir="2700000" algn="tl">
                              <a:srgbClr val="FFFFFF"/>
                            </a:outerShdw>
                          </a:effectLst>
                          <a:latin typeface="+mj-ea"/>
                          <a:ea typeface="+mj-ea"/>
                        </a:rPr>
                        <a:t>C=0</a:t>
                      </a:r>
                      <a:r>
                        <a:rPr kumimoji="0" lang="zh-CN" altLang="en-US" sz="2000" b="0" i="0" u="none" strike="noStrike" cap="none" normalizeH="0" baseline="0" dirty="0" smtClean="0">
                          <a:ln>
                            <a:noFill/>
                          </a:ln>
                          <a:solidFill>
                            <a:srgbClr val="000000"/>
                          </a:solidFill>
                          <a:effectLst>
                            <a:outerShdw blurRad="38100" dist="38100" dir="2700000" algn="tl">
                              <a:srgbClr val="FFFFFF"/>
                            </a:outerShdw>
                          </a:effectLst>
                          <a:latin typeface="+mj-ea"/>
                          <a:ea typeface="+mj-ea"/>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745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rgbClr val="000000"/>
                          </a:solidFill>
                          <a:effectLst>
                            <a:outerShdw blurRad="38100" dist="38100" dir="2700000" algn="tl">
                              <a:srgbClr val="FFFFFF"/>
                            </a:outerShdw>
                          </a:effectLst>
                          <a:latin typeface="+mj-ea"/>
                          <a:ea typeface="+mj-ea"/>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rgbClr val="000000"/>
                          </a:solidFill>
                          <a:effectLst>
                            <a:outerShdw blurRad="38100" dist="38100" dir="2700000" algn="tl">
                              <a:srgbClr val="FFFFFF"/>
                            </a:outerShdw>
                          </a:effectLst>
                          <a:latin typeface="+mj-ea"/>
                          <a:ea typeface="+mj-ea"/>
                        </a:rPr>
                        <a:t>计数</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398404" name="Object 68"/>
          <p:cNvGraphicFramePr>
            <a:graphicFrameLocks noChangeAspect="1"/>
          </p:cNvGraphicFramePr>
          <p:nvPr>
            <p:extLst>
              <p:ext uri="{D42A27DB-BD31-4B8C-83A1-F6EECF244321}">
                <p14:modId xmlns:p14="http://schemas.microsoft.com/office/powerpoint/2010/main" val="1927519218"/>
              </p:ext>
            </p:extLst>
          </p:nvPr>
        </p:nvGraphicFramePr>
        <p:xfrm>
          <a:off x="982526" y="2940663"/>
          <a:ext cx="3354376" cy="334101"/>
        </p:xfrm>
        <a:graphic>
          <a:graphicData uri="http://schemas.openxmlformats.org/presentationml/2006/ole">
            <mc:AlternateContent xmlns:mc="http://schemas.openxmlformats.org/markup-compatibility/2006">
              <mc:Choice xmlns:v="urn:schemas-microsoft-com:vml" Requires="v">
                <p:oleObj spid="_x0000_s48164" name="公式" r:id="rId3" imgW="2082600" imgH="215640" progId="Equation.3">
                  <p:embed/>
                </p:oleObj>
              </mc:Choice>
              <mc:Fallback>
                <p:oleObj name="公式" r:id="rId3" imgW="20826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526" y="2940663"/>
                        <a:ext cx="3354376" cy="334101"/>
                      </a:xfrm>
                      <a:prstGeom prst="rect">
                        <a:avLst/>
                      </a:prstGeom>
                      <a:noFill/>
                      <a:ln>
                        <a:noFill/>
                      </a:ln>
                      <a:effectLst/>
                    </p:spPr>
                  </p:pic>
                </p:oleObj>
              </mc:Fallback>
            </mc:AlternateContent>
          </a:graphicData>
        </a:graphic>
      </p:graphicFrame>
      <p:grpSp>
        <p:nvGrpSpPr>
          <p:cNvPr id="398405" name="Group 69"/>
          <p:cNvGrpSpPr>
            <a:grpSpLocks/>
          </p:cNvGrpSpPr>
          <p:nvPr/>
        </p:nvGrpSpPr>
        <p:grpSpPr bwMode="auto">
          <a:xfrm>
            <a:off x="980360" y="4078040"/>
            <a:ext cx="447675" cy="215900"/>
            <a:chOff x="2789" y="1970"/>
            <a:chExt cx="545" cy="190"/>
          </a:xfrm>
        </p:grpSpPr>
        <p:sp>
          <p:nvSpPr>
            <p:cNvPr id="398406" name="Line 70"/>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407" name="Line 71"/>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408" name="Line 72"/>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409" name="Line 73"/>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410" name="Line 74"/>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8411" name="Group 75"/>
          <p:cNvGrpSpPr>
            <a:grpSpLocks/>
          </p:cNvGrpSpPr>
          <p:nvPr/>
        </p:nvGrpSpPr>
        <p:grpSpPr bwMode="auto">
          <a:xfrm>
            <a:off x="1053363" y="5774170"/>
            <a:ext cx="447675" cy="215900"/>
            <a:chOff x="2789" y="1970"/>
            <a:chExt cx="545" cy="190"/>
          </a:xfrm>
        </p:grpSpPr>
        <p:sp>
          <p:nvSpPr>
            <p:cNvPr id="398412" name="Line 76"/>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413" name="Line 77"/>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414" name="Line 78"/>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415" name="Line 79"/>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416" name="Line 80"/>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 name="Rectangle 3"/>
          <p:cNvSpPr txBox="1">
            <a:spLocks noChangeArrowheads="1"/>
          </p:cNvSpPr>
          <p:nvPr/>
        </p:nvSpPr>
        <p:spPr>
          <a:xfrm>
            <a:off x="607318" y="1709192"/>
            <a:ext cx="8229600" cy="884238"/>
          </a:xfrm>
          <a:prstGeom prst="rect">
            <a:avLst/>
          </a:prstGeom>
          <a:noFill/>
          <a:ln/>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0" dirty="0">
                <a:solidFill>
                  <a:schemeClr val="tx1"/>
                </a:solidFill>
                <a:latin typeface="+mj-ea"/>
              </a:rPr>
              <a:t>例</a:t>
            </a:r>
            <a:r>
              <a:rPr lang="zh-CN" altLang="en-US" sz="3200" b="0" dirty="0" smtClean="0">
                <a:solidFill>
                  <a:schemeClr val="tx1"/>
                </a:solidFill>
                <a:latin typeface="+mj-ea"/>
              </a:rPr>
              <a:t>：用</a:t>
            </a:r>
            <a:r>
              <a:rPr lang="en-US" altLang="zh-CN" sz="3200" b="0" dirty="0">
                <a:solidFill>
                  <a:schemeClr val="tx1"/>
                </a:solidFill>
                <a:latin typeface="+mj-ea"/>
              </a:rPr>
              <a:t>74160</a:t>
            </a:r>
            <a:r>
              <a:rPr lang="zh-CN" altLang="en-US" sz="3200" b="0" dirty="0">
                <a:solidFill>
                  <a:schemeClr val="tx1"/>
                </a:solidFill>
                <a:latin typeface="+mj-ea"/>
              </a:rPr>
              <a:t>接成一百进制</a:t>
            </a:r>
            <a:br>
              <a:rPr lang="zh-CN" altLang="en-US" sz="3200" b="0" dirty="0">
                <a:solidFill>
                  <a:schemeClr val="tx1"/>
                </a:solidFill>
                <a:latin typeface="+mj-ea"/>
              </a:rPr>
            </a:br>
            <a:endParaRPr lang="zh-CN" altLang="en-US" sz="3200" b="0" dirty="0">
              <a:solidFill>
                <a:schemeClr val="tx1"/>
              </a:solidFill>
              <a:latin typeface="+mj-ea"/>
            </a:endParaRPr>
          </a:p>
        </p:txBody>
      </p:sp>
      <p:sp>
        <p:nvSpPr>
          <p:cNvPr id="18"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Tree>
    <p:extLst>
      <p:ext uri="{BB962C8B-B14F-4D97-AF65-F5344CB8AC3E}">
        <p14:creationId xmlns:p14="http://schemas.microsoft.com/office/powerpoint/2010/main" val="3678110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概述</a:t>
            </a:r>
            <a:endParaRPr lang="en-US" altLang="zh-CN" dirty="0"/>
          </a:p>
        </p:txBody>
      </p:sp>
      <p:sp>
        <p:nvSpPr>
          <p:cNvPr id="4" name="内容占位符 3"/>
          <p:cNvSpPr>
            <a:spLocks noGrp="1"/>
          </p:cNvSpPr>
          <p:nvPr>
            <p:ph idx="1"/>
          </p:nvPr>
        </p:nvSpPr>
        <p:spPr/>
        <p:txBody>
          <a:bodyPr/>
          <a:lstStyle/>
          <a:p>
            <a:r>
              <a:rPr lang="zh-CN" altLang="en-US" dirty="0" smtClean="0"/>
              <a:t>时序逻辑电路的分类</a:t>
            </a:r>
            <a:r>
              <a:rPr lang="zh-CN" altLang="en-US" sz="2400" dirty="0" smtClean="0"/>
              <a:t>（动作特点）</a:t>
            </a:r>
            <a:endParaRPr lang="en-US" altLang="zh-CN" dirty="0" smtClean="0"/>
          </a:p>
          <a:p>
            <a:pPr lvl="1"/>
            <a:r>
              <a:rPr lang="zh-CN" altLang="en-US" dirty="0" smtClean="0"/>
              <a:t>同步时序电路</a:t>
            </a:r>
            <a:endParaRPr lang="en-US" altLang="zh-CN" dirty="0" smtClean="0"/>
          </a:p>
          <a:p>
            <a:pPr lvl="2"/>
            <a:r>
              <a:rPr lang="zh-CN" altLang="en-US" dirty="0"/>
              <a:t>存储电路中所有触发器的时钟使用统一的</a:t>
            </a:r>
            <a:r>
              <a:rPr lang="en-US" altLang="zh-CN" dirty="0" err="1" smtClean="0"/>
              <a:t>clk</a:t>
            </a:r>
            <a:r>
              <a:rPr lang="zh-CN" altLang="en-US" dirty="0"/>
              <a:t>，</a:t>
            </a:r>
            <a:r>
              <a:rPr lang="zh-CN" altLang="en-US" dirty="0" smtClean="0"/>
              <a:t>状态</a:t>
            </a:r>
            <a:r>
              <a:rPr lang="zh-CN" altLang="en-US" dirty="0"/>
              <a:t>变化发生在同一时刻</a:t>
            </a:r>
          </a:p>
          <a:p>
            <a:pPr lvl="1"/>
            <a:r>
              <a:rPr lang="zh-CN" altLang="en-US" dirty="0" smtClean="0"/>
              <a:t>异步</a:t>
            </a:r>
            <a:r>
              <a:rPr lang="zh-CN" altLang="en-US" dirty="0"/>
              <a:t>时序电路</a:t>
            </a:r>
            <a:endParaRPr lang="en-US" altLang="zh-CN" dirty="0"/>
          </a:p>
          <a:p>
            <a:pPr lvl="2"/>
            <a:r>
              <a:rPr lang="zh-CN" altLang="en-US" dirty="0" smtClean="0"/>
              <a:t>没有</a:t>
            </a:r>
            <a:r>
              <a:rPr lang="zh-CN" altLang="en-US" dirty="0"/>
              <a:t>统一的</a:t>
            </a:r>
            <a:r>
              <a:rPr lang="en-US" altLang="zh-CN" dirty="0" err="1" smtClean="0"/>
              <a:t>clk</a:t>
            </a:r>
            <a:r>
              <a:rPr lang="zh-CN" altLang="en-US" dirty="0"/>
              <a:t>，</a:t>
            </a:r>
            <a:r>
              <a:rPr lang="zh-CN" altLang="en-US" dirty="0" smtClean="0"/>
              <a:t>触发器</a:t>
            </a:r>
            <a:r>
              <a:rPr lang="zh-CN" altLang="en-US" dirty="0"/>
              <a:t>状态的变化有先有</a:t>
            </a:r>
            <a:r>
              <a:rPr lang="zh-CN" altLang="en-US" dirty="0" smtClean="0"/>
              <a:t>后</a:t>
            </a:r>
            <a:endParaRPr lang="en-US" altLang="zh-CN" dirty="0" smtClean="0"/>
          </a:p>
          <a:p>
            <a:pPr lvl="1"/>
            <a:endParaRPr lang="en-US" altLang="zh-CN" sz="1000" dirty="0"/>
          </a:p>
          <a:p>
            <a:pPr lvl="2"/>
            <a:endParaRPr lang="en-US" altLang="zh-CN" dirty="0" smtClean="0"/>
          </a:p>
          <a:p>
            <a:endParaRPr lang="en-US" altLang="zh-CN" dirty="0" smtClean="0"/>
          </a:p>
        </p:txBody>
      </p:sp>
    </p:spTree>
    <p:extLst>
      <p:ext uri="{BB962C8B-B14F-4D97-AF65-F5344CB8AC3E}">
        <p14:creationId xmlns:p14="http://schemas.microsoft.com/office/powerpoint/2010/main" val="3753903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1" name="Group 11"/>
          <p:cNvGrpSpPr>
            <a:grpSpLocks/>
          </p:cNvGrpSpPr>
          <p:nvPr/>
        </p:nvGrpSpPr>
        <p:grpSpPr bwMode="auto">
          <a:xfrm>
            <a:off x="737393" y="2348880"/>
            <a:ext cx="7669213" cy="1993900"/>
            <a:chOff x="0" y="845"/>
            <a:chExt cx="4831" cy="1256"/>
          </a:xfrm>
        </p:grpSpPr>
        <p:pic>
          <p:nvPicPr>
            <p:cNvPr id="399369" name="Picture 9" descr="6-3-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 y="845"/>
              <a:ext cx="3901" cy="1256"/>
            </a:xfrm>
            <a:prstGeom prst="rect">
              <a:avLst/>
            </a:prstGeom>
            <a:noFill/>
            <a:extLst>
              <a:ext uri="{909E8E84-426E-40DD-AFC4-6F175D3DCCD1}">
                <a14:hiddenFill xmlns:a14="http://schemas.microsoft.com/office/drawing/2010/main">
                  <a:solidFill>
                    <a:srgbClr val="FFFFFF"/>
                  </a:solidFill>
                </a14:hiddenFill>
              </a:ext>
            </a:extLst>
          </p:spPr>
        </p:pic>
        <p:sp>
          <p:nvSpPr>
            <p:cNvPr id="399365" name="Text Box 5"/>
            <p:cNvSpPr txBox="1">
              <a:spLocks noChangeArrowheads="1"/>
            </p:cNvSpPr>
            <p:nvPr/>
          </p:nvSpPr>
          <p:spPr bwMode="auto">
            <a:xfrm>
              <a:off x="0" y="1298"/>
              <a:ext cx="1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mj-ea"/>
                  <a:ea typeface="+mj-ea"/>
                </a:rPr>
                <a:t>并行进位法</a:t>
              </a:r>
            </a:p>
          </p:txBody>
        </p:sp>
      </p:grpSp>
      <p:grpSp>
        <p:nvGrpSpPr>
          <p:cNvPr id="399372" name="Group 12"/>
          <p:cNvGrpSpPr>
            <a:grpSpLocks/>
          </p:cNvGrpSpPr>
          <p:nvPr/>
        </p:nvGrpSpPr>
        <p:grpSpPr bwMode="auto">
          <a:xfrm>
            <a:off x="737393" y="4580905"/>
            <a:ext cx="7740650" cy="1804987"/>
            <a:chOff x="0" y="2251"/>
            <a:chExt cx="4876" cy="1137"/>
          </a:xfrm>
        </p:grpSpPr>
        <p:pic>
          <p:nvPicPr>
            <p:cNvPr id="399370" name="Picture 10" descr="6-3-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 y="2251"/>
              <a:ext cx="3992" cy="1137"/>
            </a:xfrm>
            <a:prstGeom prst="rect">
              <a:avLst/>
            </a:prstGeom>
            <a:noFill/>
            <a:extLst>
              <a:ext uri="{909E8E84-426E-40DD-AFC4-6F175D3DCCD1}">
                <a14:hiddenFill xmlns:a14="http://schemas.microsoft.com/office/drawing/2010/main">
                  <a:solidFill>
                    <a:srgbClr val="FFFFFF"/>
                  </a:solidFill>
                </a14:hiddenFill>
              </a:ext>
            </a:extLst>
          </p:spPr>
        </p:pic>
        <p:sp>
          <p:nvSpPr>
            <p:cNvPr id="399368" name="Text Box 8"/>
            <p:cNvSpPr txBox="1">
              <a:spLocks noChangeArrowheads="1"/>
            </p:cNvSpPr>
            <p:nvPr/>
          </p:nvSpPr>
          <p:spPr bwMode="auto">
            <a:xfrm>
              <a:off x="0" y="2614"/>
              <a:ext cx="11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mj-ea"/>
                  <a:ea typeface="+mj-ea"/>
                </a:rPr>
                <a:t>串行进位法</a:t>
              </a:r>
            </a:p>
          </p:txBody>
        </p:sp>
      </p:grpSp>
      <p:sp>
        <p:nvSpPr>
          <p:cNvPr id="10" name="Rectangle 3"/>
          <p:cNvSpPr txBox="1">
            <a:spLocks noChangeArrowheads="1"/>
          </p:cNvSpPr>
          <p:nvPr/>
        </p:nvSpPr>
        <p:spPr>
          <a:xfrm>
            <a:off x="607318" y="1709192"/>
            <a:ext cx="8229600" cy="884238"/>
          </a:xfrm>
          <a:prstGeom prst="rect">
            <a:avLst/>
          </a:prstGeom>
          <a:noFill/>
          <a:ln/>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0" dirty="0">
                <a:solidFill>
                  <a:schemeClr val="tx1"/>
                </a:solidFill>
                <a:latin typeface="+mj-ea"/>
              </a:rPr>
              <a:t>例</a:t>
            </a:r>
            <a:r>
              <a:rPr lang="zh-CN" altLang="en-US" sz="3200" b="0" dirty="0" smtClean="0">
                <a:solidFill>
                  <a:schemeClr val="tx1"/>
                </a:solidFill>
                <a:latin typeface="+mj-ea"/>
              </a:rPr>
              <a:t>：用</a:t>
            </a:r>
            <a:r>
              <a:rPr lang="zh-CN" altLang="en-US" sz="3200" b="0" dirty="0">
                <a:solidFill>
                  <a:schemeClr val="tx1"/>
                </a:solidFill>
                <a:latin typeface="+mj-ea"/>
              </a:rPr>
              <a:t>两片</a:t>
            </a:r>
            <a:r>
              <a:rPr lang="en-US" altLang="zh-CN" sz="3200" b="0" dirty="0">
                <a:solidFill>
                  <a:schemeClr val="tx1"/>
                </a:solidFill>
                <a:latin typeface="+mj-ea"/>
              </a:rPr>
              <a:t>74160</a:t>
            </a:r>
            <a:r>
              <a:rPr lang="zh-CN" altLang="en-US" sz="3200" b="0" dirty="0">
                <a:solidFill>
                  <a:schemeClr val="tx1"/>
                </a:solidFill>
                <a:latin typeface="+mj-ea"/>
              </a:rPr>
              <a:t>接成一百进制计数器</a:t>
            </a:r>
          </a:p>
        </p:txBody>
      </p:sp>
      <p:sp>
        <p:nvSpPr>
          <p:cNvPr id="11"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latin typeface="+mj-ea"/>
              </a:rPr>
              <a:t>若干常用的时序逻辑电路</a:t>
            </a:r>
            <a:endParaRPr lang="en-US" altLang="zh-CN" dirty="0">
              <a:latin typeface="+mj-ea"/>
            </a:endParaRPr>
          </a:p>
        </p:txBody>
      </p:sp>
    </p:spTree>
    <p:extLst>
      <p:ext uri="{BB962C8B-B14F-4D97-AF65-F5344CB8AC3E}">
        <p14:creationId xmlns:p14="http://schemas.microsoft.com/office/powerpoint/2010/main" val="3435354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6" name="Rectangle 2"/>
          <p:cNvSpPr txBox="1">
            <a:spLocks noChangeArrowheads="1"/>
          </p:cNvSpPr>
          <p:nvPr/>
        </p:nvSpPr>
        <p:spPr>
          <a:xfrm>
            <a:off x="467544" y="1502916"/>
            <a:ext cx="8496944" cy="4936778"/>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en-US" altLang="zh-CN" kern="0" dirty="0" smtClean="0"/>
              <a:t> N &lt; M</a:t>
            </a:r>
          </a:p>
          <a:p>
            <a:pPr lvl="1"/>
            <a:r>
              <a:rPr lang="en-US" altLang="zh-CN" sz="2400" kern="0" dirty="0"/>
              <a:t>②M</a:t>
            </a:r>
            <a:r>
              <a:rPr lang="zh-CN" altLang="en-US" sz="2400" kern="0" dirty="0"/>
              <a:t>不可分解</a:t>
            </a:r>
          </a:p>
          <a:p>
            <a:pPr lvl="1"/>
            <a:r>
              <a:rPr lang="zh-CN" altLang="en-US" sz="2400" kern="0" dirty="0"/>
              <a:t>采用整体置</a:t>
            </a:r>
            <a:r>
              <a:rPr lang="zh-CN" altLang="en-US" sz="2400" kern="0" dirty="0" smtClean="0"/>
              <a:t>零法和</a:t>
            </a:r>
            <a:r>
              <a:rPr lang="zh-CN" altLang="en-US" sz="2400" kern="0" dirty="0"/>
              <a:t>整体置数法：</a:t>
            </a:r>
          </a:p>
          <a:p>
            <a:endParaRPr lang="zh-CN" altLang="en-US" sz="1400" kern="0" dirty="0" smtClean="0"/>
          </a:p>
          <a:p>
            <a:pPr lvl="1"/>
            <a:r>
              <a:rPr lang="zh-CN" altLang="en-US" sz="2400" kern="0" dirty="0"/>
              <a:t>首先将两片</a:t>
            </a:r>
            <a:r>
              <a:rPr lang="en-US" altLang="zh-CN" sz="2400" kern="0" dirty="0"/>
              <a:t>N</a:t>
            </a:r>
            <a:r>
              <a:rPr lang="zh-CN" altLang="en-US" sz="2400" kern="0" dirty="0"/>
              <a:t>进制计数器按串行进位方式或并行进位方式联成</a:t>
            </a:r>
            <a:r>
              <a:rPr lang="en-US" altLang="zh-CN" sz="2400" kern="0" dirty="0"/>
              <a:t>N×N &gt; M </a:t>
            </a:r>
            <a:r>
              <a:rPr lang="zh-CN" altLang="en-US" sz="2400" kern="0" dirty="0"/>
              <a:t>进制计数器，再按照</a:t>
            </a:r>
            <a:r>
              <a:rPr lang="en-US" altLang="zh-CN" sz="2400" kern="0" dirty="0"/>
              <a:t>N&lt;M</a:t>
            </a:r>
            <a:r>
              <a:rPr lang="zh-CN" altLang="en-US" sz="2400" kern="0" dirty="0"/>
              <a:t>的置零法和置数法构成</a:t>
            </a:r>
            <a:r>
              <a:rPr lang="en-US" altLang="zh-CN" sz="2400" kern="0" dirty="0"/>
              <a:t>M</a:t>
            </a:r>
            <a:r>
              <a:rPr lang="zh-CN" altLang="en-US" sz="2400" kern="0" dirty="0"/>
              <a:t>进制计数器。此方法适合任何</a:t>
            </a:r>
            <a:r>
              <a:rPr lang="en-US" altLang="zh-CN" sz="2400" kern="0" dirty="0"/>
              <a:t>M</a:t>
            </a:r>
            <a:r>
              <a:rPr lang="zh-CN" altLang="en-US" sz="2400" kern="0" dirty="0"/>
              <a:t>进制（可分解和不可分解）计数器的构成。</a:t>
            </a:r>
          </a:p>
        </p:txBody>
      </p:sp>
    </p:spTree>
    <p:extLst>
      <p:ext uri="{BB962C8B-B14F-4D97-AF65-F5344CB8AC3E}">
        <p14:creationId xmlns:p14="http://schemas.microsoft.com/office/powerpoint/2010/main" val="2859616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1411" name="Group 3"/>
          <p:cNvGraphicFramePr>
            <a:graphicFrameLocks noGrp="1"/>
          </p:cNvGraphicFramePr>
          <p:nvPr>
            <p:extLst>
              <p:ext uri="{D42A27DB-BD31-4B8C-83A1-F6EECF244321}">
                <p14:modId xmlns:p14="http://schemas.microsoft.com/office/powerpoint/2010/main" val="2711955300"/>
              </p:ext>
            </p:extLst>
          </p:nvPr>
        </p:nvGraphicFramePr>
        <p:xfrm>
          <a:off x="994530" y="2714736"/>
          <a:ext cx="6670500" cy="3744716"/>
        </p:xfrm>
        <a:graphic>
          <a:graphicData uri="http://schemas.openxmlformats.org/drawingml/2006/table">
            <a:tbl>
              <a:tblPr/>
              <a:tblGrid>
                <a:gridCol w="784895">
                  <a:extLst>
                    <a:ext uri="{9D8B030D-6E8A-4147-A177-3AD203B41FA5}">
                      <a16:colId xmlns:a16="http://schemas.microsoft.com/office/drawing/2014/main" val="20000"/>
                    </a:ext>
                  </a:extLst>
                </a:gridCol>
                <a:gridCol w="780472">
                  <a:extLst>
                    <a:ext uri="{9D8B030D-6E8A-4147-A177-3AD203B41FA5}">
                      <a16:colId xmlns:a16="http://schemas.microsoft.com/office/drawing/2014/main" val="20001"/>
                    </a:ext>
                  </a:extLst>
                </a:gridCol>
                <a:gridCol w="831325">
                  <a:extLst>
                    <a:ext uri="{9D8B030D-6E8A-4147-A177-3AD203B41FA5}">
                      <a16:colId xmlns:a16="http://schemas.microsoft.com/office/drawing/2014/main" val="20002"/>
                    </a:ext>
                  </a:extLst>
                </a:gridCol>
                <a:gridCol w="742886">
                  <a:extLst>
                    <a:ext uri="{9D8B030D-6E8A-4147-A177-3AD203B41FA5}">
                      <a16:colId xmlns:a16="http://schemas.microsoft.com/office/drawing/2014/main" val="20003"/>
                    </a:ext>
                  </a:extLst>
                </a:gridCol>
                <a:gridCol w="685401">
                  <a:extLst>
                    <a:ext uri="{9D8B030D-6E8A-4147-A177-3AD203B41FA5}">
                      <a16:colId xmlns:a16="http://schemas.microsoft.com/office/drawing/2014/main" val="20004"/>
                    </a:ext>
                  </a:extLst>
                </a:gridCol>
                <a:gridCol w="2845521">
                  <a:extLst>
                    <a:ext uri="{9D8B030D-6E8A-4147-A177-3AD203B41FA5}">
                      <a16:colId xmlns:a16="http://schemas.microsoft.com/office/drawing/2014/main" val="20005"/>
                    </a:ext>
                  </a:extLst>
                </a:gridCol>
              </a:tblGrid>
              <a:tr h="5780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mj-ea"/>
                          <a:ea typeface="+mj-ea"/>
                        </a:rPr>
                        <a:t>工作状态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29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mj-ea"/>
                          <a:ea typeface="+mj-ea"/>
                        </a:rPr>
                        <a:t>置 </a:t>
                      </a:r>
                      <a:r>
                        <a:rPr kumimoji="0" lang="en-US" altLang="zh-CN" sz="2400" b="0" i="0" u="none" strike="noStrike" cap="none" normalizeH="0" baseline="0" smtClean="0">
                          <a:ln>
                            <a:noFill/>
                          </a:ln>
                          <a:solidFill>
                            <a:srgbClr val="000000"/>
                          </a:solidFill>
                          <a:effectLst/>
                          <a:latin typeface="+mj-ea"/>
                          <a:ea typeface="+mj-ea"/>
                        </a:rPr>
                        <a:t>0</a:t>
                      </a:r>
                      <a:r>
                        <a:rPr kumimoji="0" lang="zh-CN" altLang="en-US" sz="2400" b="0" i="0" u="none" strike="noStrike" cap="none" normalizeH="0" baseline="0" smtClean="0">
                          <a:ln>
                            <a:noFill/>
                          </a:ln>
                          <a:solidFill>
                            <a:srgbClr val="000000"/>
                          </a:solidFill>
                          <a:effectLst/>
                          <a:latin typeface="+mj-ea"/>
                          <a:ea typeface="+mj-ea"/>
                        </a:rPr>
                        <a:t>（异步）</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358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mj-ea"/>
                          <a:ea typeface="+mj-ea"/>
                        </a:rPr>
                        <a:t>预置数（同步）</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358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mj-ea"/>
                          <a:ea typeface="+mj-ea"/>
                        </a:rPr>
                        <a:t>保持（包括</a:t>
                      </a:r>
                      <a:r>
                        <a:rPr kumimoji="0" lang="en-US" altLang="zh-CN" sz="2400" b="0" i="0" u="none" strike="noStrike" cap="none" normalizeH="0" baseline="0" dirty="0" smtClean="0">
                          <a:ln>
                            <a:noFill/>
                          </a:ln>
                          <a:solidFill>
                            <a:srgbClr val="000000"/>
                          </a:solidFill>
                          <a:effectLst/>
                          <a:latin typeface="+mj-ea"/>
                          <a:ea typeface="+mj-ea"/>
                        </a:rPr>
                        <a:t>C</a:t>
                      </a:r>
                      <a:r>
                        <a:rPr kumimoji="0" lang="zh-CN" altLang="en-US" sz="2400" b="0" i="0" u="none" strike="noStrike" cap="none" normalizeH="0" baseline="0" dirty="0" smtClean="0">
                          <a:ln>
                            <a:noFill/>
                          </a:ln>
                          <a:solidFill>
                            <a:srgbClr val="000000"/>
                          </a:solidFill>
                          <a:effectLst/>
                          <a:latin typeface="+mj-ea"/>
                          <a:ea typeface="+mj-ea"/>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29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mj-ea"/>
                          <a:ea typeface="+mj-ea"/>
                        </a:rPr>
                        <a:t>保持（</a:t>
                      </a:r>
                      <a:r>
                        <a:rPr kumimoji="0" lang="en-US" altLang="zh-CN" sz="2400" b="0" i="0" u="none" strike="noStrike" cap="none" normalizeH="0" baseline="0" smtClean="0">
                          <a:ln>
                            <a:noFill/>
                          </a:ln>
                          <a:solidFill>
                            <a:srgbClr val="000000"/>
                          </a:solidFill>
                          <a:effectLst/>
                          <a:latin typeface="+mj-ea"/>
                          <a:ea typeface="+mj-ea"/>
                        </a:rPr>
                        <a:t>C=0</a:t>
                      </a:r>
                      <a:r>
                        <a:rPr kumimoji="0" lang="zh-CN" altLang="en-US" sz="2400" b="0" i="0" u="none" strike="noStrike" cap="none" normalizeH="0" baseline="0" smtClean="0">
                          <a:ln>
                            <a:noFill/>
                          </a:ln>
                          <a:solidFill>
                            <a:srgbClr val="000000"/>
                          </a:solidFill>
                          <a:effectLst/>
                          <a:latin typeface="+mj-ea"/>
                          <a:ea typeface="+mj-ea"/>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358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mj-ea"/>
                          <a:ea typeface="+mj-ea"/>
                        </a:rPr>
                        <a:t>计数</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401476" name="Object 68"/>
          <p:cNvGraphicFramePr>
            <a:graphicFrameLocks noChangeAspect="1"/>
          </p:cNvGraphicFramePr>
          <p:nvPr>
            <p:extLst>
              <p:ext uri="{D42A27DB-BD31-4B8C-83A1-F6EECF244321}">
                <p14:modId xmlns:p14="http://schemas.microsoft.com/office/powerpoint/2010/main" val="2454185945"/>
              </p:ext>
            </p:extLst>
          </p:nvPr>
        </p:nvGraphicFramePr>
        <p:xfrm>
          <a:off x="1008063" y="2841625"/>
          <a:ext cx="3600450" cy="409575"/>
        </p:xfrm>
        <a:graphic>
          <a:graphicData uri="http://schemas.openxmlformats.org/presentationml/2006/ole">
            <mc:AlternateContent xmlns:mc="http://schemas.openxmlformats.org/markup-compatibility/2006">
              <mc:Choice xmlns:v="urn:schemas-microsoft-com:vml" Requires="v">
                <p:oleObj spid="_x0000_s49189" name="Equation" r:id="rId3" imgW="1930320" imgH="228600" progId="Equation.DSMT4">
                  <p:embed/>
                </p:oleObj>
              </mc:Choice>
              <mc:Fallback>
                <p:oleObj name="Equation" r:id="rId3" imgW="1930320" imgH="228600" progId="Equation.DSMT4">
                  <p:embed/>
                  <p:pic>
                    <p:nvPicPr>
                      <p:cNvPr id="0" name=""/>
                      <p:cNvPicPr>
                        <a:picLocks noChangeAspect="1" noChangeArrowheads="1"/>
                      </p:cNvPicPr>
                      <p:nvPr/>
                    </p:nvPicPr>
                    <p:blipFill>
                      <a:blip r:embed="rId4"/>
                      <a:srcRect/>
                      <a:stretch>
                        <a:fillRect/>
                      </a:stretch>
                    </p:blipFill>
                    <p:spPr bwMode="auto">
                      <a:xfrm>
                        <a:off x="1008063" y="2841625"/>
                        <a:ext cx="3600450" cy="409575"/>
                      </a:xfrm>
                      <a:prstGeom prst="rect">
                        <a:avLst/>
                      </a:prstGeom>
                      <a:noFill/>
                      <a:ln>
                        <a:noFill/>
                      </a:ln>
                      <a:effectLst/>
                    </p:spPr>
                  </p:pic>
                </p:oleObj>
              </mc:Fallback>
            </mc:AlternateContent>
          </a:graphicData>
        </a:graphic>
      </p:graphicFrame>
      <p:grpSp>
        <p:nvGrpSpPr>
          <p:cNvPr id="401477" name="Group 69"/>
          <p:cNvGrpSpPr>
            <a:grpSpLocks/>
          </p:cNvGrpSpPr>
          <p:nvPr/>
        </p:nvGrpSpPr>
        <p:grpSpPr bwMode="auto">
          <a:xfrm>
            <a:off x="1076292" y="4077072"/>
            <a:ext cx="623494" cy="280750"/>
            <a:chOff x="2789" y="1970"/>
            <a:chExt cx="545" cy="190"/>
          </a:xfrm>
        </p:grpSpPr>
        <p:sp>
          <p:nvSpPr>
            <p:cNvPr id="401478" name="Line 70"/>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79" name="Line 71"/>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80" name="Line 72"/>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81" name="Line 73"/>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82" name="Line 74"/>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1483" name="Group 75"/>
          <p:cNvGrpSpPr>
            <a:grpSpLocks/>
          </p:cNvGrpSpPr>
          <p:nvPr/>
        </p:nvGrpSpPr>
        <p:grpSpPr bwMode="auto">
          <a:xfrm>
            <a:off x="1029455" y="6035826"/>
            <a:ext cx="623494" cy="280750"/>
            <a:chOff x="2789" y="1970"/>
            <a:chExt cx="545" cy="190"/>
          </a:xfrm>
        </p:grpSpPr>
        <p:sp>
          <p:nvSpPr>
            <p:cNvPr id="401484" name="Line 76"/>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85" name="Line 77"/>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86" name="Line 78"/>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87" name="Line 79"/>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88" name="Line 80"/>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 name="Rectangle 3"/>
          <p:cNvSpPr txBox="1">
            <a:spLocks noChangeArrowheads="1"/>
          </p:cNvSpPr>
          <p:nvPr/>
        </p:nvSpPr>
        <p:spPr>
          <a:xfrm>
            <a:off x="607318" y="1709192"/>
            <a:ext cx="8229600" cy="884238"/>
          </a:xfrm>
          <a:prstGeom prst="rect">
            <a:avLst/>
          </a:prstGeom>
          <a:noFill/>
          <a:ln/>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0" dirty="0">
                <a:solidFill>
                  <a:schemeClr val="tx1"/>
                </a:solidFill>
                <a:latin typeface="+mj-ea"/>
              </a:rPr>
              <a:t>例</a:t>
            </a:r>
            <a:r>
              <a:rPr lang="zh-CN" altLang="en-US" sz="3200" b="0" dirty="0" smtClean="0">
                <a:solidFill>
                  <a:schemeClr val="tx1"/>
                </a:solidFill>
                <a:latin typeface="+mj-ea"/>
              </a:rPr>
              <a:t>：用</a:t>
            </a:r>
            <a:r>
              <a:rPr lang="en-US" altLang="zh-CN" sz="3200" b="0" dirty="0">
                <a:solidFill>
                  <a:schemeClr val="tx1"/>
                </a:solidFill>
                <a:latin typeface="+mj-ea"/>
              </a:rPr>
              <a:t>74160</a:t>
            </a:r>
            <a:r>
              <a:rPr lang="zh-CN" altLang="en-US" sz="3200" b="0" dirty="0">
                <a:solidFill>
                  <a:schemeClr val="tx1"/>
                </a:solidFill>
                <a:latin typeface="+mj-ea"/>
              </a:rPr>
              <a:t>接成二十九进制</a:t>
            </a:r>
            <a:br>
              <a:rPr lang="zh-CN" altLang="en-US" sz="3200" b="0" dirty="0">
                <a:solidFill>
                  <a:schemeClr val="tx1"/>
                </a:solidFill>
                <a:latin typeface="+mj-ea"/>
              </a:rPr>
            </a:br>
            <a:endParaRPr lang="zh-CN" altLang="en-US" sz="3200" b="0" dirty="0">
              <a:solidFill>
                <a:schemeClr val="tx1"/>
              </a:solidFill>
              <a:latin typeface="+mj-ea"/>
            </a:endParaRPr>
          </a:p>
        </p:txBody>
      </p:sp>
      <p:sp>
        <p:nvSpPr>
          <p:cNvPr id="18"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Tree>
    <p:extLst>
      <p:ext uri="{BB962C8B-B14F-4D97-AF65-F5344CB8AC3E}">
        <p14:creationId xmlns:p14="http://schemas.microsoft.com/office/powerpoint/2010/main" val="3958984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2443" name="Group 11"/>
          <p:cNvGrpSpPr>
            <a:grpSpLocks/>
          </p:cNvGrpSpPr>
          <p:nvPr/>
        </p:nvGrpSpPr>
        <p:grpSpPr bwMode="auto">
          <a:xfrm>
            <a:off x="827584" y="2388208"/>
            <a:ext cx="6227762" cy="2259013"/>
            <a:chOff x="431" y="754"/>
            <a:chExt cx="3923" cy="1423"/>
          </a:xfrm>
        </p:grpSpPr>
        <p:sp>
          <p:nvSpPr>
            <p:cNvPr id="402437" name="Text Box 5"/>
            <p:cNvSpPr txBox="1">
              <a:spLocks noChangeArrowheads="1"/>
            </p:cNvSpPr>
            <p:nvPr/>
          </p:nvSpPr>
          <p:spPr bwMode="auto">
            <a:xfrm>
              <a:off x="431" y="1071"/>
              <a:ext cx="1225"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mj-ea"/>
                  <a:ea typeface="+mj-ea"/>
                </a:rPr>
                <a:t>整体置零</a:t>
              </a:r>
            </a:p>
            <a:p>
              <a:pPr>
                <a:spcBef>
                  <a:spcPct val="50000"/>
                </a:spcBef>
              </a:pPr>
              <a:r>
                <a:rPr lang="zh-CN" altLang="en-US" sz="2400" dirty="0">
                  <a:latin typeface="+mj-ea"/>
                  <a:ea typeface="+mj-ea"/>
                </a:rPr>
                <a:t>（异步）</a:t>
              </a:r>
            </a:p>
          </p:txBody>
        </p:sp>
        <p:pic>
          <p:nvPicPr>
            <p:cNvPr id="402441" name="Picture 9" descr="6-3-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4" y="754"/>
              <a:ext cx="2880" cy="14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2444" name="Group 12"/>
          <p:cNvGrpSpPr>
            <a:grpSpLocks/>
          </p:cNvGrpSpPr>
          <p:nvPr/>
        </p:nvGrpSpPr>
        <p:grpSpPr bwMode="auto">
          <a:xfrm>
            <a:off x="797818" y="4648538"/>
            <a:ext cx="7848600" cy="2128838"/>
            <a:chOff x="431" y="2296"/>
            <a:chExt cx="4944" cy="1341"/>
          </a:xfrm>
        </p:grpSpPr>
        <p:sp>
          <p:nvSpPr>
            <p:cNvPr id="402440" name="Text Box 8"/>
            <p:cNvSpPr txBox="1">
              <a:spLocks noChangeArrowheads="1"/>
            </p:cNvSpPr>
            <p:nvPr/>
          </p:nvSpPr>
          <p:spPr bwMode="auto">
            <a:xfrm>
              <a:off x="431" y="2840"/>
              <a:ext cx="1225"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mj-ea"/>
                  <a:ea typeface="+mj-ea"/>
                </a:rPr>
                <a:t>整体置数</a:t>
              </a:r>
            </a:p>
            <a:p>
              <a:pPr>
                <a:spcBef>
                  <a:spcPct val="50000"/>
                </a:spcBef>
              </a:pPr>
              <a:r>
                <a:rPr lang="zh-CN" altLang="en-US" sz="2400">
                  <a:latin typeface="+mj-ea"/>
                  <a:ea typeface="+mj-ea"/>
                </a:rPr>
                <a:t>（同步）</a:t>
              </a:r>
            </a:p>
          </p:txBody>
        </p:sp>
        <p:pic>
          <p:nvPicPr>
            <p:cNvPr id="402442" name="Picture 10" descr="6-3-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4" y="2296"/>
              <a:ext cx="3901" cy="134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3"/>
          <p:cNvSpPr txBox="1">
            <a:spLocks noChangeArrowheads="1"/>
          </p:cNvSpPr>
          <p:nvPr/>
        </p:nvSpPr>
        <p:spPr>
          <a:xfrm>
            <a:off x="607318" y="1709192"/>
            <a:ext cx="8229600" cy="884238"/>
          </a:xfrm>
          <a:prstGeom prst="rect">
            <a:avLst/>
          </a:prstGeom>
          <a:noFill/>
          <a:ln/>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0" dirty="0">
                <a:solidFill>
                  <a:schemeClr val="tx1"/>
                </a:solidFill>
                <a:latin typeface="+mj-ea"/>
              </a:rPr>
              <a:t>例</a:t>
            </a:r>
            <a:r>
              <a:rPr lang="zh-CN" altLang="en-US" sz="3200" b="0" dirty="0" smtClean="0">
                <a:solidFill>
                  <a:schemeClr val="tx1"/>
                </a:solidFill>
                <a:latin typeface="+mj-ea"/>
              </a:rPr>
              <a:t>：用</a:t>
            </a:r>
            <a:r>
              <a:rPr lang="en-US" altLang="zh-CN" sz="3200" b="0" dirty="0">
                <a:solidFill>
                  <a:schemeClr val="tx1"/>
                </a:solidFill>
                <a:latin typeface="+mj-ea"/>
              </a:rPr>
              <a:t>74160</a:t>
            </a:r>
            <a:r>
              <a:rPr lang="zh-CN" altLang="en-US" sz="3200" b="0" dirty="0">
                <a:solidFill>
                  <a:schemeClr val="tx1"/>
                </a:solidFill>
                <a:latin typeface="+mj-ea"/>
              </a:rPr>
              <a:t>接成二十九进制</a:t>
            </a:r>
            <a:br>
              <a:rPr lang="zh-CN" altLang="en-US" sz="3200" b="0" dirty="0">
                <a:solidFill>
                  <a:schemeClr val="tx1"/>
                </a:solidFill>
                <a:latin typeface="+mj-ea"/>
              </a:rPr>
            </a:br>
            <a:endParaRPr lang="zh-CN" altLang="en-US" sz="3200" b="0" dirty="0">
              <a:solidFill>
                <a:schemeClr val="tx1"/>
              </a:solidFill>
              <a:latin typeface="+mj-ea"/>
            </a:endParaRPr>
          </a:p>
        </p:txBody>
      </p:sp>
      <p:sp>
        <p:nvSpPr>
          <p:cNvPr id="11"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latin typeface="+mj-ea"/>
              </a:rPr>
              <a:t>若干常用的时序逻辑电路</a:t>
            </a:r>
            <a:endParaRPr lang="en-US" altLang="zh-CN" dirty="0">
              <a:latin typeface="+mj-ea"/>
            </a:endParaRPr>
          </a:p>
        </p:txBody>
      </p:sp>
    </p:spTree>
    <p:extLst>
      <p:ext uri="{BB962C8B-B14F-4D97-AF65-F5344CB8AC3E}">
        <p14:creationId xmlns:p14="http://schemas.microsoft.com/office/powerpoint/2010/main" val="533964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6-3-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029" y="2924944"/>
            <a:ext cx="5616674" cy="2808951"/>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3"/>
          <p:cNvSpPr txBox="1">
            <a:spLocks noChangeArrowheads="1"/>
          </p:cNvSpPr>
          <p:nvPr/>
        </p:nvSpPr>
        <p:spPr>
          <a:xfrm>
            <a:off x="607318" y="1709192"/>
            <a:ext cx="8229600" cy="884238"/>
          </a:xfrm>
          <a:prstGeom prst="rect">
            <a:avLst/>
          </a:prstGeom>
          <a:noFill/>
          <a:ln/>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0" dirty="0">
                <a:solidFill>
                  <a:schemeClr val="tx1"/>
                </a:solidFill>
                <a:latin typeface="+mj-ea"/>
              </a:rPr>
              <a:t>例：试用一片</a:t>
            </a:r>
            <a:r>
              <a:rPr lang="en-US" altLang="zh-CN" sz="3200" b="0" dirty="0">
                <a:solidFill>
                  <a:schemeClr val="tx1"/>
                </a:solidFill>
                <a:latin typeface="+mj-ea"/>
              </a:rPr>
              <a:t>74LS290</a:t>
            </a:r>
            <a:r>
              <a:rPr lang="zh-CN" altLang="en-US" sz="3200" b="0" dirty="0">
                <a:solidFill>
                  <a:schemeClr val="tx1"/>
                </a:solidFill>
                <a:latin typeface="+mj-ea"/>
              </a:rPr>
              <a:t>分别接成</a:t>
            </a:r>
            <a:r>
              <a:rPr lang="en-US" altLang="zh-CN" sz="3200" b="0" dirty="0">
                <a:solidFill>
                  <a:schemeClr val="tx1"/>
                </a:solidFill>
                <a:latin typeface="+mj-ea"/>
              </a:rPr>
              <a:t>8421</a:t>
            </a:r>
            <a:r>
              <a:rPr lang="zh-CN" altLang="en-US" sz="3200" b="0" dirty="0">
                <a:solidFill>
                  <a:schemeClr val="tx1"/>
                </a:solidFill>
                <a:latin typeface="+mj-ea"/>
              </a:rPr>
              <a:t>异步十进制计数器、</a:t>
            </a:r>
            <a:r>
              <a:rPr lang="en-US" altLang="zh-CN" sz="3200" b="0" dirty="0">
                <a:solidFill>
                  <a:schemeClr val="tx1"/>
                </a:solidFill>
                <a:latin typeface="+mj-ea"/>
              </a:rPr>
              <a:t>5421</a:t>
            </a:r>
            <a:r>
              <a:rPr lang="zh-CN" altLang="en-US" sz="3200" b="0" dirty="0">
                <a:solidFill>
                  <a:schemeClr val="tx1"/>
                </a:solidFill>
                <a:latin typeface="+mj-ea"/>
              </a:rPr>
              <a:t>异步十进制计数器和异步六进制计数器。</a:t>
            </a:r>
            <a:br>
              <a:rPr lang="zh-CN" altLang="en-US" sz="3200" b="0" dirty="0">
                <a:solidFill>
                  <a:schemeClr val="tx1"/>
                </a:solidFill>
                <a:latin typeface="+mj-ea"/>
              </a:rPr>
            </a:br>
            <a:endParaRPr lang="zh-CN" altLang="en-US" sz="3200" b="0" dirty="0">
              <a:solidFill>
                <a:schemeClr val="tx1"/>
              </a:solidFill>
              <a:latin typeface="+mj-ea"/>
            </a:endParaRPr>
          </a:p>
        </p:txBody>
      </p:sp>
      <p:sp>
        <p:nvSpPr>
          <p:cNvPr id="11"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latin typeface="+mj-ea"/>
              </a:rPr>
              <a:t>若干常用的时序逻辑电路</a:t>
            </a:r>
            <a:endParaRPr lang="en-US" altLang="zh-CN" dirty="0">
              <a:latin typeface="+mj-ea"/>
            </a:endParaRPr>
          </a:p>
        </p:txBody>
      </p:sp>
      <mc:AlternateContent xmlns:mc="http://schemas.openxmlformats.org/markup-compatibility/2006" xmlns:a14="http://schemas.microsoft.com/office/drawing/2010/main">
        <mc:Choice Requires="a14">
          <p:sp>
            <p:nvSpPr>
              <p:cNvPr id="12" name="Text Box 5"/>
              <p:cNvSpPr txBox="1">
                <a:spLocks noChangeArrowheads="1"/>
              </p:cNvSpPr>
              <p:nvPr/>
            </p:nvSpPr>
            <p:spPr bwMode="auto">
              <a:xfrm>
                <a:off x="360971" y="3356992"/>
                <a:ext cx="3075509" cy="2862322"/>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dirty="0" smtClean="0">
                    <a:latin typeface="+mj-ea"/>
                    <a:ea typeface="+mj-ea"/>
                  </a:rPr>
                  <a:t>解： </a:t>
                </a:r>
                <a:r>
                  <a:rPr kumimoji="1" lang="en-US" altLang="zh-CN" sz="2400" dirty="0">
                    <a:latin typeface="+mj-ea"/>
                    <a:ea typeface="+mj-ea"/>
                  </a:rPr>
                  <a:t>(1)8421</a:t>
                </a:r>
                <a:r>
                  <a:rPr kumimoji="1" lang="zh-CN" altLang="en-US" sz="2400" dirty="0">
                    <a:latin typeface="+mj-ea"/>
                    <a:ea typeface="+mj-ea"/>
                  </a:rPr>
                  <a:t>异步十进制计数器</a:t>
                </a:r>
                <a:r>
                  <a:rPr kumimoji="1" lang="zh-CN" altLang="en-US" sz="2400" dirty="0" smtClean="0">
                    <a:latin typeface="+mj-ea"/>
                    <a:ea typeface="+mj-ea"/>
                  </a:rPr>
                  <a:t>：</a:t>
                </a:r>
                <a:endParaRPr kumimoji="1" lang="en-US" altLang="zh-CN" sz="2400" dirty="0" smtClean="0">
                  <a:latin typeface="+mj-ea"/>
                  <a:ea typeface="+mj-ea"/>
                </a:endParaRPr>
              </a:p>
              <a:p>
                <a:pPr>
                  <a:spcBef>
                    <a:spcPct val="50000"/>
                  </a:spcBef>
                </a:pPr>
                <a:r>
                  <a:rPr kumimoji="1" lang="zh-CN" altLang="en-US" sz="2400" dirty="0" smtClean="0">
                    <a:latin typeface="+mj-ea"/>
                    <a:ea typeface="+mj-ea"/>
                  </a:rPr>
                  <a:t>将</a:t>
                </a:r>
                <a14:m>
                  <m:oMath xmlns:m="http://schemas.openxmlformats.org/officeDocument/2006/math">
                    <m:sSub>
                      <m:sSubPr>
                        <m:ctrlPr>
                          <a:rPr kumimoji="1" lang="en-US" altLang="zh-CN" sz="2400" i="1" smtClean="0">
                            <a:latin typeface="Cambria Math" panose="02040503050406030204" pitchFamily="18" charset="0"/>
                            <a:ea typeface="+mj-ea"/>
                          </a:rPr>
                        </m:ctrlPr>
                      </m:sSubPr>
                      <m:e>
                        <m:r>
                          <m:rPr>
                            <m:sty m:val="p"/>
                          </m:rPr>
                          <a:rPr kumimoji="1" lang="en-US" altLang="zh-CN" sz="2400" i="1">
                            <a:latin typeface="Cambria Math"/>
                            <a:ea typeface="+mj-ea"/>
                          </a:rPr>
                          <m:t>clk</m:t>
                        </m:r>
                      </m:e>
                      <m:sub>
                        <m:r>
                          <a:rPr kumimoji="1" lang="en-US" altLang="zh-CN" sz="2400" b="0" i="1" smtClean="0">
                            <a:latin typeface="Cambria Math"/>
                            <a:ea typeface="+mj-ea"/>
                          </a:rPr>
                          <m:t>1</m:t>
                        </m:r>
                      </m:sub>
                    </m:sSub>
                  </m:oMath>
                </a14:m>
                <a:r>
                  <a:rPr kumimoji="1" lang="zh-CN" altLang="en-US" sz="2400" dirty="0">
                    <a:latin typeface="+mj-ea"/>
                    <a:ea typeface="+mj-ea"/>
                  </a:rPr>
                  <a:t>和</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b="0" i="1" smtClean="0">
                            <a:latin typeface="Cambria Math"/>
                          </a:rPr>
                          <m:t>𝑄</m:t>
                        </m:r>
                      </m:e>
                      <m:sub>
                        <m:r>
                          <a:rPr kumimoji="1" lang="en-US" altLang="zh-CN" sz="2400" b="0" i="1" smtClean="0">
                            <a:latin typeface="Cambria Math"/>
                          </a:rPr>
                          <m:t>0</m:t>
                        </m:r>
                      </m:sub>
                    </m:sSub>
                    <m:r>
                      <a:rPr kumimoji="1" lang="en-US" altLang="zh-CN" sz="2400" i="1">
                        <a:latin typeface="Cambria Math"/>
                      </a:rPr>
                      <m:t> </m:t>
                    </m:r>
                  </m:oMath>
                </a14:m>
                <a:r>
                  <a:rPr kumimoji="1" lang="zh-CN" altLang="en-US" sz="2400" dirty="0" smtClean="0">
                    <a:latin typeface="+mj-ea"/>
                    <a:ea typeface="+mj-ea"/>
                  </a:rPr>
                  <a:t>相接</a:t>
                </a:r>
                <a:r>
                  <a:rPr kumimoji="1" lang="zh-CN" altLang="en-US" sz="2400" dirty="0">
                    <a:latin typeface="+mj-ea"/>
                    <a:ea typeface="+mj-ea"/>
                  </a:rPr>
                  <a:t>，计数脉冲</a:t>
                </a:r>
                <a:r>
                  <a:rPr kumimoji="1" lang="zh-CN" altLang="en-US" sz="2400" dirty="0" smtClean="0">
                    <a:latin typeface="+mj-ea"/>
                    <a:ea typeface="+mj-ea"/>
                  </a:rPr>
                  <a:t>由</a:t>
                </a:r>
                <a14:m>
                  <m:oMath xmlns:m="http://schemas.openxmlformats.org/officeDocument/2006/math">
                    <m:sSub>
                      <m:sSubPr>
                        <m:ctrlPr>
                          <a:rPr kumimoji="1" lang="en-US" altLang="zh-CN" sz="2400" i="1">
                            <a:latin typeface="Cambria Math" panose="02040503050406030204" pitchFamily="18" charset="0"/>
                          </a:rPr>
                        </m:ctrlPr>
                      </m:sSubPr>
                      <m:e>
                        <m:r>
                          <m:rPr>
                            <m:sty m:val="p"/>
                          </m:rPr>
                          <a:rPr kumimoji="1" lang="en-US" altLang="zh-CN" sz="2400" i="1">
                            <a:latin typeface="Cambria Math"/>
                          </a:rPr>
                          <m:t>clk</m:t>
                        </m:r>
                      </m:e>
                      <m:sub>
                        <m:r>
                          <a:rPr kumimoji="1" lang="en-US" altLang="zh-CN" sz="2400" b="0" i="1" smtClean="0">
                            <a:latin typeface="Cambria Math"/>
                          </a:rPr>
                          <m:t>0</m:t>
                        </m:r>
                      </m:sub>
                    </m:sSub>
                  </m:oMath>
                </a14:m>
                <a:r>
                  <a:rPr kumimoji="1" lang="zh-CN" altLang="en-US" sz="2400" dirty="0" smtClean="0">
                    <a:latin typeface="+mj-ea"/>
                    <a:ea typeface="+mj-ea"/>
                  </a:rPr>
                  <a:t>输入</a:t>
                </a:r>
                <a:r>
                  <a:rPr kumimoji="1" lang="zh-CN" altLang="en-US" sz="2400" dirty="0">
                    <a:latin typeface="+mj-ea"/>
                    <a:ea typeface="+mj-ea"/>
                  </a:rPr>
                  <a:t>，从</a:t>
                </a:r>
                <a:r>
                  <a:rPr kumimoji="1" lang="zh-CN" altLang="en-US" sz="2400" dirty="0" smtClean="0">
                    <a:latin typeface="+mj-ea"/>
                    <a:ea typeface="+mj-ea"/>
                  </a:rPr>
                  <a:t>由</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a:rPr>
                          <m:t>𝑄</m:t>
                        </m:r>
                      </m:e>
                      <m:sub>
                        <m:r>
                          <a:rPr kumimoji="1" lang="en-US" altLang="zh-CN" sz="2400" b="0" i="1" smtClean="0">
                            <a:latin typeface="Cambria Math"/>
                          </a:rPr>
                          <m:t>3</m:t>
                        </m:r>
                      </m:sub>
                    </m:sSub>
                    <m:sSub>
                      <m:sSubPr>
                        <m:ctrlPr>
                          <a:rPr kumimoji="1" lang="en-US" altLang="zh-CN" sz="2400" i="1">
                            <a:latin typeface="Cambria Math" panose="02040503050406030204" pitchFamily="18" charset="0"/>
                          </a:rPr>
                        </m:ctrlPr>
                      </m:sSubPr>
                      <m:e>
                        <m:r>
                          <a:rPr kumimoji="1" lang="en-US" altLang="zh-CN" sz="2400" i="1">
                            <a:latin typeface="Cambria Math"/>
                          </a:rPr>
                          <m:t>𝑄</m:t>
                        </m:r>
                      </m:e>
                      <m:sub>
                        <m:r>
                          <a:rPr kumimoji="1" lang="en-US" altLang="zh-CN" sz="2400" b="0" i="1" smtClean="0">
                            <a:latin typeface="Cambria Math"/>
                          </a:rPr>
                          <m:t>2</m:t>
                        </m:r>
                      </m:sub>
                    </m:sSub>
                    <m:sSub>
                      <m:sSubPr>
                        <m:ctrlPr>
                          <a:rPr kumimoji="1" lang="en-US" altLang="zh-CN" sz="2400" i="1">
                            <a:latin typeface="Cambria Math" panose="02040503050406030204" pitchFamily="18" charset="0"/>
                          </a:rPr>
                        </m:ctrlPr>
                      </m:sSubPr>
                      <m:e>
                        <m:r>
                          <a:rPr kumimoji="1" lang="en-US" altLang="zh-CN" sz="2400" i="1">
                            <a:latin typeface="Cambria Math"/>
                          </a:rPr>
                          <m:t>𝑄</m:t>
                        </m:r>
                      </m:e>
                      <m:sub>
                        <m:r>
                          <a:rPr kumimoji="1" lang="en-US" altLang="zh-CN" sz="2400" b="0" i="1" smtClean="0">
                            <a:latin typeface="Cambria Math"/>
                          </a:rPr>
                          <m:t>1</m:t>
                        </m:r>
                      </m:sub>
                    </m:sSub>
                    <m:sSub>
                      <m:sSubPr>
                        <m:ctrlPr>
                          <a:rPr kumimoji="1" lang="en-US" altLang="zh-CN" sz="2400" i="1">
                            <a:latin typeface="Cambria Math" panose="02040503050406030204" pitchFamily="18" charset="0"/>
                          </a:rPr>
                        </m:ctrlPr>
                      </m:sSubPr>
                      <m:e>
                        <m:r>
                          <a:rPr kumimoji="1" lang="en-US" altLang="zh-CN" sz="2400" i="1">
                            <a:latin typeface="Cambria Math"/>
                          </a:rPr>
                          <m:t>𝑄</m:t>
                        </m:r>
                      </m:e>
                      <m:sub>
                        <m:r>
                          <a:rPr kumimoji="1" lang="en-US" altLang="zh-CN" sz="2400" i="1">
                            <a:latin typeface="Cambria Math"/>
                          </a:rPr>
                          <m:t>0</m:t>
                        </m:r>
                      </m:sub>
                    </m:sSub>
                  </m:oMath>
                </a14:m>
                <a:r>
                  <a:rPr kumimoji="1" lang="zh-CN" altLang="en-US" sz="2400" dirty="0">
                    <a:latin typeface="+mj-ea"/>
                    <a:ea typeface="+mj-ea"/>
                  </a:rPr>
                  <a:t>输出，</a:t>
                </a:r>
                <a:r>
                  <a:rPr kumimoji="1" lang="zh-CN" altLang="en-US" sz="2400" dirty="0" smtClean="0">
                    <a:latin typeface="+mj-ea"/>
                    <a:ea typeface="+mj-ea"/>
                  </a:rPr>
                  <a:t>即为</a:t>
                </a:r>
                <a:r>
                  <a:rPr kumimoji="1" lang="en-US" altLang="zh-CN" sz="2400" dirty="0">
                    <a:latin typeface="+mj-ea"/>
                    <a:ea typeface="+mj-ea"/>
                  </a:rPr>
                  <a:t>8421</a:t>
                </a:r>
                <a:r>
                  <a:rPr kumimoji="1" lang="zh-CN" altLang="en-US" sz="2400" dirty="0">
                    <a:latin typeface="+mj-ea"/>
                    <a:ea typeface="+mj-ea"/>
                  </a:rPr>
                  <a:t>异步十进制</a:t>
                </a:r>
                <a:r>
                  <a:rPr kumimoji="1" lang="zh-CN" altLang="en-US" sz="2400" dirty="0" smtClean="0">
                    <a:latin typeface="+mj-ea"/>
                    <a:ea typeface="+mj-ea"/>
                  </a:rPr>
                  <a:t>计数器</a:t>
                </a:r>
                <a:r>
                  <a:rPr kumimoji="1" lang="zh-CN" altLang="en-US" sz="2400" dirty="0">
                    <a:latin typeface="+mj-ea"/>
                    <a:ea typeface="+mj-ea"/>
                  </a:rPr>
                  <a:t>。</a:t>
                </a:r>
              </a:p>
            </p:txBody>
          </p:sp>
        </mc:Choice>
        <mc:Fallback xmlns="">
          <p:sp>
            <p:nvSpPr>
              <p:cNvPr id="12" name="Text Box 5"/>
              <p:cNvSpPr txBox="1">
                <a:spLocks noRot="1" noChangeAspect="1" noMove="1" noResize="1" noEditPoints="1" noAdjustHandles="1" noChangeArrowheads="1" noChangeShapeType="1" noTextEdit="1"/>
              </p:cNvSpPr>
              <p:nvPr/>
            </p:nvSpPr>
            <p:spPr bwMode="auto">
              <a:xfrm>
                <a:off x="360971" y="3356992"/>
                <a:ext cx="3075509" cy="2862322"/>
              </a:xfrm>
              <a:prstGeom prst="rect">
                <a:avLst/>
              </a:prstGeom>
              <a:blipFill rotWithShape="1">
                <a:blip r:embed="rId3"/>
                <a:stretch>
                  <a:fillRect l="-2970" t="-1706" r="-2376" b="-40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357392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Horizontal)">
                                      <p:cBhvr>
                                        <p:cTn id="7" dur="1000"/>
                                        <p:tgtEl>
                                          <p:spTgt spid="12"/>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latin typeface="+mj-ea"/>
              </a:rPr>
              <a:t>若干常用的时序逻辑电路</a:t>
            </a:r>
            <a:endParaRPr lang="en-US" altLang="zh-CN" dirty="0">
              <a:latin typeface="+mj-ea"/>
            </a:endParaRPr>
          </a:p>
        </p:txBody>
      </p:sp>
      <p:sp>
        <p:nvSpPr>
          <p:cNvPr id="4" name="Rectangle 4"/>
          <p:cNvSpPr>
            <a:spLocks noGrp="1" noChangeArrowheads="1"/>
          </p:cNvSpPr>
          <p:nvPr>
            <p:ph type="title"/>
          </p:nvPr>
        </p:nvSpPr>
        <p:spPr bwMode="auto">
          <a:xfrm>
            <a:off x="619944" y="1772816"/>
            <a:ext cx="8229600" cy="561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ct val="50000"/>
              </a:spcBef>
            </a:pPr>
            <a:r>
              <a:rPr lang="en-US" altLang="zh-CN" sz="2400" b="0" dirty="0">
                <a:solidFill>
                  <a:schemeClr val="tx1"/>
                </a:solidFill>
                <a:latin typeface="+mj-ea"/>
              </a:rPr>
              <a:t>8421</a:t>
            </a:r>
            <a:r>
              <a:rPr lang="zh-CN" altLang="en-US" sz="2400" b="0" dirty="0">
                <a:solidFill>
                  <a:schemeClr val="tx1"/>
                </a:solidFill>
                <a:latin typeface="+mj-ea"/>
              </a:rPr>
              <a:t>异步十进制</a:t>
            </a:r>
            <a:r>
              <a:rPr lang="zh-CN" altLang="en-US" sz="2400" b="0" dirty="0" smtClean="0">
                <a:solidFill>
                  <a:schemeClr val="tx1"/>
                </a:solidFill>
                <a:latin typeface="+mj-ea"/>
              </a:rPr>
              <a:t>计数器的</a:t>
            </a:r>
            <a:r>
              <a:rPr kumimoji="1" lang="zh-CN" altLang="en-US" sz="2400" b="0" dirty="0" smtClean="0">
                <a:solidFill>
                  <a:schemeClr val="tx1"/>
                </a:solidFill>
                <a:effectLst/>
                <a:latin typeface="+mj-ea"/>
              </a:rPr>
              <a:t>连接</a:t>
            </a:r>
            <a:r>
              <a:rPr kumimoji="1" lang="zh-CN" altLang="en-US" sz="2400" b="0" dirty="0">
                <a:solidFill>
                  <a:schemeClr val="tx1"/>
                </a:solidFill>
                <a:effectLst/>
                <a:latin typeface="+mj-ea"/>
              </a:rPr>
              <a:t>电路及状态</a:t>
            </a:r>
            <a:r>
              <a:rPr kumimoji="1" lang="zh-CN" altLang="en-US" sz="2400" b="0" dirty="0" smtClean="0">
                <a:solidFill>
                  <a:schemeClr val="tx1"/>
                </a:solidFill>
                <a:effectLst/>
                <a:latin typeface="+mj-ea"/>
              </a:rPr>
              <a:t>表</a:t>
            </a:r>
            <a:endParaRPr kumimoji="1" lang="zh-CN" altLang="en-US" sz="2400" b="0" dirty="0">
              <a:solidFill>
                <a:schemeClr val="tx1"/>
              </a:solidFill>
              <a:effectLst/>
              <a:latin typeface="+mj-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206" y="2276872"/>
            <a:ext cx="7603073" cy="4263529"/>
          </a:xfrm>
          <a:prstGeom prst="rect">
            <a:avLst/>
          </a:prstGeom>
        </p:spPr>
      </p:pic>
    </p:spTree>
    <p:extLst>
      <p:ext uri="{BB962C8B-B14F-4D97-AF65-F5344CB8AC3E}">
        <p14:creationId xmlns:p14="http://schemas.microsoft.com/office/powerpoint/2010/main" val="1561369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6-3-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2622" y="2996952"/>
            <a:ext cx="6988291" cy="3495599"/>
          </a:xfrm>
          <a:prstGeom prst="rect">
            <a:avLst/>
          </a:prstGeom>
          <a:noFill/>
          <a:ln w="57150" cmpd="thickThi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1"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latin typeface="+mj-ea"/>
              </a:rPr>
              <a:t>若干常用的时序逻辑电路</a:t>
            </a:r>
            <a:endParaRPr lang="en-US" altLang="zh-CN" dirty="0">
              <a:latin typeface="+mj-ea"/>
            </a:endParaRPr>
          </a:p>
        </p:txBody>
      </p:sp>
      <mc:AlternateContent xmlns:mc="http://schemas.openxmlformats.org/markup-compatibility/2006" xmlns:a14="http://schemas.microsoft.com/office/drawing/2010/main">
        <mc:Choice Requires="a14">
          <p:sp>
            <p:nvSpPr>
              <p:cNvPr id="4" name="Rectangle 2"/>
              <p:cNvSpPr>
                <a:spLocks noGrp="1" noChangeArrowheads="1"/>
              </p:cNvSpPr>
              <p:nvPr>
                <p:ph type="title"/>
              </p:nvPr>
            </p:nvSpPr>
            <p:spPr bwMode="auto">
              <a:xfrm>
                <a:off x="251520" y="1592508"/>
                <a:ext cx="7974565" cy="457200"/>
              </a:xfrm>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sz="2800" b="0" dirty="0" smtClean="0">
                    <a:solidFill>
                      <a:schemeClr val="tx1"/>
                    </a:solidFill>
                    <a:effectLst/>
                    <a:latin typeface="+mj-ea"/>
                  </a:rPr>
                  <a:t>(2)  5421</a:t>
                </a:r>
                <a:r>
                  <a:rPr lang="zh-CN" altLang="en-US" sz="2800" b="0" dirty="0">
                    <a:solidFill>
                      <a:schemeClr val="tx1"/>
                    </a:solidFill>
                    <a:effectLst/>
                    <a:latin typeface="+mj-ea"/>
                  </a:rPr>
                  <a:t>码异步十进制计数器</a:t>
                </a:r>
                <a:r>
                  <a:rPr lang="zh-CN" altLang="en-US" sz="2800" b="0" dirty="0" smtClean="0">
                    <a:solidFill>
                      <a:schemeClr val="tx1"/>
                    </a:solidFill>
                    <a:effectLst/>
                    <a:latin typeface="+mj-ea"/>
                  </a:rPr>
                  <a:t>：</a:t>
                </a:r>
                <a:r>
                  <a:rPr lang="en-US" altLang="zh-CN" sz="2800" b="0" dirty="0" smtClean="0">
                    <a:solidFill>
                      <a:schemeClr val="tx1"/>
                    </a:solidFill>
                    <a:effectLst/>
                    <a:latin typeface="+mj-ea"/>
                  </a:rPr>
                  <a:t/>
                </a:r>
                <a:br>
                  <a:rPr lang="en-US" altLang="zh-CN" sz="2800" b="0" dirty="0" smtClean="0">
                    <a:solidFill>
                      <a:schemeClr val="tx1"/>
                    </a:solidFill>
                    <a:effectLst/>
                    <a:latin typeface="+mj-ea"/>
                  </a:rPr>
                </a:br>
                <a:r>
                  <a:rPr lang="en-US" altLang="zh-CN" sz="2800" b="0" dirty="0" smtClean="0">
                    <a:solidFill>
                      <a:schemeClr val="tx1"/>
                    </a:solidFill>
                    <a:latin typeface="+mj-ea"/>
                  </a:rPr>
                  <a:t>	</a:t>
                </a:r>
                <a:r>
                  <a:rPr lang="zh-CN" altLang="en-US" sz="2400" b="0" dirty="0" smtClean="0">
                    <a:solidFill>
                      <a:schemeClr val="tx1"/>
                    </a:solidFill>
                    <a:latin typeface="+mj-ea"/>
                  </a:rPr>
                  <a:t>将</a:t>
                </a:r>
                <a14:m>
                  <m:oMath xmlns:m="http://schemas.openxmlformats.org/officeDocument/2006/math">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a:rPr>
                          <m:t>𝑄</m:t>
                        </m:r>
                      </m:e>
                      <m:sub>
                        <m:r>
                          <a:rPr lang="en-US" altLang="zh-CN" sz="2400" b="0" i="1">
                            <a:solidFill>
                              <a:schemeClr val="tx1"/>
                            </a:solidFill>
                            <a:latin typeface="Cambria Math"/>
                          </a:rPr>
                          <m:t>3</m:t>
                        </m:r>
                      </m:sub>
                    </m:sSub>
                  </m:oMath>
                </a14:m>
                <a:r>
                  <a:rPr lang="zh-CN" altLang="en-US" sz="2400" b="0" dirty="0">
                    <a:solidFill>
                      <a:schemeClr val="tx1"/>
                    </a:solidFill>
                    <a:latin typeface="+mj-ea"/>
                  </a:rPr>
                  <a:t>与</a:t>
                </a:r>
                <a14:m>
                  <m:oMath xmlns:m="http://schemas.openxmlformats.org/officeDocument/2006/math">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a:rPr>
                          <m:t>𝑐𝑙𝑘</m:t>
                        </m:r>
                      </m:e>
                      <m:sub>
                        <m:r>
                          <a:rPr lang="en-US" altLang="zh-CN" sz="2400" b="0" i="1">
                            <a:solidFill>
                              <a:schemeClr val="tx1"/>
                            </a:solidFill>
                            <a:latin typeface="Cambria Math"/>
                          </a:rPr>
                          <m:t>0</m:t>
                        </m:r>
                      </m:sub>
                    </m:sSub>
                  </m:oMath>
                </a14:m>
                <a:r>
                  <a:rPr lang="zh-CN" altLang="en-US" sz="2400" b="0" dirty="0">
                    <a:solidFill>
                      <a:schemeClr val="tx1"/>
                    </a:solidFill>
                    <a:latin typeface="+mj-ea"/>
                  </a:rPr>
                  <a:t>相接，计数脉冲由</a:t>
                </a:r>
                <a14:m>
                  <m:oMath xmlns:m="http://schemas.openxmlformats.org/officeDocument/2006/math">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a:rPr>
                          <m:t>𝑐𝑙𝑘</m:t>
                        </m:r>
                      </m:e>
                      <m:sub>
                        <m:r>
                          <a:rPr lang="en-US" altLang="zh-CN" sz="2400" b="0" i="1">
                            <a:solidFill>
                              <a:schemeClr val="tx1"/>
                            </a:solidFill>
                            <a:latin typeface="Cambria Math"/>
                          </a:rPr>
                          <m:t>1</m:t>
                        </m:r>
                      </m:sub>
                    </m:sSub>
                  </m:oMath>
                </a14:m>
                <a:r>
                  <a:rPr lang="zh-CN" altLang="en-US" sz="2400" b="0" dirty="0">
                    <a:solidFill>
                      <a:schemeClr val="tx1"/>
                    </a:solidFill>
                    <a:latin typeface="+mj-ea"/>
                  </a:rPr>
                  <a:t>输入，从</a:t>
                </a:r>
                <a14:m>
                  <m:oMath xmlns:m="http://schemas.openxmlformats.org/officeDocument/2006/math">
                    <m:sSub>
                      <m:sSubPr>
                        <m:ctrlPr>
                          <a:rPr lang="en-US" altLang="zh-CN" sz="2400" b="0" i="1">
                            <a:solidFill>
                              <a:schemeClr val="tx1"/>
                            </a:solidFill>
                            <a:latin typeface="Cambria Math" panose="02040503050406030204" pitchFamily="18" charset="0"/>
                          </a:rPr>
                        </m:ctrlPr>
                      </m:sSubPr>
                      <m:e>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a:rPr>
                              <m:t>𝑄</m:t>
                            </m:r>
                          </m:e>
                          <m:sub>
                            <m:r>
                              <a:rPr lang="en-US" altLang="zh-CN" sz="2400" b="0" i="1">
                                <a:solidFill>
                                  <a:schemeClr val="tx1"/>
                                </a:solidFill>
                                <a:latin typeface="Cambria Math"/>
                              </a:rPr>
                              <m:t>0</m:t>
                            </m:r>
                          </m:sub>
                        </m:sSub>
                        <m:r>
                          <a:rPr lang="en-US" altLang="zh-CN" sz="2400" b="0" i="1">
                            <a:solidFill>
                              <a:schemeClr val="tx1"/>
                            </a:solidFill>
                            <a:latin typeface="Cambria Math"/>
                          </a:rPr>
                          <m:t>𝑄</m:t>
                        </m:r>
                      </m:e>
                      <m:sub>
                        <m:r>
                          <a:rPr lang="en-US" altLang="zh-CN" sz="2400" b="0" i="1">
                            <a:solidFill>
                              <a:schemeClr val="tx1"/>
                            </a:solidFill>
                            <a:latin typeface="Cambria Math"/>
                          </a:rPr>
                          <m:t>3</m:t>
                        </m:r>
                      </m:sub>
                    </m:sSub>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a:rPr>
                          <m:t>𝑄</m:t>
                        </m:r>
                      </m:e>
                      <m:sub>
                        <m:r>
                          <a:rPr lang="en-US" altLang="zh-CN" sz="2400" b="0" i="1">
                            <a:solidFill>
                              <a:schemeClr val="tx1"/>
                            </a:solidFill>
                            <a:latin typeface="Cambria Math"/>
                          </a:rPr>
                          <m:t>2</m:t>
                        </m:r>
                      </m:sub>
                    </m:sSub>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a:rPr>
                          <m:t>𝑄</m:t>
                        </m:r>
                      </m:e>
                      <m:sub>
                        <m:r>
                          <a:rPr lang="en-US" altLang="zh-CN" sz="2400" b="0" i="1">
                            <a:solidFill>
                              <a:schemeClr val="tx1"/>
                            </a:solidFill>
                            <a:latin typeface="Cambria Math"/>
                          </a:rPr>
                          <m:t>1</m:t>
                        </m:r>
                      </m:sub>
                    </m:sSub>
                    <m:r>
                      <a:rPr lang="en-US" altLang="zh-CN" sz="2400" b="0" i="1">
                        <a:solidFill>
                          <a:schemeClr val="tx1"/>
                        </a:solidFill>
                        <a:latin typeface="Cambria Math"/>
                      </a:rPr>
                      <m:t> </m:t>
                    </m:r>
                  </m:oMath>
                </a14:m>
                <a:r>
                  <a:rPr lang="zh-CN" altLang="en-US" sz="2400" b="0" dirty="0">
                    <a:solidFill>
                      <a:schemeClr val="tx1"/>
                    </a:solidFill>
                    <a:latin typeface="+mj-ea"/>
                  </a:rPr>
                  <a:t>输出则为</a:t>
                </a:r>
                <a:r>
                  <a:rPr lang="en-US" altLang="zh-CN" sz="2400" b="0" dirty="0">
                    <a:solidFill>
                      <a:schemeClr val="tx1"/>
                    </a:solidFill>
                    <a:latin typeface="+mj-ea"/>
                  </a:rPr>
                  <a:t>5421</a:t>
                </a:r>
                <a:r>
                  <a:rPr lang="zh-CN" altLang="en-US" sz="2400" b="0" dirty="0">
                    <a:solidFill>
                      <a:schemeClr val="tx1"/>
                    </a:solidFill>
                    <a:latin typeface="+mj-ea"/>
                  </a:rPr>
                  <a:t>码十进制计数器</a:t>
                </a:r>
                <a:endParaRPr lang="zh-CN" altLang="en-US" sz="2400" b="0" dirty="0">
                  <a:solidFill>
                    <a:schemeClr val="tx1"/>
                  </a:solidFill>
                  <a:effectLst/>
                  <a:latin typeface="+mj-ea"/>
                </a:endParaRPr>
              </a:p>
            </p:txBody>
          </p:sp>
        </mc:Choice>
        <mc:Fallback xmlns="">
          <p:sp>
            <p:nvSpPr>
              <p:cNvPr id="4" name="Rectangle 2"/>
              <p:cNvSpPr>
                <a:spLocks noGrp="1" noRot="1" noChangeAspect="1" noMove="1" noResize="1" noEditPoints="1" noAdjustHandles="1" noChangeArrowheads="1" noChangeShapeType="1" noTextEdit="1"/>
              </p:cNvSpPr>
              <p:nvPr>
                <p:ph type="title"/>
              </p:nvPr>
            </p:nvSpPr>
            <p:spPr bwMode="auto">
              <a:xfrm>
                <a:off x="251520" y="1592508"/>
                <a:ext cx="7974565" cy="457200"/>
              </a:xfrm>
              <a:blipFill rotWithShape="1">
                <a:blip r:embed="rId3"/>
                <a:stretch>
                  <a:fillRect l="-1529" t="-13333" b="-217333"/>
                </a:stretch>
              </a:blip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561369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1691680" y="1676670"/>
            <a:ext cx="8229600" cy="567680"/>
          </a:xfrm>
          <a:prstGeom prst="rect">
            <a:avLst/>
          </a:prstGeom>
          <a:noFill/>
          <a:ln/>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a:r>
              <a:rPr lang="en-US" altLang="zh-CN" sz="2400" b="0" dirty="0" smtClean="0">
                <a:solidFill>
                  <a:schemeClr val="tx1"/>
                </a:solidFill>
                <a:latin typeface="+mj-ea"/>
              </a:rPr>
              <a:t>5421</a:t>
            </a:r>
            <a:r>
              <a:rPr lang="zh-CN" altLang="en-US" sz="2400" b="0" dirty="0">
                <a:solidFill>
                  <a:schemeClr val="tx1"/>
                </a:solidFill>
                <a:latin typeface="+mj-ea"/>
              </a:rPr>
              <a:t>异步十进制</a:t>
            </a:r>
            <a:r>
              <a:rPr lang="zh-CN" altLang="en-US" sz="2400" b="0" dirty="0" smtClean="0">
                <a:solidFill>
                  <a:schemeClr val="tx1"/>
                </a:solidFill>
                <a:latin typeface="+mj-ea"/>
              </a:rPr>
              <a:t>计数器的连接电路和状态表</a:t>
            </a:r>
            <a:endParaRPr lang="zh-CN" altLang="en-US" sz="2400" b="0" dirty="0">
              <a:solidFill>
                <a:schemeClr val="tx1"/>
              </a:solidFill>
              <a:latin typeface="+mj-ea"/>
            </a:endParaRPr>
          </a:p>
        </p:txBody>
      </p:sp>
      <p:sp>
        <p:nvSpPr>
          <p:cNvPr id="11"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latin typeface="+mj-ea"/>
              </a:rPr>
              <a:t>若干常用的时序逻辑电路</a:t>
            </a:r>
            <a:endParaRPr lang="en-US" altLang="zh-CN" dirty="0">
              <a:latin typeface="+mj-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57" y="2348880"/>
            <a:ext cx="8316416" cy="4316732"/>
          </a:xfrm>
          <a:prstGeom prst="rect">
            <a:avLst/>
          </a:prstGeom>
        </p:spPr>
      </p:pic>
    </p:spTree>
    <p:extLst>
      <p:ext uri="{BB962C8B-B14F-4D97-AF65-F5344CB8AC3E}">
        <p14:creationId xmlns:p14="http://schemas.microsoft.com/office/powerpoint/2010/main" val="1561369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539552" y="1772816"/>
            <a:ext cx="8128520" cy="567680"/>
          </a:xfrm>
          <a:prstGeom prst="rect">
            <a:avLst/>
          </a:prstGeom>
          <a:noFill/>
          <a:ln/>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a:r>
              <a:rPr lang="en-US" altLang="zh-CN" sz="2800" b="0" dirty="0">
                <a:solidFill>
                  <a:schemeClr val="tx1"/>
                </a:solidFill>
                <a:latin typeface="+mj-ea"/>
              </a:rPr>
              <a:t>(3) </a:t>
            </a:r>
            <a:r>
              <a:rPr lang="zh-CN" altLang="en-US" sz="2800" b="0" dirty="0">
                <a:solidFill>
                  <a:schemeClr val="tx1"/>
                </a:solidFill>
                <a:latin typeface="+mj-ea"/>
              </a:rPr>
              <a:t>异步</a:t>
            </a:r>
            <a:r>
              <a:rPr lang="en-US" altLang="zh-CN" sz="2800" b="0" dirty="0">
                <a:solidFill>
                  <a:schemeClr val="tx1"/>
                </a:solidFill>
                <a:latin typeface="+mj-ea"/>
              </a:rPr>
              <a:t>6</a:t>
            </a:r>
            <a:r>
              <a:rPr lang="zh-CN" altLang="en-US" sz="2800" b="0" dirty="0">
                <a:solidFill>
                  <a:schemeClr val="tx1"/>
                </a:solidFill>
                <a:latin typeface="+mj-ea"/>
              </a:rPr>
              <a:t>进制</a:t>
            </a:r>
            <a:r>
              <a:rPr lang="zh-CN" altLang="en-US" sz="2800" b="0" dirty="0" smtClean="0">
                <a:solidFill>
                  <a:schemeClr val="tx1"/>
                </a:solidFill>
                <a:latin typeface="+mj-ea"/>
              </a:rPr>
              <a:t>计数器</a:t>
            </a:r>
            <a:endParaRPr lang="en-US" altLang="zh-CN" sz="2800" b="0" dirty="0" smtClean="0">
              <a:solidFill>
                <a:schemeClr val="tx1"/>
              </a:solidFill>
              <a:latin typeface="+mj-ea"/>
            </a:endParaRPr>
          </a:p>
          <a:p>
            <a:pPr algn="l"/>
            <a:r>
              <a:rPr lang="en-US" altLang="zh-CN" sz="2800" b="0" dirty="0" smtClean="0">
                <a:solidFill>
                  <a:schemeClr val="tx1"/>
                </a:solidFill>
                <a:latin typeface="+mj-ea"/>
              </a:rPr>
              <a:t>	</a:t>
            </a:r>
            <a:r>
              <a:rPr lang="zh-CN" altLang="en-US" sz="2400" b="0" dirty="0" smtClean="0">
                <a:solidFill>
                  <a:schemeClr val="tx1"/>
                </a:solidFill>
                <a:latin typeface="+mj-ea"/>
              </a:rPr>
              <a:t>先</a:t>
            </a:r>
            <a:r>
              <a:rPr lang="zh-CN" altLang="en-US" sz="2400" b="0" dirty="0">
                <a:solidFill>
                  <a:schemeClr val="tx1"/>
                </a:solidFill>
                <a:latin typeface="+mj-ea"/>
              </a:rPr>
              <a:t>将</a:t>
            </a:r>
            <a:r>
              <a:rPr lang="en-US" altLang="zh-CN" sz="2400" b="0" dirty="0">
                <a:solidFill>
                  <a:schemeClr val="tx1"/>
                </a:solidFill>
                <a:latin typeface="+mj-ea"/>
              </a:rPr>
              <a:t>74LS290</a:t>
            </a:r>
            <a:r>
              <a:rPr lang="zh-CN" altLang="en-US" sz="2400" b="0" dirty="0">
                <a:solidFill>
                  <a:schemeClr val="tx1"/>
                </a:solidFill>
                <a:latin typeface="+mj-ea"/>
              </a:rPr>
              <a:t>构成</a:t>
            </a:r>
            <a:r>
              <a:rPr lang="en-US" altLang="zh-CN" sz="2400" b="0" dirty="0">
                <a:solidFill>
                  <a:schemeClr val="tx1"/>
                </a:solidFill>
                <a:latin typeface="+mj-ea"/>
              </a:rPr>
              <a:t>8421</a:t>
            </a:r>
            <a:r>
              <a:rPr lang="zh-CN" altLang="en-US" sz="2400" b="0" dirty="0">
                <a:solidFill>
                  <a:schemeClr val="tx1"/>
                </a:solidFill>
                <a:latin typeface="+mj-ea"/>
              </a:rPr>
              <a:t>异步十进制计数器，再利用置零端和置九端构成异步六进制计数器。其实现电路如</a:t>
            </a:r>
            <a:r>
              <a:rPr lang="zh-CN" altLang="en-US" sz="2400" b="0" dirty="0" smtClean="0">
                <a:solidFill>
                  <a:schemeClr val="tx1"/>
                </a:solidFill>
                <a:latin typeface="+mj-ea"/>
              </a:rPr>
              <a:t>图</a:t>
            </a:r>
            <a:endParaRPr lang="zh-CN" altLang="en-US" sz="2400" b="0" dirty="0">
              <a:solidFill>
                <a:schemeClr val="tx1"/>
              </a:solidFill>
              <a:latin typeface="+mj-ea"/>
            </a:endParaRPr>
          </a:p>
        </p:txBody>
      </p:sp>
      <p:sp>
        <p:nvSpPr>
          <p:cNvPr id="11"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latin typeface="+mj-ea"/>
              </a:rPr>
              <a:t>若干常用的时序逻辑电路</a:t>
            </a:r>
            <a:endParaRPr lang="en-US" altLang="zh-CN" dirty="0">
              <a:latin typeface="+mj-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48" y="3140968"/>
            <a:ext cx="8100392" cy="3487988"/>
          </a:xfrm>
          <a:prstGeom prst="rect">
            <a:avLst/>
          </a:prstGeom>
        </p:spPr>
      </p:pic>
    </p:spTree>
    <p:extLst>
      <p:ext uri="{BB962C8B-B14F-4D97-AF65-F5344CB8AC3E}">
        <p14:creationId xmlns:p14="http://schemas.microsoft.com/office/powerpoint/2010/main" val="310223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6" name="内容占位符 3"/>
          <p:cNvSpPr>
            <a:spLocks noGrp="1"/>
          </p:cNvSpPr>
          <p:nvPr>
            <p:ph idx="1"/>
          </p:nvPr>
        </p:nvSpPr>
        <p:spPr>
          <a:xfrm>
            <a:off x="481100" y="1844824"/>
            <a:ext cx="8507288" cy="4569371"/>
          </a:xfrm>
        </p:spPr>
        <p:txBody>
          <a:bodyPr/>
          <a:lstStyle/>
          <a:p>
            <a:r>
              <a:rPr lang="zh-CN" altLang="en-US" dirty="0"/>
              <a:t>移位寄存器型计数器</a:t>
            </a:r>
          </a:p>
          <a:p>
            <a:pPr lvl="1"/>
            <a:r>
              <a:rPr lang="zh-CN" altLang="en-US" dirty="0" smtClean="0"/>
              <a:t>环形计数器</a:t>
            </a:r>
            <a:endParaRPr lang="en-US" altLang="zh-CN" dirty="0" smtClean="0"/>
          </a:p>
          <a:p>
            <a:pPr lvl="1"/>
            <a:r>
              <a:rPr lang="zh-CN" altLang="en-US" dirty="0"/>
              <a:t>扭环形计数器</a:t>
            </a:r>
          </a:p>
        </p:txBody>
      </p:sp>
    </p:spTree>
    <p:extLst>
      <p:ext uri="{BB962C8B-B14F-4D97-AF65-F5344CB8AC3E}">
        <p14:creationId xmlns:p14="http://schemas.microsoft.com/office/powerpoint/2010/main" val="3755993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概述</a:t>
            </a:r>
            <a:endParaRPr lang="en-US" altLang="zh-CN" dirty="0"/>
          </a:p>
        </p:txBody>
      </p:sp>
      <p:sp>
        <p:nvSpPr>
          <p:cNvPr id="4" name="内容占位符 3"/>
          <p:cNvSpPr>
            <a:spLocks noGrp="1"/>
          </p:cNvSpPr>
          <p:nvPr>
            <p:ph idx="1"/>
          </p:nvPr>
        </p:nvSpPr>
        <p:spPr/>
        <p:txBody>
          <a:bodyPr/>
          <a:lstStyle/>
          <a:p>
            <a:r>
              <a:rPr lang="zh-CN" altLang="en-US" dirty="0" smtClean="0"/>
              <a:t>时序逻辑电路的分类</a:t>
            </a:r>
            <a:r>
              <a:rPr lang="zh-CN" altLang="en-US" sz="2400" dirty="0" smtClean="0"/>
              <a:t>（输出信号的特点）</a:t>
            </a:r>
            <a:endParaRPr lang="en-US" altLang="zh-CN" dirty="0" smtClean="0"/>
          </a:p>
          <a:p>
            <a:pPr lvl="1"/>
            <a:r>
              <a:rPr lang="zh-CN" altLang="en-US" dirty="0" smtClean="0"/>
              <a:t>米利</a:t>
            </a:r>
            <a:r>
              <a:rPr lang="zh-CN" altLang="en-US" dirty="0"/>
              <a:t>（</a:t>
            </a:r>
            <a:r>
              <a:rPr lang="en-US" altLang="zh-CN" dirty="0"/>
              <a:t>Mealy</a:t>
            </a:r>
            <a:r>
              <a:rPr lang="zh-CN" altLang="en-US" dirty="0"/>
              <a:t>）</a:t>
            </a:r>
            <a:r>
              <a:rPr lang="zh-CN" altLang="en-US" dirty="0" smtClean="0"/>
              <a:t>型</a:t>
            </a:r>
            <a:endParaRPr lang="en-US" altLang="zh-CN" dirty="0" smtClean="0"/>
          </a:p>
          <a:p>
            <a:pPr lvl="2"/>
            <a:r>
              <a:rPr lang="zh-CN" altLang="en-US" dirty="0"/>
              <a:t>输出信号不仅取决于存储电路的状态，而且还取决于输入变量，</a:t>
            </a:r>
            <a:r>
              <a:rPr lang="zh-CN" altLang="en-US" dirty="0" smtClean="0"/>
              <a:t>即</a:t>
            </a:r>
            <a:endParaRPr lang="en-US" altLang="zh-CN" dirty="0" smtClean="0"/>
          </a:p>
          <a:p>
            <a:pPr lvl="2"/>
            <a:r>
              <a:rPr lang="en-US" altLang="zh-CN" b="1" dirty="0" smtClean="0"/>
              <a:t>Y = F(X , Q)	</a:t>
            </a:r>
            <a:r>
              <a:rPr lang="zh-CN" altLang="en-US" b="1" dirty="0" smtClean="0"/>
              <a:t>与</a:t>
            </a:r>
            <a:r>
              <a:rPr lang="en-US" altLang="zh-CN" b="1" dirty="0" smtClean="0"/>
              <a:t>X</a:t>
            </a:r>
            <a:r>
              <a:rPr lang="zh-CN" altLang="en-US" b="1" dirty="0" smtClean="0"/>
              <a:t>、</a:t>
            </a:r>
            <a:r>
              <a:rPr lang="en-US" altLang="zh-CN" b="1" dirty="0" smtClean="0"/>
              <a:t>Q</a:t>
            </a:r>
            <a:r>
              <a:rPr lang="zh-CN" altLang="en-US" b="1" dirty="0" smtClean="0"/>
              <a:t>有关</a:t>
            </a:r>
            <a:endParaRPr lang="zh-CN" altLang="en-US" b="1" dirty="0"/>
          </a:p>
          <a:p>
            <a:pPr lvl="1"/>
            <a:endParaRPr lang="en-US" altLang="zh-CN" sz="1000" dirty="0" smtClean="0"/>
          </a:p>
          <a:p>
            <a:pPr lvl="1"/>
            <a:r>
              <a:rPr lang="zh-CN" altLang="en-US" dirty="0" smtClean="0"/>
              <a:t>穆尔</a:t>
            </a:r>
            <a:r>
              <a:rPr lang="zh-CN" altLang="en-US" dirty="0"/>
              <a:t>（</a:t>
            </a:r>
            <a:r>
              <a:rPr lang="en-US" altLang="zh-CN" dirty="0"/>
              <a:t>Moore</a:t>
            </a:r>
            <a:r>
              <a:rPr lang="zh-CN" altLang="en-US" dirty="0"/>
              <a:t>）型</a:t>
            </a:r>
          </a:p>
          <a:p>
            <a:pPr lvl="2"/>
            <a:r>
              <a:rPr lang="zh-CN" altLang="en-US" dirty="0"/>
              <a:t>输出信号仅仅取决于存储电路的状态，故穆尔型电路只是米利型电路的特例而已</a:t>
            </a:r>
            <a:r>
              <a:rPr lang="zh-CN" altLang="en-US" dirty="0" smtClean="0"/>
              <a:t>，即</a:t>
            </a:r>
            <a:endParaRPr lang="en-US" altLang="zh-CN" dirty="0"/>
          </a:p>
          <a:p>
            <a:pPr lvl="2"/>
            <a:r>
              <a:rPr lang="en-US" altLang="zh-CN" b="1" dirty="0" smtClean="0"/>
              <a:t>Y = F(Q)	</a:t>
            </a:r>
            <a:r>
              <a:rPr lang="zh-CN" altLang="en-US" b="1" dirty="0" smtClean="0"/>
              <a:t>仅取决于电路状态</a:t>
            </a:r>
            <a:endParaRPr lang="en-US" altLang="zh-CN" b="1" dirty="0" smtClean="0"/>
          </a:p>
        </p:txBody>
      </p:sp>
    </p:spTree>
    <p:extLst>
      <p:ext uri="{BB962C8B-B14F-4D97-AF65-F5344CB8AC3E}">
        <p14:creationId xmlns:p14="http://schemas.microsoft.com/office/powerpoint/2010/main" val="1108159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461" name="Picture 5" descr="6-3-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789040"/>
            <a:ext cx="6480770" cy="2071549"/>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6" name="内容占位符 3"/>
          <p:cNvSpPr txBox="1">
            <a:spLocks/>
          </p:cNvSpPr>
          <p:nvPr/>
        </p:nvSpPr>
        <p:spPr>
          <a:xfrm>
            <a:off x="481100" y="1844824"/>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环形计数器</a:t>
            </a:r>
            <a:endParaRPr lang="en-US" altLang="zh-CN" kern="0" dirty="0" smtClean="0"/>
          </a:p>
          <a:p>
            <a:pPr lvl="1"/>
            <a:r>
              <a:rPr lang="zh-CN" altLang="en-US" kern="0" dirty="0" smtClean="0"/>
              <a:t>电路</a:t>
            </a:r>
            <a:r>
              <a:rPr lang="zh-CN" altLang="en-US" kern="0" dirty="0"/>
              <a:t>如图，将移位寄存器首尾相接，则在时钟脉冲信号作用下，数据将循环右移</a:t>
            </a:r>
          </a:p>
        </p:txBody>
      </p:sp>
    </p:spTree>
    <p:extLst>
      <p:ext uri="{BB962C8B-B14F-4D97-AF65-F5344CB8AC3E}">
        <p14:creationId xmlns:p14="http://schemas.microsoft.com/office/powerpoint/2010/main" val="138490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4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412" y="3201370"/>
            <a:ext cx="7507217" cy="230495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2" name="矩形 1"/>
          <p:cNvSpPr/>
          <p:nvPr/>
        </p:nvSpPr>
        <p:spPr bwMode="auto">
          <a:xfrm>
            <a:off x="2632837" y="3132654"/>
            <a:ext cx="5860568" cy="1993709"/>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内容占位符 3"/>
          <p:cNvSpPr txBox="1">
            <a:spLocks/>
          </p:cNvSpPr>
          <p:nvPr/>
        </p:nvSpPr>
        <p:spPr>
          <a:xfrm>
            <a:off x="481100" y="1844824"/>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环形计数器</a:t>
            </a:r>
            <a:endParaRPr lang="en-US" altLang="zh-CN" kern="0" dirty="0" smtClean="0"/>
          </a:p>
          <a:p>
            <a:pPr lvl="1"/>
            <a:r>
              <a:rPr lang="zh-CN" altLang="en-US" kern="0" dirty="0"/>
              <a:t>设初态为</a:t>
            </a:r>
            <a:r>
              <a:rPr lang="en-US" altLang="zh-CN" kern="0" dirty="0"/>
              <a:t>1000,</a:t>
            </a:r>
            <a:r>
              <a:rPr lang="zh-CN" altLang="en-US" kern="0" dirty="0"/>
              <a:t>则其状态转换图为</a:t>
            </a:r>
          </a:p>
        </p:txBody>
      </p:sp>
      <p:sp>
        <p:nvSpPr>
          <p:cNvPr id="7" name="AutoShape 14"/>
          <p:cNvSpPr>
            <a:spLocks noChangeArrowheads="1"/>
          </p:cNvSpPr>
          <p:nvPr/>
        </p:nvSpPr>
        <p:spPr bwMode="auto">
          <a:xfrm>
            <a:off x="5154298" y="5350701"/>
            <a:ext cx="1811587" cy="485239"/>
          </a:xfrm>
          <a:prstGeom prst="horizontalScroll">
            <a:avLst>
              <a:gd name="adj" fmla="val 9102"/>
            </a:avLst>
          </a:prstGeom>
          <a:solidFill>
            <a:schemeClr val="accent6">
              <a:lumMod val="20000"/>
              <a:lumOff val="80000"/>
            </a:schemeClr>
          </a:solidFill>
          <a:ln w="12700" cap="sq">
            <a:solidFill>
              <a:srgbClr val="FF3300"/>
            </a:solidFill>
            <a:round/>
            <a:headEnd/>
            <a:tailEnd/>
          </a:ln>
          <a:effectLst/>
        </p:spPr>
        <p:txBody>
          <a:bodyPr wrap="square" anchor="ctr">
            <a:spAutoFit/>
          </a:bodyPr>
          <a:lstStyle/>
          <a:p>
            <a:r>
              <a:rPr lang="zh-CN" altLang="en-US" sz="2000" b="1" dirty="0" smtClean="0">
                <a:latin typeface="华文楷体" panose="02010600040101010101" pitchFamily="2" charset="-122"/>
                <a:ea typeface="华文楷体" panose="02010600040101010101" pitchFamily="2" charset="-122"/>
              </a:rPr>
              <a:t>不能自启动！</a:t>
            </a: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725832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656" y="3068960"/>
            <a:ext cx="6020293" cy="2941296"/>
          </a:xfrm>
          <a:prstGeom prst="rect">
            <a:avLst/>
          </a:prstGeom>
        </p:spPr>
      </p:pic>
      <p:sp>
        <p:nvSpPr>
          <p:cNvPr id="10" name="内容占位符 3"/>
          <p:cNvSpPr txBox="1">
            <a:spLocks/>
          </p:cNvSpPr>
          <p:nvPr/>
        </p:nvSpPr>
        <p:spPr>
          <a:xfrm>
            <a:off x="481100" y="1844824"/>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环形计数器</a:t>
            </a:r>
            <a:endParaRPr lang="en-US" altLang="zh-CN" kern="0" dirty="0" smtClean="0"/>
          </a:p>
          <a:p>
            <a:pPr lvl="1"/>
            <a:r>
              <a:rPr lang="zh-CN" altLang="en-US" kern="0" dirty="0"/>
              <a:t>能自启动的环形计数器的电路，增加了反馈逻辑电路</a:t>
            </a:r>
          </a:p>
        </p:txBody>
      </p:sp>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6" name="矩形 5"/>
          <p:cNvSpPr/>
          <p:nvPr/>
        </p:nvSpPr>
        <p:spPr bwMode="auto">
          <a:xfrm>
            <a:off x="3851920" y="3545686"/>
            <a:ext cx="3811656" cy="94486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7" name="组合 6"/>
          <p:cNvGrpSpPr/>
          <p:nvPr/>
        </p:nvGrpSpPr>
        <p:grpSpPr>
          <a:xfrm>
            <a:off x="-27027" y="3368401"/>
            <a:ext cx="3570208" cy="3108400"/>
            <a:chOff x="4918600" y="992504"/>
            <a:chExt cx="3570208" cy="3316755"/>
          </a:xfrm>
        </p:grpSpPr>
        <p:sp>
          <p:nvSpPr>
            <p:cNvPr id="8" name="Rectangle 11"/>
            <p:cNvSpPr>
              <a:spLocks noChangeArrowheads="1"/>
            </p:cNvSpPr>
            <p:nvPr/>
          </p:nvSpPr>
          <p:spPr bwMode="auto">
            <a:xfrm>
              <a:off x="4918600" y="992504"/>
              <a:ext cx="3570208" cy="830997"/>
            </a:xfrm>
            <a:prstGeom prst="rect">
              <a:avLst/>
            </a:prstGeom>
            <a:solidFill>
              <a:schemeClr val="bg1"/>
            </a:solidFill>
            <a:ln>
              <a:noFill/>
            </a:ln>
            <a:effectLst/>
          </p:spPr>
          <p:txBody>
            <a:bodyPr wrap="none">
              <a:spAutoFit/>
            </a:bodyPr>
            <a:lstStyle/>
            <a:p>
              <a:r>
                <a:rPr lang="zh-CN" altLang="en-US" sz="2400" dirty="0">
                  <a:latin typeface="华文楷体" panose="02010600040101010101" pitchFamily="2" charset="-122"/>
                  <a:ea typeface="华文楷体" panose="02010600040101010101" pitchFamily="2" charset="-122"/>
                </a:rPr>
                <a:t>其状态方程</a:t>
              </a:r>
              <a:r>
                <a:rPr lang="zh-CN" altLang="en-US" sz="2400" dirty="0" smtClean="0">
                  <a:latin typeface="华文楷体" panose="02010600040101010101" pitchFamily="2" charset="-122"/>
                  <a:ea typeface="华文楷体" panose="02010600040101010101" pitchFamily="2" charset="-122"/>
                </a:rPr>
                <a:t>为                    </a:t>
              </a:r>
              <a:endParaRPr lang="en-US" altLang="zh-CN" sz="2400" dirty="0" smtClean="0">
                <a:latin typeface="华文楷体" panose="02010600040101010101" pitchFamily="2" charset="-122"/>
                <a:ea typeface="华文楷体" panose="02010600040101010101" pitchFamily="2" charset="-122"/>
              </a:endParaRPr>
            </a:p>
            <a:p>
              <a:endParaRPr lang="zh-CN" altLang="en-US" sz="2400" dirty="0">
                <a:latin typeface="华文楷体" panose="02010600040101010101" pitchFamily="2" charset="-122"/>
                <a:ea typeface="华文楷体" panose="02010600040101010101" pitchFamily="2" charset="-122"/>
              </a:endParaRPr>
            </a:p>
          </p:txBody>
        </p:sp>
        <p:graphicFrame>
          <p:nvGraphicFramePr>
            <p:cNvPr id="9" name="Object 10"/>
            <p:cNvGraphicFramePr>
              <a:graphicFrameLocks noChangeAspect="1"/>
            </p:cNvGraphicFramePr>
            <p:nvPr>
              <p:extLst>
                <p:ext uri="{D42A27DB-BD31-4B8C-83A1-F6EECF244321}">
                  <p14:modId xmlns:p14="http://schemas.microsoft.com/office/powerpoint/2010/main" val="4109103230"/>
                </p:ext>
              </p:extLst>
            </p:nvPr>
          </p:nvGraphicFramePr>
          <p:xfrm>
            <a:off x="5269155" y="1460103"/>
            <a:ext cx="2330450" cy="2849156"/>
          </p:xfrm>
          <a:graphic>
            <a:graphicData uri="http://schemas.openxmlformats.org/presentationml/2006/ole">
              <mc:AlternateContent xmlns:mc="http://schemas.openxmlformats.org/markup-compatibility/2006">
                <mc:Choice xmlns:v="urn:schemas-microsoft-com:vml" Requires="v">
                  <p:oleObj spid="_x0000_s82969" name="Equation" r:id="rId4" imgW="1079280" imgH="1320480" progId="Equation.DSMT4">
                    <p:embed/>
                  </p:oleObj>
                </mc:Choice>
                <mc:Fallback>
                  <p:oleObj name="Equation" r:id="rId4" imgW="1079280" imgH="1320480" progId="Equation.DSMT4">
                    <p:embed/>
                    <p:pic>
                      <p:nvPicPr>
                        <p:cNvPr id="0" name=""/>
                        <p:cNvPicPr>
                          <a:picLocks noChangeAspect="1" noChangeArrowheads="1"/>
                        </p:cNvPicPr>
                        <p:nvPr/>
                      </p:nvPicPr>
                      <p:blipFill>
                        <a:blip r:embed="rId5"/>
                        <a:srcRect/>
                        <a:stretch>
                          <a:fillRect/>
                        </a:stretch>
                      </p:blipFill>
                      <p:spPr bwMode="auto">
                        <a:xfrm>
                          <a:off x="5269155" y="1460103"/>
                          <a:ext cx="2330450" cy="2849156"/>
                        </a:xfrm>
                        <a:prstGeom prst="rect">
                          <a:avLst/>
                        </a:prstGeom>
                        <a:solidFill>
                          <a:schemeClr val="bg1"/>
                        </a:solidFill>
                        <a:ln w="57150" cmpd="thickThin">
                          <a:noFill/>
                          <a:miter lim="800000"/>
                          <a:headEnd/>
                          <a:tailEnd/>
                        </a:ln>
                        <a:effectLst/>
                      </p:spPr>
                    </p:pic>
                  </p:oleObj>
                </mc:Fallback>
              </mc:AlternateContent>
            </a:graphicData>
          </a:graphic>
        </p:graphicFrame>
      </p:grpSp>
    </p:spTree>
    <p:extLst>
      <p:ext uri="{BB962C8B-B14F-4D97-AF65-F5344CB8AC3E}">
        <p14:creationId xmlns:p14="http://schemas.microsoft.com/office/powerpoint/2010/main" val="1190170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aphicFrame>
        <p:nvGraphicFramePr>
          <p:cNvPr id="10" name="Object 7"/>
          <p:cNvGraphicFramePr>
            <a:graphicFrameLocks noChangeAspect="1"/>
          </p:cNvGraphicFramePr>
          <p:nvPr>
            <p:extLst>
              <p:ext uri="{D42A27DB-BD31-4B8C-83A1-F6EECF244321}">
                <p14:modId xmlns:p14="http://schemas.microsoft.com/office/powerpoint/2010/main" val="2918825068"/>
              </p:ext>
            </p:extLst>
          </p:nvPr>
        </p:nvGraphicFramePr>
        <p:xfrm>
          <a:off x="2411760" y="2488699"/>
          <a:ext cx="5759102" cy="3748206"/>
        </p:xfrm>
        <a:graphic>
          <a:graphicData uri="http://schemas.openxmlformats.org/presentationml/2006/ole">
            <mc:AlternateContent xmlns:mc="http://schemas.openxmlformats.org/markup-compatibility/2006">
              <mc:Choice xmlns:v="urn:schemas-microsoft-com:vml" Requires="v">
                <p:oleObj spid="_x0000_s79898" name="Visio" r:id="rId3" imgW="3751478" imgH="2511552" progId="Visio.Drawing.11">
                  <p:embed/>
                </p:oleObj>
              </mc:Choice>
              <mc:Fallback>
                <p:oleObj name="Visio" r:id="rId3" imgW="3751478" imgH="25115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2795"/>
                      <a:stretch>
                        <a:fillRect/>
                      </a:stretch>
                    </p:blipFill>
                    <p:spPr bwMode="auto">
                      <a:xfrm>
                        <a:off x="2411760" y="2488699"/>
                        <a:ext cx="5759102" cy="3748206"/>
                      </a:xfrm>
                      <a:prstGeom prst="rect">
                        <a:avLst/>
                      </a:prstGeom>
                      <a:solidFill>
                        <a:schemeClr val="bg1"/>
                      </a:solidFill>
                      <a:ln w="57150" cap="sq" cmpd="thickThin">
                        <a:noFill/>
                        <a:miter lim="800000"/>
                        <a:headEnd/>
                        <a:tailEnd/>
                      </a:ln>
                      <a:effectLst/>
                    </p:spPr>
                  </p:pic>
                </p:oleObj>
              </mc:Fallback>
            </mc:AlternateContent>
          </a:graphicData>
        </a:graphic>
      </p:graphicFrame>
      <p:sp>
        <p:nvSpPr>
          <p:cNvPr id="14" name="AutoShape 10"/>
          <p:cNvSpPr>
            <a:spLocks noChangeArrowheads="1"/>
          </p:cNvSpPr>
          <p:nvPr/>
        </p:nvSpPr>
        <p:spPr bwMode="auto">
          <a:xfrm>
            <a:off x="5634605" y="4227532"/>
            <a:ext cx="449563" cy="490728"/>
          </a:xfrm>
          <a:prstGeom prst="curvedLeftArrow">
            <a:avLst>
              <a:gd name="adj1" fmla="val 20000"/>
              <a:gd name="adj2" fmla="val 40000"/>
              <a:gd name="adj3" fmla="val 33333"/>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15" name="AutoShape 12"/>
          <p:cNvSpPr>
            <a:spLocks noChangeArrowheads="1"/>
          </p:cNvSpPr>
          <p:nvPr/>
        </p:nvSpPr>
        <p:spPr bwMode="auto">
          <a:xfrm>
            <a:off x="6642665" y="4912590"/>
            <a:ext cx="1313709" cy="980105"/>
          </a:xfrm>
          <a:prstGeom prst="wedgeEllipseCallout">
            <a:avLst>
              <a:gd name="adj1" fmla="val -84495"/>
              <a:gd name="adj2" fmla="val -83102"/>
            </a:avLst>
          </a:prstGeom>
          <a:solidFill>
            <a:schemeClr val="accent6">
              <a:lumMod val="20000"/>
              <a:lumOff val="80000"/>
            </a:schemeClr>
          </a:solidFill>
          <a:ln w="12700" cap="sq">
            <a:solidFill>
              <a:schemeClr val="bg2"/>
            </a:solidFill>
            <a:miter lim="800000"/>
            <a:headEnd/>
            <a:tailEnd/>
          </a:ln>
          <a:effectLst/>
        </p:spPr>
        <p:txBody>
          <a:bodyPr/>
          <a:lstStyle/>
          <a:p>
            <a:pPr algn="ctr"/>
            <a:r>
              <a:rPr lang="zh-CN" altLang="en-US" sz="2400" dirty="0">
                <a:latin typeface="华文楷体" panose="02010600040101010101" pitchFamily="2" charset="-122"/>
                <a:ea typeface="华文楷体" panose="02010600040101010101" pitchFamily="2" charset="-122"/>
              </a:rPr>
              <a:t>有效循环</a:t>
            </a:r>
          </a:p>
        </p:txBody>
      </p:sp>
      <p:sp>
        <p:nvSpPr>
          <p:cNvPr id="11" name="内容占位符 3"/>
          <p:cNvSpPr txBox="1">
            <a:spLocks/>
          </p:cNvSpPr>
          <p:nvPr/>
        </p:nvSpPr>
        <p:spPr>
          <a:xfrm>
            <a:off x="481100" y="1622143"/>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环形计数器</a:t>
            </a:r>
            <a:endParaRPr lang="en-US" altLang="zh-CN" kern="0" dirty="0" smtClean="0"/>
          </a:p>
          <a:p>
            <a:pPr lvl="1"/>
            <a:r>
              <a:rPr lang="zh-CN" altLang="en-US" kern="0" dirty="0" smtClean="0"/>
              <a:t>则可画出它的状态转换图：</a:t>
            </a:r>
            <a:endParaRPr lang="zh-CN" altLang="en-US" kern="0" dirty="0"/>
          </a:p>
        </p:txBody>
      </p:sp>
      <p:sp>
        <p:nvSpPr>
          <p:cNvPr id="16" name="AutoShape 13"/>
          <p:cNvSpPr>
            <a:spLocks noChangeArrowheads="1"/>
          </p:cNvSpPr>
          <p:nvPr/>
        </p:nvSpPr>
        <p:spPr bwMode="auto">
          <a:xfrm>
            <a:off x="619944" y="1565176"/>
            <a:ext cx="8229600" cy="1767007"/>
          </a:xfrm>
          <a:prstGeom prst="horizontalScroll">
            <a:avLst>
              <a:gd name="adj" fmla="val 5634"/>
            </a:avLst>
          </a:prstGeom>
          <a:solidFill>
            <a:schemeClr val="accent6">
              <a:lumMod val="20000"/>
              <a:lumOff val="80000"/>
            </a:schemeClr>
          </a:solidFill>
          <a:ln w="12700" cap="sq">
            <a:solidFill>
              <a:srgbClr val="FF3300"/>
            </a:solidFill>
            <a:round/>
            <a:headEnd/>
            <a:tailEnd/>
          </a:ln>
          <a:effectLst/>
        </p:spPr>
        <p:txBody>
          <a:bodyPr wrap="square" anchor="ctr">
            <a:spAutoFit/>
          </a:bodyPr>
          <a:lstStyle/>
          <a:p>
            <a:r>
              <a:rPr kumimoji="1" lang="en-US" altLang="zh-CN" sz="2400" dirty="0">
                <a:solidFill>
                  <a:srgbClr val="000000"/>
                </a:solidFill>
                <a:latin typeface="+mj-ea"/>
                <a:ea typeface="+mj-ea"/>
              </a:rPr>
              <a:t>1.</a:t>
            </a:r>
            <a:r>
              <a:rPr kumimoji="1" lang="zh-CN" altLang="en-US" sz="2400" dirty="0">
                <a:solidFill>
                  <a:srgbClr val="000000"/>
                </a:solidFill>
                <a:latin typeface="+mj-ea"/>
                <a:ea typeface="+mj-ea"/>
              </a:rPr>
              <a:t>环形计数器结构简单，不需另加译码电路</a:t>
            </a:r>
            <a:r>
              <a:rPr kumimoji="1" lang="zh-CN" altLang="en-US" sz="2400" dirty="0" smtClean="0">
                <a:solidFill>
                  <a:srgbClr val="000000"/>
                </a:solidFill>
                <a:latin typeface="+mj-ea"/>
                <a:ea typeface="+mj-ea"/>
              </a:rPr>
              <a:t>；</a:t>
            </a:r>
            <a:endParaRPr kumimoji="1" lang="en-US" altLang="zh-CN" sz="2400" dirty="0" smtClean="0">
              <a:solidFill>
                <a:srgbClr val="000000"/>
              </a:solidFill>
              <a:latin typeface="+mj-ea"/>
              <a:ea typeface="+mj-ea"/>
            </a:endParaRPr>
          </a:p>
          <a:p>
            <a:r>
              <a:rPr kumimoji="1" lang="en-US" altLang="zh-CN" sz="2400" dirty="0" smtClean="0">
                <a:solidFill>
                  <a:srgbClr val="000000"/>
                </a:solidFill>
                <a:latin typeface="+mj-ea"/>
                <a:ea typeface="+mj-ea"/>
              </a:rPr>
              <a:t>2</a:t>
            </a:r>
            <a:r>
              <a:rPr kumimoji="1" lang="en-US" altLang="zh-CN" sz="2400" dirty="0">
                <a:solidFill>
                  <a:srgbClr val="000000"/>
                </a:solidFill>
                <a:latin typeface="+mj-ea"/>
                <a:ea typeface="+mj-ea"/>
              </a:rPr>
              <a:t>.</a:t>
            </a:r>
            <a:r>
              <a:rPr kumimoji="1" lang="zh-CN" altLang="en-US" sz="2400" dirty="0">
                <a:solidFill>
                  <a:srgbClr val="000000"/>
                </a:solidFill>
                <a:latin typeface="+mj-ea"/>
                <a:ea typeface="+mj-ea"/>
              </a:rPr>
              <a:t>环形计数器的缺点是没有充分利用电路的状态。</a:t>
            </a:r>
            <a:r>
              <a:rPr kumimoji="1" lang="en-US" altLang="zh-CN" sz="2400" i="1" dirty="0">
                <a:solidFill>
                  <a:srgbClr val="000000"/>
                </a:solidFill>
                <a:latin typeface="+mj-ea"/>
                <a:ea typeface="+mj-ea"/>
              </a:rPr>
              <a:t>n</a:t>
            </a:r>
            <a:r>
              <a:rPr kumimoji="1" lang="zh-CN" altLang="en-US" sz="2400" dirty="0">
                <a:solidFill>
                  <a:srgbClr val="000000"/>
                </a:solidFill>
                <a:latin typeface="+mj-ea"/>
                <a:ea typeface="+mj-ea"/>
              </a:rPr>
              <a:t>位移位寄存器组成的环形计数器只用了</a:t>
            </a:r>
            <a:r>
              <a:rPr kumimoji="1" lang="en-US" altLang="zh-CN" sz="2400" i="1" dirty="0">
                <a:solidFill>
                  <a:srgbClr val="000000"/>
                </a:solidFill>
                <a:latin typeface="+mj-ea"/>
                <a:ea typeface="+mj-ea"/>
              </a:rPr>
              <a:t>n</a:t>
            </a:r>
            <a:r>
              <a:rPr kumimoji="1" lang="zh-CN" altLang="en-US" sz="2400" dirty="0">
                <a:solidFill>
                  <a:srgbClr val="000000"/>
                </a:solidFill>
                <a:latin typeface="+mj-ea"/>
                <a:ea typeface="+mj-ea"/>
              </a:rPr>
              <a:t>个状态，而电路共有</a:t>
            </a:r>
            <a:r>
              <a:rPr kumimoji="1" lang="en-US" altLang="zh-CN" sz="2400" dirty="0">
                <a:solidFill>
                  <a:srgbClr val="000000"/>
                </a:solidFill>
                <a:latin typeface="+mj-ea"/>
                <a:ea typeface="+mj-ea"/>
              </a:rPr>
              <a:t>2</a:t>
            </a:r>
            <a:r>
              <a:rPr kumimoji="1" lang="en-US" altLang="zh-CN" sz="2400" i="1" baseline="30000" dirty="0">
                <a:solidFill>
                  <a:srgbClr val="000000"/>
                </a:solidFill>
                <a:latin typeface="+mj-ea"/>
                <a:ea typeface="+mj-ea"/>
              </a:rPr>
              <a:t>n</a:t>
            </a:r>
            <a:r>
              <a:rPr kumimoji="1" lang="zh-CN" altLang="en-US" sz="2400" dirty="0">
                <a:solidFill>
                  <a:srgbClr val="000000"/>
                </a:solidFill>
                <a:latin typeface="+mj-ea"/>
                <a:ea typeface="+mj-ea"/>
              </a:rPr>
              <a:t>个状态。</a:t>
            </a:r>
          </a:p>
        </p:txBody>
      </p:sp>
    </p:spTree>
    <p:extLst>
      <p:ext uri="{BB962C8B-B14F-4D97-AF65-F5344CB8AC3E}">
        <p14:creationId xmlns:p14="http://schemas.microsoft.com/office/powerpoint/2010/main" val="1372079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5" name="Picture 5" descr="6-3-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5136" y="2996952"/>
            <a:ext cx="6681242" cy="205267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10" name="内容占位符 3"/>
          <p:cNvSpPr txBox="1">
            <a:spLocks/>
          </p:cNvSpPr>
          <p:nvPr/>
        </p:nvSpPr>
        <p:spPr>
          <a:xfrm>
            <a:off x="481100" y="1844824"/>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扭环形计数器</a:t>
            </a:r>
            <a:endParaRPr lang="en-US" altLang="zh-CN" kern="0" dirty="0" smtClean="0"/>
          </a:p>
        </p:txBody>
      </p:sp>
    </p:spTree>
    <p:extLst>
      <p:ext uri="{BB962C8B-B14F-4D97-AF65-F5344CB8AC3E}">
        <p14:creationId xmlns:p14="http://schemas.microsoft.com/office/powerpoint/2010/main" val="2702195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1885" y="2667334"/>
            <a:ext cx="4920332" cy="300231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6" name="Rectangle 15"/>
          <p:cNvSpPr>
            <a:spLocks noChangeArrowheads="1"/>
          </p:cNvSpPr>
          <p:nvPr/>
        </p:nvSpPr>
        <p:spPr bwMode="auto">
          <a:xfrm>
            <a:off x="224742" y="3105648"/>
            <a:ext cx="2684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华文楷体" panose="02010600040101010101" pitchFamily="2" charset="-122"/>
                <a:ea typeface="华文楷体" panose="02010600040101010101" pitchFamily="2" charset="-122"/>
              </a:rPr>
              <a:t>其状态转换图为</a:t>
            </a:r>
          </a:p>
        </p:txBody>
      </p:sp>
      <p:sp>
        <p:nvSpPr>
          <p:cNvPr id="7" name="Rectangle 17"/>
          <p:cNvSpPr>
            <a:spLocks noChangeArrowheads="1"/>
          </p:cNvSpPr>
          <p:nvPr/>
        </p:nvSpPr>
        <p:spPr bwMode="auto">
          <a:xfrm>
            <a:off x="378827" y="3974861"/>
            <a:ext cx="30591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a:solidFill>
                  <a:srgbClr val="FF0000"/>
                </a:solidFill>
                <a:latin typeface="华文楷体" panose="02010600040101010101" pitchFamily="2" charset="-122"/>
                <a:ea typeface="华文楷体" panose="02010600040101010101" pitchFamily="2" charset="-122"/>
              </a:rPr>
              <a:t>此电路</a:t>
            </a:r>
            <a:r>
              <a:rPr kumimoji="1" lang="zh-CN" altLang="en-US" sz="2400" dirty="0" smtClean="0">
                <a:solidFill>
                  <a:srgbClr val="FF0000"/>
                </a:solidFill>
                <a:latin typeface="华文楷体" panose="02010600040101010101" pitchFamily="2" charset="-122"/>
                <a:ea typeface="华文楷体" panose="02010600040101010101" pitchFamily="2" charset="-122"/>
              </a:rPr>
              <a:t>不能</a:t>
            </a:r>
            <a:endParaRPr kumimoji="1" lang="en-US" altLang="zh-CN" sz="2400" dirty="0" smtClean="0">
              <a:solidFill>
                <a:srgbClr val="FF0000"/>
              </a:solidFill>
              <a:latin typeface="华文楷体" panose="02010600040101010101" pitchFamily="2" charset="-122"/>
              <a:ea typeface="华文楷体" panose="02010600040101010101" pitchFamily="2" charset="-122"/>
            </a:endParaRPr>
          </a:p>
          <a:p>
            <a:pPr>
              <a:spcBef>
                <a:spcPct val="50000"/>
              </a:spcBef>
            </a:pPr>
            <a:r>
              <a:rPr kumimoji="1" lang="zh-CN" altLang="en-US" sz="2400" dirty="0" smtClean="0">
                <a:solidFill>
                  <a:srgbClr val="FF0000"/>
                </a:solidFill>
                <a:latin typeface="华文楷体" panose="02010600040101010101" pitchFamily="2" charset="-122"/>
                <a:ea typeface="华文楷体" panose="02010600040101010101" pitchFamily="2" charset="-122"/>
              </a:rPr>
              <a:t>自启动！</a:t>
            </a:r>
            <a:endParaRPr kumimoji="1" lang="zh-CN" altLang="en-US" sz="2400" dirty="0">
              <a:solidFill>
                <a:srgbClr val="FF0000"/>
              </a:solidFill>
              <a:latin typeface="华文楷体" panose="02010600040101010101" pitchFamily="2" charset="-122"/>
              <a:ea typeface="华文楷体" panose="02010600040101010101" pitchFamily="2" charset="-122"/>
            </a:endParaRPr>
          </a:p>
        </p:txBody>
      </p:sp>
      <p:sp>
        <p:nvSpPr>
          <p:cNvPr id="9" name="内容占位符 3"/>
          <p:cNvSpPr txBox="1">
            <a:spLocks/>
          </p:cNvSpPr>
          <p:nvPr/>
        </p:nvSpPr>
        <p:spPr>
          <a:xfrm>
            <a:off x="481100" y="1844824"/>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扭环形计数器</a:t>
            </a:r>
            <a:endParaRPr lang="en-US" altLang="zh-CN" kern="0" dirty="0" smtClean="0"/>
          </a:p>
        </p:txBody>
      </p:sp>
      <p:pic>
        <p:nvPicPr>
          <p:cNvPr id="404485" name="Picture 5" descr="6-3-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1898" y="23233"/>
            <a:ext cx="6362102" cy="195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73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txBox="1">
            <a:spLocks/>
          </p:cNvSpPr>
          <p:nvPr/>
        </p:nvSpPr>
        <p:spPr>
          <a:xfrm>
            <a:off x="481100" y="1844824"/>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扭环形计数器</a:t>
            </a:r>
            <a:endParaRPr lang="en-US" altLang="zh-CN" kern="0" dirty="0" smtClean="0"/>
          </a:p>
          <a:p>
            <a:pPr lvl="1"/>
            <a:r>
              <a:rPr lang="zh-CN" altLang="en-US" dirty="0">
                <a:latin typeface="+mj-ea"/>
              </a:rPr>
              <a:t>为了实现自启动，则将电路修改成下图所示</a:t>
            </a:r>
            <a:r>
              <a:rPr lang="zh-CN" altLang="en-US" dirty="0" smtClean="0">
                <a:latin typeface="+mj-ea"/>
              </a:rPr>
              <a:t>电路</a:t>
            </a:r>
            <a:endParaRPr lang="zh-CN" altLang="en-US" dirty="0">
              <a:latin typeface="+mj-ea"/>
            </a:endParaRPr>
          </a:p>
          <a:p>
            <a:endParaRPr lang="en-US" altLang="zh-CN" kern="0" dirty="0" smtClean="0"/>
          </a:p>
        </p:txBody>
      </p:sp>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1865140713"/>
              </p:ext>
            </p:extLst>
          </p:nvPr>
        </p:nvGraphicFramePr>
        <p:xfrm>
          <a:off x="5950979" y="5955019"/>
          <a:ext cx="3037409" cy="612316"/>
        </p:xfrm>
        <a:graphic>
          <a:graphicData uri="http://schemas.openxmlformats.org/presentationml/2006/ole">
            <mc:AlternateContent xmlns:mc="http://schemas.openxmlformats.org/markup-compatibility/2006">
              <mc:Choice xmlns:v="urn:schemas-microsoft-com:vml" Requires="v">
                <p:oleObj spid="_x0000_s80921" name="Equation" r:id="rId3" imgW="1168200" imgH="228600" progId="Equation.DSMT4">
                  <p:embed/>
                </p:oleObj>
              </mc:Choice>
              <mc:Fallback>
                <p:oleObj name="Equation" r:id="rId3" imgW="1168200" imgH="228600" progId="Equation.DSMT4">
                  <p:embed/>
                  <p:pic>
                    <p:nvPicPr>
                      <p:cNvPr id="0" name="Object 5"/>
                      <p:cNvPicPr>
                        <a:picLocks noChangeAspect="1" noChangeArrowheads="1"/>
                      </p:cNvPicPr>
                      <p:nvPr/>
                    </p:nvPicPr>
                    <p:blipFill>
                      <a:blip r:embed="rId4"/>
                      <a:srcRect/>
                      <a:stretch>
                        <a:fillRect/>
                      </a:stretch>
                    </p:blipFill>
                    <p:spPr bwMode="auto">
                      <a:xfrm>
                        <a:off x="5950979" y="5955019"/>
                        <a:ext cx="3037409" cy="612316"/>
                      </a:xfrm>
                      <a:prstGeom prst="rect">
                        <a:avLst/>
                      </a:prstGeom>
                      <a:solidFill>
                        <a:schemeClr val="bg1"/>
                      </a:solidFill>
                      <a:ln w="57150" cmpd="thickThin">
                        <a:noFill/>
                        <a:miter lim="800000"/>
                        <a:headEnd/>
                        <a:tailEnd/>
                      </a:ln>
                      <a:effectLst/>
                    </p:spPr>
                  </p:pic>
                </p:oleObj>
              </mc:Fallback>
            </mc:AlternateContent>
          </a:graphicData>
        </a:graphic>
      </p:graphicFrame>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2996952"/>
            <a:ext cx="7615064" cy="2958067"/>
          </a:xfrm>
          <a:prstGeom prst="rect">
            <a:avLst/>
          </a:prstGeom>
        </p:spPr>
      </p:pic>
    </p:spTree>
    <p:extLst>
      <p:ext uri="{BB962C8B-B14F-4D97-AF65-F5344CB8AC3E}">
        <p14:creationId xmlns:p14="http://schemas.microsoft.com/office/powerpoint/2010/main" val="2702195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3231020175"/>
              </p:ext>
            </p:extLst>
          </p:nvPr>
        </p:nvGraphicFramePr>
        <p:xfrm>
          <a:off x="917345" y="3140968"/>
          <a:ext cx="7634797" cy="2880320"/>
        </p:xfrm>
        <a:graphic>
          <a:graphicData uri="http://schemas.openxmlformats.org/presentationml/2006/ole">
            <mc:AlternateContent xmlns:mc="http://schemas.openxmlformats.org/markup-compatibility/2006">
              <mc:Choice xmlns:v="urn:schemas-microsoft-com:vml" Requires="v">
                <p:oleObj spid="_x0000_s81945" name="Visio" r:id="rId3" imgW="4033418" imgH="1520647" progId="Visio.Drawing.11">
                  <p:embed/>
                </p:oleObj>
              </mc:Choice>
              <mc:Fallback>
                <p:oleObj name="Visio" r:id="rId3" imgW="4033418" imgH="1520647"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345" y="3140968"/>
                        <a:ext cx="7634797" cy="2880320"/>
                      </a:xfrm>
                      <a:prstGeom prst="rect">
                        <a:avLst/>
                      </a:prstGeom>
                      <a:solidFill>
                        <a:schemeClr val="bg1"/>
                      </a:solidFill>
                      <a:ln w="57150" cap="sq" cmpd="thickThin">
                        <a:noFill/>
                        <a:miter lim="800000"/>
                        <a:headEnd/>
                        <a:tailEnd/>
                      </a:ln>
                      <a:effectLst/>
                    </p:spPr>
                  </p:pic>
                </p:oleObj>
              </mc:Fallback>
            </mc:AlternateContent>
          </a:graphicData>
        </a:graphic>
      </p:graphicFrame>
      <p:sp>
        <p:nvSpPr>
          <p:cNvPr id="6" name="内容占位符 3"/>
          <p:cNvSpPr txBox="1">
            <a:spLocks/>
          </p:cNvSpPr>
          <p:nvPr/>
        </p:nvSpPr>
        <p:spPr>
          <a:xfrm>
            <a:off x="481100" y="1844824"/>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扭环形计数器</a:t>
            </a:r>
            <a:endParaRPr lang="en-US" altLang="zh-CN" kern="0" dirty="0" smtClean="0"/>
          </a:p>
          <a:p>
            <a:pPr lvl="1"/>
            <a:r>
              <a:rPr lang="zh-CN" altLang="en-US" dirty="0">
                <a:latin typeface="+mj-ea"/>
              </a:rPr>
              <a:t>	</a:t>
            </a:r>
            <a:r>
              <a:rPr lang="zh-CN" altLang="en-US" dirty="0" smtClean="0">
                <a:latin typeface="+mj-ea"/>
              </a:rPr>
              <a:t>其</a:t>
            </a:r>
            <a:r>
              <a:rPr lang="zh-CN" altLang="en-US" dirty="0">
                <a:latin typeface="+mj-ea"/>
              </a:rPr>
              <a:t>状态转换表为：</a:t>
            </a:r>
          </a:p>
          <a:p>
            <a:endParaRPr lang="en-US" altLang="zh-CN" kern="0" dirty="0" smtClean="0"/>
          </a:p>
        </p:txBody>
      </p:sp>
    </p:spTree>
    <p:extLst>
      <p:ext uri="{BB962C8B-B14F-4D97-AF65-F5344CB8AC3E}">
        <p14:creationId xmlns:p14="http://schemas.microsoft.com/office/powerpoint/2010/main" val="2702195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4" name="内容占位符 3"/>
          <p:cNvSpPr txBox="1">
            <a:spLocks/>
          </p:cNvSpPr>
          <p:nvPr/>
        </p:nvSpPr>
        <p:spPr>
          <a:xfrm>
            <a:off x="481100" y="1844824"/>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扭环形计数器的特点</a:t>
            </a:r>
            <a:endParaRPr lang="en-US" altLang="zh-CN" kern="0" dirty="0" smtClean="0"/>
          </a:p>
          <a:p>
            <a:pPr marL="514350" indent="-514350">
              <a:buAutoNum type="alphaLcPeriod"/>
            </a:pPr>
            <a:r>
              <a:rPr lang="en-US" altLang="zh-CN" sz="2800" i="1" dirty="0"/>
              <a:t>n</a:t>
            </a:r>
            <a:r>
              <a:rPr lang="zh-CN" altLang="en-US" sz="2800" dirty="0"/>
              <a:t>位移位寄存器构成的扭环型计数器的有效循环状态为</a:t>
            </a:r>
            <a:r>
              <a:rPr lang="en-US" altLang="zh-CN" sz="2800" dirty="0"/>
              <a:t>2</a:t>
            </a:r>
            <a:r>
              <a:rPr lang="en-US" altLang="zh-CN" sz="2800" i="1" dirty="0"/>
              <a:t>n</a:t>
            </a:r>
            <a:r>
              <a:rPr lang="zh-CN" altLang="en-US" sz="2800" dirty="0"/>
              <a:t>个，比环形计数器提高了一倍</a:t>
            </a:r>
            <a:r>
              <a:rPr lang="en-US" altLang="zh-CN" sz="2800" dirty="0"/>
              <a:t>;</a:t>
            </a:r>
          </a:p>
          <a:p>
            <a:pPr marL="514350" indent="-514350">
              <a:buAutoNum type="alphaLcPeriod"/>
            </a:pPr>
            <a:r>
              <a:rPr lang="zh-CN" altLang="en-US" sz="2800" dirty="0"/>
              <a:t>在有效循环状态中，每次转换状态只有一个触发器改变状态，这样在将电路状态译码时不会出现竞争－冒险现象</a:t>
            </a:r>
            <a:r>
              <a:rPr lang="en-US" altLang="zh-CN" sz="2800" dirty="0"/>
              <a:t>;</a:t>
            </a:r>
          </a:p>
          <a:p>
            <a:pPr marL="514350" indent="-514350">
              <a:buAutoNum type="alphaLcPeriod"/>
            </a:pPr>
            <a:r>
              <a:rPr lang="zh-CN" altLang="en-US" sz="2800" dirty="0"/>
              <a:t>虽然扭环型计数器的电路状态的利用率有所提高，但仍有</a:t>
            </a:r>
            <a:r>
              <a:rPr lang="en-US" altLang="zh-CN" sz="2800" dirty="0"/>
              <a:t>2</a:t>
            </a:r>
            <a:r>
              <a:rPr lang="en-US" altLang="zh-CN" sz="2800" i="1" baseline="30000" dirty="0"/>
              <a:t>n</a:t>
            </a:r>
            <a:r>
              <a:rPr lang="zh-CN" altLang="en-US" sz="2800" dirty="0"/>
              <a:t>－</a:t>
            </a:r>
            <a:r>
              <a:rPr lang="en-US" altLang="zh-CN" sz="2800" dirty="0"/>
              <a:t>2</a:t>
            </a:r>
            <a:r>
              <a:rPr lang="en-US" altLang="zh-CN" sz="2800" i="1" dirty="0"/>
              <a:t>n </a:t>
            </a:r>
            <a:r>
              <a:rPr lang="zh-CN" altLang="en-US" sz="2800" dirty="0"/>
              <a:t>个状态没有利用。</a:t>
            </a:r>
            <a:r>
              <a:rPr lang="en-US" altLang="zh-CN" dirty="0"/>
              <a:t>	</a:t>
            </a:r>
            <a:endParaRPr lang="en-US" altLang="zh-CN" kern="0" dirty="0" smtClean="0"/>
          </a:p>
        </p:txBody>
      </p:sp>
    </p:spTree>
    <p:extLst>
      <p:ext uri="{BB962C8B-B14F-4D97-AF65-F5344CB8AC3E}">
        <p14:creationId xmlns:p14="http://schemas.microsoft.com/office/powerpoint/2010/main" val="2290470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9" name="内容占位符 3"/>
          <p:cNvSpPr txBox="1">
            <a:spLocks/>
          </p:cNvSpPr>
          <p:nvPr/>
        </p:nvSpPr>
        <p:spPr>
          <a:xfrm>
            <a:off x="481100" y="1571765"/>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计数器应用实例</a:t>
            </a:r>
            <a:endParaRPr lang="en-US" altLang="zh-CN" kern="0" dirty="0" smtClean="0"/>
          </a:p>
          <a:p>
            <a:pPr lvl="1"/>
            <a:r>
              <a:rPr lang="zh-CN" altLang="en-US" dirty="0" smtClean="0">
                <a:latin typeface="+mj-ea"/>
              </a:rPr>
              <a:t>顺序脉冲发生器</a:t>
            </a:r>
            <a:endParaRPr lang="en-US" altLang="zh-CN" dirty="0" smtClean="0">
              <a:latin typeface="+mj-ea"/>
            </a:endParaRPr>
          </a:p>
          <a:p>
            <a:pPr lvl="2"/>
            <a:r>
              <a:rPr lang="zh-CN" altLang="en-US" dirty="0" smtClean="0">
                <a:latin typeface="+mj-ea"/>
              </a:rPr>
              <a:t>由</a:t>
            </a:r>
            <a:r>
              <a:rPr lang="zh-CN" altLang="en-US" dirty="0">
                <a:latin typeface="+mj-ea"/>
              </a:rPr>
              <a:t>移位寄存器构成环形计数器，它就是一个顺序脉冲发生器</a:t>
            </a:r>
            <a:endParaRPr lang="en-US" altLang="zh-CN" kern="0" dirty="0" smtClean="0"/>
          </a:p>
        </p:txBody>
      </p:sp>
    </p:spTree>
    <p:extLst>
      <p:ext uri="{BB962C8B-B14F-4D97-AF65-F5344CB8AC3E}">
        <p14:creationId xmlns:p14="http://schemas.microsoft.com/office/powerpoint/2010/main" val="129086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时序逻辑电路</a:t>
            </a:r>
            <a:endParaRPr lang="zh-CN" altLang="en-US" dirty="0"/>
          </a:p>
        </p:txBody>
      </p:sp>
      <p:sp>
        <p:nvSpPr>
          <p:cNvPr id="4" name="内容占位符 3"/>
          <p:cNvSpPr>
            <a:spLocks noGrp="1"/>
          </p:cNvSpPr>
          <p:nvPr>
            <p:ph idx="1"/>
          </p:nvPr>
        </p:nvSpPr>
        <p:spPr/>
        <p:txBody>
          <a:bodyPr/>
          <a:lstStyle/>
          <a:p>
            <a:r>
              <a:rPr lang="zh-CN" altLang="en-US" dirty="0" smtClean="0"/>
              <a:t>概述</a:t>
            </a:r>
            <a:endParaRPr lang="en-US" altLang="zh-CN" dirty="0" smtClean="0"/>
          </a:p>
          <a:p>
            <a:r>
              <a:rPr lang="zh-CN" altLang="en-US" b="1" dirty="0"/>
              <a:t>时序</a:t>
            </a:r>
            <a:r>
              <a:rPr lang="zh-CN" altLang="en-US" b="1" dirty="0" smtClean="0"/>
              <a:t>逻辑电路的分析</a:t>
            </a:r>
            <a:endParaRPr lang="en-US" altLang="zh-CN" b="1" dirty="0" smtClean="0"/>
          </a:p>
          <a:p>
            <a:r>
              <a:rPr lang="zh-CN" altLang="en-US" dirty="0" smtClean="0"/>
              <a:t>若干常用的时序逻辑电路</a:t>
            </a:r>
            <a:endParaRPr lang="en-US" altLang="zh-CN" dirty="0" smtClean="0"/>
          </a:p>
          <a:p>
            <a:r>
              <a:rPr lang="zh-CN" altLang="en-US" dirty="0"/>
              <a:t>时序</a:t>
            </a:r>
            <a:r>
              <a:rPr lang="zh-CN" altLang="en-US" dirty="0" smtClean="0"/>
              <a:t>逻辑电路的设计方法</a:t>
            </a:r>
            <a:endParaRPr lang="en-US" altLang="zh-CN" dirty="0" smtClean="0"/>
          </a:p>
          <a:p>
            <a:r>
              <a:rPr lang="zh-CN" altLang="en-US" dirty="0"/>
              <a:t>时序</a:t>
            </a:r>
            <a:r>
              <a:rPr lang="zh-CN" altLang="en-US" dirty="0" smtClean="0"/>
              <a:t>逻辑电路的竞争</a:t>
            </a:r>
            <a:r>
              <a:rPr lang="en-US" altLang="zh-CN" dirty="0" smtClean="0"/>
              <a:t>-</a:t>
            </a:r>
            <a:r>
              <a:rPr lang="zh-CN" altLang="en-US" dirty="0" smtClean="0"/>
              <a:t>冒险现象</a:t>
            </a:r>
            <a:endParaRPr lang="en-US" altLang="zh-CN" dirty="0" smtClean="0"/>
          </a:p>
          <a:p>
            <a:r>
              <a:rPr lang="zh-CN" altLang="en-US" dirty="0"/>
              <a:t>*用</a:t>
            </a:r>
            <a:r>
              <a:rPr lang="en-US" altLang="zh-CN" dirty="0" err="1" smtClean="0"/>
              <a:t>Multisim</a:t>
            </a:r>
            <a:r>
              <a:rPr lang="en-US" altLang="zh-CN" dirty="0" smtClean="0"/>
              <a:t> 7</a:t>
            </a:r>
            <a:r>
              <a:rPr lang="zh-CN" altLang="en-US" dirty="0" smtClean="0"/>
              <a:t>分析</a:t>
            </a:r>
            <a:r>
              <a:rPr lang="zh-CN" altLang="en-US" dirty="0"/>
              <a:t>时序</a:t>
            </a:r>
            <a:r>
              <a:rPr lang="zh-CN" altLang="en-US" dirty="0" smtClean="0"/>
              <a:t>逻辑电路</a:t>
            </a:r>
            <a:endParaRPr lang="en-US" altLang="zh-CN"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10" name="Rectangle 2"/>
          <p:cNvSpPr>
            <a:spLocks noGrp="1" noChangeArrowheads="1"/>
          </p:cNvSpPr>
          <p:nvPr>
            <p:ph type="title"/>
          </p:nvPr>
        </p:nvSpPr>
        <p:spPr bwMode="auto">
          <a:xfrm>
            <a:off x="272163" y="5373216"/>
            <a:ext cx="8569325" cy="93550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50000"/>
              </a:spcBef>
            </a:pPr>
            <a:r>
              <a:rPr kumimoji="1" lang="zh-CN" altLang="en-US" sz="2400" b="0" dirty="0">
                <a:solidFill>
                  <a:schemeClr val="tx1"/>
                </a:solidFill>
                <a:effectLst/>
                <a:latin typeface="华文楷体" panose="02010600040101010101" pitchFamily="2" charset="-122"/>
                <a:ea typeface="华文楷体" panose="02010600040101010101" pitchFamily="2" charset="-122"/>
              </a:rPr>
              <a:t>注：此电路的特点是结构简单，不需译码电路，缺点是所用触发器的数目比较多，而且需采用自启动反馈逻辑电路。</a:t>
            </a:r>
          </a:p>
        </p:txBody>
      </p:sp>
      <p:sp>
        <p:nvSpPr>
          <p:cNvPr id="9" name="内容占位符 3"/>
          <p:cNvSpPr txBox="1">
            <a:spLocks/>
          </p:cNvSpPr>
          <p:nvPr/>
        </p:nvSpPr>
        <p:spPr>
          <a:xfrm>
            <a:off x="481100" y="1571765"/>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计数器应用实例</a:t>
            </a:r>
            <a:endParaRPr lang="en-US" altLang="zh-CN" kern="0" dirty="0" smtClean="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04" y="1700808"/>
            <a:ext cx="8626584" cy="3456384"/>
          </a:xfrm>
          <a:prstGeom prst="rect">
            <a:avLst/>
          </a:prstGeom>
        </p:spPr>
      </p:pic>
    </p:spTree>
    <p:extLst>
      <p:ext uri="{BB962C8B-B14F-4D97-AF65-F5344CB8AC3E}">
        <p14:creationId xmlns:p14="http://schemas.microsoft.com/office/powerpoint/2010/main" val="302050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509" name="Picture 5" descr="6-3-5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933056"/>
            <a:ext cx="4248150" cy="2544763"/>
          </a:xfrm>
          <a:prstGeom prst="rect">
            <a:avLst/>
          </a:prstGeom>
          <a:noFill/>
          <a:extLst>
            <a:ext uri="{909E8E84-426E-40DD-AFC4-6F175D3DCCD1}">
              <a14:hiddenFill xmlns:a14="http://schemas.microsoft.com/office/drawing/2010/main">
                <a:solidFill>
                  <a:srgbClr val="FFFFFF"/>
                </a:solidFill>
              </a14:hiddenFill>
            </a:ext>
          </a:extLst>
        </p:spPr>
      </p:pic>
      <p:pic>
        <p:nvPicPr>
          <p:cNvPr id="405510" name="Picture 6" descr="6-3-53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4025" y="2518648"/>
            <a:ext cx="3395519" cy="4339352"/>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6" name="Text Box 4"/>
          <p:cNvSpPr txBox="1">
            <a:spLocks noChangeArrowheads="1"/>
          </p:cNvSpPr>
          <p:nvPr/>
        </p:nvSpPr>
        <p:spPr bwMode="auto">
          <a:xfrm>
            <a:off x="250825" y="2924944"/>
            <a:ext cx="496924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dirty="0" smtClean="0">
                <a:latin typeface="+mj-ea"/>
                <a:ea typeface="+mj-ea"/>
              </a:rPr>
              <a:t>如：</a:t>
            </a:r>
            <a:r>
              <a:rPr kumimoji="1" lang="en-US" altLang="zh-CN" sz="2000" dirty="0" smtClean="0">
                <a:latin typeface="+mj-ea"/>
                <a:ea typeface="+mj-ea"/>
              </a:rPr>
              <a:t>74LS161</a:t>
            </a:r>
            <a:r>
              <a:rPr kumimoji="1" lang="zh-CN" altLang="en-US" sz="2000" dirty="0">
                <a:latin typeface="+mj-ea"/>
                <a:ea typeface="+mj-ea"/>
              </a:rPr>
              <a:t>构成的</a:t>
            </a:r>
            <a:r>
              <a:rPr kumimoji="1" lang="en-US" altLang="zh-CN" sz="2000" dirty="0">
                <a:latin typeface="+mj-ea"/>
                <a:ea typeface="+mj-ea"/>
              </a:rPr>
              <a:t>8</a:t>
            </a:r>
            <a:r>
              <a:rPr kumimoji="1" lang="zh-CN" altLang="en-US" sz="2000" dirty="0">
                <a:latin typeface="+mj-ea"/>
                <a:ea typeface="+mj-ea"/>
              </a:rPr>
              <a:t>进制计数器和</a:t>
            </a:r>
            <a:r>
              <a:rPr kumimoji="1" lang="en-US" altLang="zh-CN" sz="2000" dirty="0">
                <a:latin typeface="+mj-ea"/>
                <a:ea typeface="+mj-ea"/>
              </a:rPr>
              <a:t>3</a:t>
            </a:r>
            <a:r>
              <a:rPr kumimoji="1" lang="zh-CN" altLang="en-US" sz="2000" dirty="0">
                <a:latin typeface="+mj-ea"/>
                <a:ea typeface="+mj-ea"/>
              </a:rPr>
              <a:t>－</a:t>
            </a:r>
            <a:r>
              <a:rPr kumimoji="1" lang="en-US" altLang="zh-CN" sz="2000" dirty="0">
                <a:latin typeface="+mj-ea"/>
                <a:ea typeface="+mj-ea"/>
              </a:rPr>
              <a:t>8</a:t>
            </a:r>
            <a:r>
              <a:rPr kumimoji="1" lang="zh-CN" altLang="en-US" sz="2000" dirty="0">
                <a:latin typeface="+mj-ea"/>
                <a:ea typeface="+mj-ea"/>
              </a:rPr>
              <a:t>译码器构成的顺序节拍脉冲发生器</a:t>
            </a:r>
          </a:p>
        </p:txBody>
      </p:sp>
      <p:sp>
        <p:nvSpPr>
          <p:cNvPr id="7" name="内容占位符 3"/>
          <p:cNvSpPr txBox="1">
            <a:spLocks/>
          </p:cNvSpPr>
          <p:nvPr/>
        </p:nvSpPr>
        <p:spPr>
          <a:xfrm>
            <a:off x="481100" y="1484784"/>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计数器应用实例</a:t>
            </a:r>
            <a:endParaRPr lang="en-US" altLang="zh-CN" kern="0" dirty="0" smtClean="0"/>
          </a:p>
          <a:p>
            <a:pPr lvl="1"/>
            <a:r>
              <a:rPr lang="zh-CN" altLang="en-US" dirty="0">
                <a:latin typeface="+mj-ea"/>
              </a:rPr>
              <a:t>由计数器和译码器构成的顺序脉冲发生器</a:t>
            </a:r>
          </a:p>
          <a:p>
            <a:endParaRPr lang="en-US" altLang="zh-CN" kern="0" dirty="0" smtClean="0"/>
          </a:p>
        </p:txBody>
      </p:sp>
    </p:spTree>
    <p:extLst>
      <p:ext uri="{BB962C8B-B14F-4D97-AF65-F5344CB8AC3E}">
        <p14:creationId xmlns:p14="http://schemas.microsoft.com/office/powerpoint/2010/main" val="3172699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5509"/>
                                        </p:tgtEl>
                                        <p:attrNameLst>
                                          <p:attrName>style.visibility</p:attrName>
                                        </p:attrNameLst>
                                      </p:cBhvr>
                                      <p:to>
                                        <p:strVal val="visible"/>
                                      </p:to>
                                    </p:set>
                                    <p:animEffect transition="in" filter="fade">
                                      <p:cBhvr>
                                        <p:cTn id="11" dur="500"/>
                                        <p:tgtEl>
                                          <p:spTgt spid="40550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5510"/>
                                        </p:tgtEl>
                                        <p:attrNameLst>
                                          <p:attrName>style.visibility</p:attrName>
                                        </p:attrNameLst>
                                      </p:cBhvr>
                                      <p:to>
                                        <p:strVal val="visible"/>
                                      </p:to>
                                    </p:set>
                                    <p:animEffect transition="in" filter="fade">
                                      <p:cBhvr>
                                        <p:cTn id="15" dur="500"/>
                                        <p:tgtEl>
                                          <p:spTgt spid="405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6" name="内容占位符 3"/>
          <p:cNvSpPr txBox="1">
            <a:spLocks/>
          </p:cNvSpPr>
          <p:nvPr/>
        </p:nvSpPr>
        <p:spPr>
          <a:xfrm>
            <a:off x="481100" y="1571765"/>
            <a:ext cx="8507288" cy="4569371"/>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CN" altLang="en-US" kern="0" dirty="0" smtClean="0"/>
              <a:t>计数器应用实例</a:t>
            </a:r>
            <a:endParaRPr lang="en-US" altLang="zh-CN" kern="0" dirty="0" smtClean="0"/>
          </a:p>
          <a:p>
            <a:pPr lvl="1"/>
            <a:r>
              <a:rPr lang="zh-CN" altLang="en-US" dirty="0">
                <a:latin typeface="+mj-ea"/>
              </a:rPr>
              <a:t>序列</a:t>
            </a:r>
            <a:r>
              <a:rPr lang="zh-CN" altLang="en-US" dirty="0" smtClean="0">
                <a:latin typeface="+mj-ea"/>
              </a:rPr>
              <a:t>信号发生器</a:t>
            </a:r>
            <a:endParaRPr lang="en-US" altLang="zh-CN" dirty="0" smtClean="0">
              <a:latin typeface="+mj-ea"/>
            </a:endParaRPr>
          </a:p>
          <a:p>
            <a:pPr lvl="2"/>
            <a:r>
              <a:rPr lang="zh-CN" altLang="en-US" dirty="0" smtClean="0"/>
              <a:t>在</a:t>
            </a:r>
            <a:r>
              <a:rPr lang="zh-CN" altLang="en-US" dirty="0"/>
              <a:t>数字信号的传输和数字系统的测试中，有时需要用到一组特定的串行数字信号，这样的信号称为序列信号，产生序列信号的电路称为序列</a:t>
            </a:r>
            <a:r>
              <a:rPr lang="zh-CN" altLang="en-US" dirty="0" smtClean="0"/>
              <a:t>信号发生器</a:t>
            </a:r>
            <a:endParaRPr lang="en-US" altLang="zh-CN" dirty="0" smtClean="0"/>
          </a:p>
          <a:p>
            <a:pPr lvl="2"/>
            <a:r>
              <a:rPr lang="zh-CN" altLang="en-US" dirty="0" smtClean="0"/>
              <a:t>例</a:t>
            </a:r>
            <a:r>
              <a:rPr lang="zh-CN" altLang="en-US" dirty="0"/>
              <a:t>：由计数器和数据选择器</a:t>
            </a:r>
            <a:r>
              <a:rPr lang="zh-CN" altLang="en-US" dirty="0" smtClean="0"/>
              <a:t>构成</a:t>
            </a:r>
            <a:endParaRPr lang="en-US" altLang="zh-CN" dirty="0" smtClean="0"/>
          </a:p>
          <a:p>
            <a:pPr lvl="2"/>
            <a:r>
              <a:rPr lang="zh-CN" altLang="en-US" dirty="0" smtClean="0"/>
              <a:t>此</a:t>
            </a:r>
            <a:r>
              <a:rPr lang="zh-CN" altLang="en-US" dirty="0"/>
              <a:t>电路比较简单和直观，若产生一个</a:t>
            </a:r>
            <a:r>
              <a:rPr lang="en-US" altLang="zh-CN" dirty="0"/>
              <a:t>8</a:t>
            </a:r>
            <a:r>
              <a:rPr lang="zh-CN" altLang="en-US" dirty="0"/>
              <a:t>位序列信号为</a:t>
            </a:r>
            <a:r>
              <a:rPr lang="en-US" altLang="zh-CN" dirty="0"/>
              <a:t>00010111(</a:t>
            </a:r>
            <a:r>
              <a:rPr lang="zh-CN" altLang="en-US" dirty="0"/>
              <a:t>时间顺序为自左向右），则可用一个</a:t>
            </a:r>
            <a:r>
              <a:rPr lang="en-US" altLang="zh-CN" dirty="0"/>
              <a:t>8</a:t>
            </a:r>
            <a:r>
              <a:rPr lang="zh-CN" altLang="en-US" dirty="0"/>
              <a:t>进制的计数器和一个</a:t>
            </a:r>
            <a:r>
              <a:rPr lang="en-US" altLang="zh-CN" dirty="0"/>
              <a:t>8</a:t>
            </a:r>
            <a:r>
              <a:rPr lang="zh-CN" altLang="en-US" dirty="0"/>
              <a:t>选</a:t>
            </a:r>
            <a:r>
              <a:rPr lang="en-US" altLang="zh-CN" dirty="0"/>
              <a:t>1</a:t>
            </a:r>
            <a:r>
              <a:rPr lang="zh-CN" altLang="en-US" dirty="0"/>
              <a:t>数据选择器来实现，</a:t>
            </a:r>
          </a:p>
          <a:p>
            <a:endParaRPr lang="en-US" altLang="zh-CN" dirty="0">
              <a:latin typeface="+mj-ea"/>
            </a:endParaRPr>
          </a:p>
          <a:p>
            <a:endParaRPr lang="en-US" altLang="zh-CN" kern="0" dirty="0" smtClean="0"/>
          </a:p>
        </p:txBody>
      </p:sp>
    </p:spTree>
    <p:extLst>
      <p:ext uri="{BB962C8B-B14F-4D97-AF65-F5344CB8AC3E}">
        <p14:creationId xmlns:p14="http://schemas.microsoft.com/office/powerpoint/2010/main" val="2952812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3" name="Picture 5" descr="6-3-5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08" y="2492896"/>
            <a:ext cx="6408738" cy="3224212"/>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3140433481"/>
              </p:ext>
            </p:extLst>
          </p:nvPr>
        </p:nvGraphicFramePr>
        <p:xfrm>
          <a:off x="5531309" y="-99392"/>
          <a:ext cx="3352800" cy="3644900"/>
        </p:xfrm>
        <a:graphic>
          <a:graphicData uri="http://schemas.openxmlformats.org/presentationml/2006/ole">
            <mc:AlternateContent xmlns:mc="http://schemas.openxmlformats.org/markup-compatibility/2006">
              <mc:Choice xmlns:v="urn:schemas-microsoft-com:vml" Requires="v">
                <p:oleObj spid="_x0000_s112648" name="Visio" r:id="rId4" imgW="1232306" imgH="1404823" progId="Visio.Drawing.11">
                  <p:embed/>
                </p:oleObj>
              </mc:Choice>
              <mc:Fallback>
                <p:oleObj name="Visio" r:id="rId4" imgW="1232306" imgH="140482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4042"/>
                      <a:stretch>
                        <a:fillRect/>
                      </a:stretch>
                    </p:blipFill>
                    <p:spPr bwMode="auto">
                      <a:xfrm>
                        <a:off x="5531309" y="-99392"/>
                        <a:ext cx="3352800" cy="3644900"/>
                      </a:xfrm>
                      <a:prstGeom prst="rect">
                        <a:avLst/>
                      </a:prstGeom>
                      <a:solidFill>
                        <a:schemeClr val="bg1"/>
                      </a:solidFill>
                      <a:ln w="57150" cap="sq"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200774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body" idx="1"/>
          </p:nvPr>
        </p:nvSpPr>
        <p:spPr>
          <a:xfrm>
            <a:off x="539552" y="1772817"/>
            <a:ext cx="8309992" cy="1512168"/>
          </a:xfrm>
        </p:spPr>
        <p:txBody>
          <a:bodyPr/>
          <a:lstStyle/>
          <a:p>
            <a:pPr>
              <a:buFontTx/>
              <a:buNone/>
            </a:pPr>
            <a:r>
              <a:rPr lang="zh-CN" altLang="en-US" dirty="0">
                <a:latin typeface="+mj-ea"/>
              </a:rPr>
              <a:t>五、计数器应用实例</a:t>
            </a:r>
          </a:p>
          <a:p>
            <a:pPr>
              <a:buFontTx/>
              <a:buNone/>
            </a:pPr>
            <a:r>
              <a:rPr lang="en-US" altLang="zh-CN" sz="2400" dirty="0" smtClean="0">
                <a:latin typeface="+mj-ea"/>
              </a:rPr>
              <a:t>【</a:t>
            </a:r>
            <a:r>
              <a:rPr lang="zh-CN" altLang="en-US" sz="2400" dirty="0" smtClean="0">
                <a:latin typeface="+mj-ea"/>
              </a:rPr>
              <a:t>例</a:t>
            </a:r>
            <a:r>
              <a:rPr lang="en-US" altLang="zh-CN" sz="2400" dirty="0" smtClean="0">
                <a:latin typeface="+mj-ea"/>
              </a:rPr>
              <a:t>】</a:t>
            </a:r>
            <a:r>
              <a:rPr lang="zh-CN" altLang="en-US" sz="2400" dirty="0" smtClean="0">
                <a:latin typeface="+mj-ea"/>
              </a:rPr>
              <a:t>给定</a:t>
            </a:r>
            <a:r>
              <a:rPr lang="en-US" altLang="zh-CN" sz="2400" dirty="0">
                <a:latin typeface="+mj-ea"/>
              </a:rPr>
              <a:t>3</a:t>
            </a:r>
            <a:r>
              <a:rPr lang="zh-CN" altLang="en-US" sz="2400" dirty="0">
                <a:latin typeface="+mj-ea"/>
              </a:rPr>
              <a:t>线－</a:t>
            </a:r>
            <a:r>
              <a:rPr lang="en-US" altLang="zh-CN" sz="2400" dirty="0">
                <a:latin typeface="+mj-ea"/>
              </a:rPr>
              <a:t>8</a:t>
            </a:r>
            <a:r>
              <a:rPr lang="zh-CN" altLang="en-US" sz="2400" dirty="0">
                <a:latin typeface="+mj-ea"/>
              </a:rPr>
              <a:t>线译码器</a:t>
            </a:r>
            <a:r>
              <a:rPr lang="en-US" altLang="zh-CN" sz="2400" dirty="0">
                <a:latin typeface="+mj-ea"/>
              </a:rPr>
              <a:t>74LS138</a:t>
            </a:r>
            <a:r>
              <a:rPr lang="zh-CN" altLang="en-US" sz="2400" dirty="0">
                <a:latin typeface="+mj-ea"/>
              </a:rPr>
              <a:t>和</a:t>
            </a:r>
            <a:r>
              <a:rPr lang="en-US" altLang="zh-CN" sz="2400" dirty="0">
                <a:latin typeface="+mj-ea"/>
              </a:rPr>
              <a:t>4</a:t>
            </a:r>
            <a:r>
              <a:rPr lang="zh-CN" altLang="en-US" sz="2400" dirty="0">
                <a:latin typeface="+mj-ea"/>
              </a:rPr>
              <a:t>位二进制同步加法计数器</a:t>
            </a:r>
            <a:r>
              <a:rPr lang="en-US" altLang="zh-CN" sz="2400" dirty="0">
                <a:latin typeface="+mj-ea"/>
              </a:rPr>
              <a:t>74LS161</a:t>
            </a:r>
            <a:r>
              <a:rPr lang="zh-CN" altLang="en-US" sz="2400" dirty="0">
                <a:latin typeface="+mj-ea"/>
              </a:rPr>
              <a:t>以及与非门，要求组成</a:t>
            </a:r>
            <a:r>
              <a:rPr lang="en-US" altLang="zh-CN" sz="2400" dirty="0">
                <a:latin typeface="+mj-ea"/>
              </a:rPr>
              <a:t>12</a:t>
            </a:r>
            <a:r>
              <a:rPr lang="zh-CN" altLang="en-US" sz="2400" dirty="0">
                <a:latin typeface="+mj-ea"/>
              </a:rPr>
              <a:t>节拍顺序</a:t>
            </a:r>
            <a:r>
              <a:rPr lang="zh-CN" altLang="en-US" sz="2400" dirty="0" smtClean="0">
                <a:latin typeface="+mj-ea"/>
              </a:rPr>
              <a:t>脉冲发生器</a:t>
            </a:r>
            <a:endParaRPr lang="en-US" altLang="zh-CN" sz="2400" dirty="0" smtClean="0">
              <a:latin typeface="+mj-ea"/>
            </a:endParaRPr>
          </a:p>
          <a:p>
            <a:pPr>
              <a:buFontTx/>
              <a:buNone/>
            </a:pPr>
            <a:endParaRPr lang="en-US" altLang="zh-CN" dirty="0">
              <a:latin typeface="+mj-ea"/>
            </a:endParaRPr>
          </a:p>
          <a:p>
            <a:pPr>
              <a:buFontTx/>
              <a:buNone/>
            </a:pPr>
            <a:endParaRPr lang="zh-CN" altLang="en-US" dirty="0">
              <a:latin typeface="+mj-ea"/>
            </a:endParaRPr>
          </a:p>
          <a:p>
            <a:pPr>
              <a:buFontTx/>
              <a:buNone/>
            </a:pPr>
            <a:endParaRPr lang="en-US" altLang="zh-CN" dirty="0">
              <a:latin typeface="+mj-ea"/>
            </a:endParaRPr>
          </a:p>
        </p:txBody>
      </p:sp>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6" name="Text Box 5"/>
          <p:cNvSpPr txBox="1">
            <a:spLocks noChangeArrowheads="1"/>
          </p:cNvSpPr>
          <p:nvPr/>
        </p:nvSpPr>
        <p:spPr bwMode="auto">
          <a:xfrm>
            <a:off x="491495" y="3356992"/>
            <a:ext cx="2952750" cy="3046988"/>
          </a:xfrm>
          <a:prstGeom prst="rect">
            <a:avLst/>
          </a:prstGeom>
          <a:solidFill>
            <a:schemeClr val="bg1"/>
          </a:solidFill>
          <a:ln>
            <a:solidFill>
              <a:schemeClr val="bg1"/>
            </a:solidFill>
          </a:ln>
          <a:effectLst/>
        </p:spPr>
        <p:txBody>
          <a:bodyPr>
            <a:spAutoFit/>
          </a:bodyPr>
          <a:lstStyle/>
          <a:p>
            <a:pPr>
              <a:spcBef>
                <a:spcPct val="50000"/>
              </a:spcBef>
            </a:pPr>
            <a:r>
              <a:rPr kumimoji="1" lang="zh-CN" altLang="en-US" sz="2400" dirty="0">
                <a:latin typeface="+mj-ea"/>
                <a:ea typeface="+mj-ea"/>
              </a:rPr>
              <a:t>解：将</a:t>
            </a:r>
            <a:r>
              <a:rPr kumimoji="1" lang="en-US" altLang="zh-CN" sz="2400" dirty="0">
                <a:latin typeface="+mj-ea"/>
                <a:ea typeface="+mj-ea"/>
              </a:rPr>
              <a:t>4</a:t>
            </a:r>
            <a:r>
              <a:rPr kumimoji="1" lang="zh-CN" altLang="en-US" sz="2400" dirty="0">
                <a:latin typeface="+mj-ea"/>
                <a:ea typeface="+mj-ea"/>
              </a:rPr>
              <a:t>位十六进制加法计数器</a:t>
            </a:r>
            <a:r>
              <a:rPr kumimoji="1" lang="en-US" altLang="zh-CN" sz="2400" dirty="0">
                <a:latin typeface="+mj-ea"/>
                <a:ea typeface="+mj-ea"/>
              </a:rPr>
              <a:t>74LS161</a:t>
            </a:r>
            <a:r>
              <a:rPr kumimoji="1" lang="zh-CN" altLang="en-US" sz="2400" dirty="0">
                <a:latin typeface="+mj-ea"/>
                <a:ea typeface="+mj-ea"/>
              </a:rPr>
              <a:t>构成</a:t>
            </a:r>
            <a:r>
              <a:rPr kumimoji="1" lang="en-US" altLang="zh-CN" sz="2400" dirty="0">
                <a:latin typeface="+mj-ea"/>
                <a:ea typeface="+mj-ea"/>
              </a:rPr>
              <a:t>12</a:t>
            </a:r>
            <a:r>
              <a:rPr kumimoji="1" lang="zh-CN" altLang="en-US" sz="2400" dirty="0">
                <a:latin typeface="+mj-ea"/>
                <a:ea typeface="+mj-ea"/>
              </a:rPr>
              <a:t>进制计数器，将</a:t>
            </a:r>
            <a:r>
              <a:rPr kumimoji="1" lang="en-US" altLang="zh-CN" sz="2400" dirty="0">
                <a:latin typeface="+mj-ea"/>
                <a:ea typeface="+mj-ea"/>
              </a:rPr>
              <a:t>74LS138</a:t>
            </a:r>
            <a:r>
              <a:rPr kumimoji="1" lang="zh-CN" altLang="en-US" sz="2400" dirty="0">
                <a:latin typeface="+mj-ea"/>
                <a:ea typeface="+mj-ea"/>
              </a:rPr>
              <a:t>构成</a:t>
            </a:r>
            <a:r>
              <a:rPr kumimoji="1" lang="en-US" altLang="zh-CN" sz="2400" dirty="0">
                <a:latin typeface="+mj-ea"/>
                <a:ea typeface="+mj-ea"/>
              </a:rPr>
              <a:t>4</a:t>
            </a:r>
            <a:r>
              <a:rPr kumimoji="1" lang="zh-CN" altLang="en-US" sz="2400" dirty="0">
                <a:latin typeface="+mj-ea"/>
                <a:ea typeface="+mj-ea"/>
              </a:rPr>
              <a:t>线－</a:t>
            </a:r>
            <a:r>
              <a:rPr kumimoji="1" lang="en-US" altLang="zh-CN" sz="2400" dirty="0">
                <a:latin typeface="+mj-ea"/>
                <a:ea typeface="+mj-ea"/>
              </a:rPr>
              <a:t>16</a:t>
            </a:r>
            <a:r>
              <a:rPr kumimoji="1" lang="zh-CN" altLang="en-US" sz="2400" dirty="0">
                <a:latin typeface="+mj-ea"/>
                <a:ea typeface="+mj-ea"/>
              </a:rPr>
              <a:t>线译码器，再连线即可构成</a:t>
            </a:r>
            <a:r>
              <a:rPr kumimoji="1" lang="en-US" altLang="zh-CN" sz="2400" dirty="0">
                <a:latin typeface="+mj-ea"/>
                <a:ea typeface="+mj-ea"/>
              </a:rPr>
              <a:t>12</a:t>
            </a:r>
            <a:r>
              <a:rPr kumimoji="1" lang="zh-CN" altLang="en-US" sz="2400" dirty="0">
                <a:latin typeface="+mj-ea"/>
                <a:ea typeface="+mj-ea"/>
              </a:rPr>
              <a:t>节拍顺序脉冲发生器。其电路</a:t>
            </a:r>
            <a:r>
              <a:rPr kumimoji="1" lang="zh-CN" altLang="en-US" sz="2400" dirty="0" smtClean="0">
                <a:latin typeface="+mj-ea"/>
                <a:ea typeface="+mj-ea"/>
              </a:rPr>
              <a:t>如右图所</a:t>
            </a:r>
            <a:r>
              <a:rPr kumimoji="1" lang="zh-CN" altLang="en-US" sz="2400" dirty="0">
                <a:latin typeface="+mj-ea"/>
                <a:ea typeface="+mj-ea"/>
              </a:rPr>
              <a:t>示。</a:t>
            </a:r>
          </a:p>
        </p:txBody>
      </p:sp>
      <p:grpSp>
        <p:nvGrpSpPr>
          <p:cNvPr id="3" name="组合 2"/>
          <p:cNvGrpSpPr/>
          <p:nvPr/>
        </p:nvGrpSpPr>
        <p:grpSpPr>
          <a:xfrm>
            <a:off x="3586341" y="2348881"/>
            <a:ext cx="5557659" cy="4662094"/>
            <a:chOff x="3586341" y="2348881"/>
            <a:chExt cx="5557659" cy="4662094"/>
          </a:xfrm>
        </p:grpSpPr>
        <p:graphicFrame>
          <p:nvGraphicFramePr>
            <p:cNvPr id="7" name="Object 6"/>
            <p:cNvGraphicFramePr>
              <a:graphicFrameLocks noChangeAspect="1"/>
            </p:cNvGraphicFramePr>
            <p:nvPr>
              <p:extLst>
                <p:ext uri="{D42A27DB-BD31-4B8C-83A1-F6EECF244321}">
                  <p14:modId xmlns:p14="http://schemas.microsoft.com/office/powerpoint/2010/main" val="2069235043"/>
                </p:ext>
              </p:extLst>
            </p:nvPr>
          </p:nvGraphicFramePr>
          <p:xfrm>
            <a:off x="3586341" y="2348881"/>
            <a:ext cx="5106883" cy="4509120"/>
          </p:xfrm>
          <a:graphic>
            <a:graphicData uri="http://schemas.openxmlformats.org/presentationml/2006/ole">
              <mc:AlternateContent xmlns:mc="http://schemas.openxmlformats.org/markup-compatibility/2006">
                <mc:Choice xmlns:v="urn:schemas-microsoft-com:vml" Requires="v">
                  <p:oleObj spid="_x0000_s86039" name="Visio" r:id="rId3" imgW="3406445" imgH="3197352" progId="Visio.Drawing.11">
                    <p:embed/>
                  </p:oleObj>
                </mc:Choice>
                <mc:Fallback>
                  <p:oleObj name="Visio" r:id="rId3" imgW="3406445" imgH="31973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5902"/>
                        <a:stretch>
                          <a:fillRect/>
                        </a:stretch>
                      </p:blipFill>
                      <p:spPr bwMode="auto">
                        <a:xfrm>
                          <a:off x="3586341" y="2348881"/>
                          <a:ext cx="5106883" cy="4509120"/>
                        </a:xfrm>
                        <a:prstGeom prst="rect">
                          <a:avLst/>
                        </a:prstGeom>
                        <a:solidFill>
                          <a:schemeClr val="bg1"/>
                        </a:solidFill>
                        <a:ln w="57150" cap="sq" cmpd="thickThin">
                          <a:solidFill>
                            <a:schemeClr val="bg1"/>
                          </a:solidFill>
                          <a:miter lim="800000"/>
                          <a:headEnd/>
                          <a:tailEnd/>
                        </a:ln>
                        <a:effectLst/>
                      </p:spPr>
                    </p:pic>
                  </p:oleObj>
                </mc:Fallback>
              </mc:AlternateContent>
            </a:graphicData>
          </a:graphic>
        </p:graphicFrame>
        <p:sp>
          <p:nvSpPr>
            <p:cNvPr id="8" name="Text Box 5"/>
            <p:cNvSpPr txBox="1">
              <a:spLocks noChangeArrowheads="1"/>
            </p:cNvSpPr>
            <p:nvPr/>
          </p:nvSpPr>
          <p:spPr bwMode="auto">
            <a:xfrm>
              <a:off x="6191250" y="6549310"/>
              <a:ext cx="2952750" cy="461665"/>
            </a:xfrm>
            <a:prstGeom prst="rect">
              <a:avLst/>
            </a:prstGeom>
            <a:solidFill>
              <a:schemeClr val="bg1"/>
            </a:solidFill>
            <a:ln>
              <a:solidFill>
                <a:schemeClr val="bg1"/>
              </a:solidFill>
            </a:ln>
            <a:effectLst/>
          </p:spPr>
          <p:txBody>
            <a:bodyPr>
              <a:spAutoFit/>
            </a:bodyPr>
            <a:lstStyle/>
            <a:p>
              <a:pPr>
                <a:spcBef>
                  <a:spcPct val="50000"/>
                </a:spcBef>
              </a:pPr>
              <a:r>
                <a:rPr kumimoji="1" lang="en-US" altLang="zh-CN" sz="2400" dirty="0" smtClean="0">
                  <a:latin typeface="+mj-ea"/>
                  <a:ea typeface="+mj-ea"/>
                </a:rPr>
                <a:t>                        </a:t>
              </a:r>
              <a:endParaRPr kumimoji="1" lang="zh-CN" altLang="en-US" sz="2400" dirty="0">
                <a:latin typeface="+mj-ea"/>
                <a:ea typeface="+mj-ea"/>
              </a:endParaRPr>
            </a:p>
          </p:txBody>
        </p:sp>
      </p:grpSp>
    </p:spTree>
    <p:extLst>
      <p:ext uri="{BB962C8B-B14F-4D97-AF65-F5344CB8AC3E}">
        <p14:creationId xmlns:p14="http://schemas.microsoft.com/office/powerpoint/2010/main" val="383544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Horizontal)">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body" idx="1"/>
          </p:nvPr>
        </p:nvSpPr>
        <p:spPr>
          <a:xfrm>
            <a:off x="539552" y="1772817"/>
            <a:ext cx="8309992" cy="1512168"/>
          </a:xfrm>
        </p:spPr>
        <p:txBody>
          <a:bodyPr/>
          <a:lstStyle/>
          <a:p>
            <a:pPr>
              <a:buFontTx/>
              <a:buNone/>
            </a:pPr>
            <a:r>
              <a:rPr lang="zh-CN" altLang="en-US" dirty="0">
                <a:latin typeface="+mj-ea"/>
              </a:rPr>
              <a:t>五、计数器应用实例</a:t>
            </a:r>
          </a:p>
          <a:p>
            <a:pPr>
              <a:buFontTx/>
              <a:buNone/>
            </a:pPr>
            <a:r>
              <a:rPr lang="en-US" altLang="zh-CN" sz="2400" dirty="0" smtClean="0">
                <a:latin typeface="+mj-ea"/>
              </a:rPr>
              <a:t>【</a:t>
            </a:r>
            <a:r>
              <a:rPr lang="zh-CN" altLang="en-US" sz="2400" dirty="0" smtClean="0">
                <a:latin typeface="+mj-ea"/>
              </a:rPr>
              <a:t>例</a:t>
            </a:r>
            <a:r>
              <a:rPr lang="en-US" altLang="zh-CN" sz="2400" dirty="0" smtClean="0">
                <a:latin typeface="+mj-ea"/>
              </a:rPr>
              <a:t>】</a:t>
            </a:r>
            <a:r>
              <a:rPr lang="zh-CN" altLang="en-US" sz="2400" dirty="0">
                <a:latin typeface="+mj-ea"/>
              </a:rPr>
              <a:t>试</a:t>
            </a:r>
            <a:r>
              <a:rPr lang="zh-CN" altLang="en-US" sz="2400" dirty="0" smtClean="0">
                <a:latin typeface="+mj-ea"/>
              </a:rPr>
              <a:t>分析下图电路</a:t>
            </a:r>
            <a:r>
              <a:rPr lang="zh-CN" altLang="en-US" sz="2400" dirty="0">
                <a:latin typeface="+mj-ea"/>
              </a:rPr>
              <a:t>的逻辑功能，要求写出电路的输出序列信号，说明电路中</a:t>
            </a:r>
            <a:r>
              <a:rPr lang="en-US" altLang="zh-CN" sz="2400" i="1" dirty="0">
                <a:latin typeface="+mj-ea"/>
              </a:rPr>
              <a:t>JK</a:t>
            </a:r>
            <a:r>
              <a:rPr lang="zh-CN" altLang="en-US" sz="2400" dirty="0">
                <a:latin typeface="+mj-ea"/>
              </a:rPr>
              <a:t>触发器的作用</a:t>
            </a:r>
            <a:endParaRPr lang="en-US" altLang="zh-CN" dirty="0">
              <a:latin typeface="+mj-ea"/>
            </a:endParaRPr>
          </a:p>
          <a:p>
            <a:pPr>
              <a:buFontTx/>
              <a:buNone/>
            </a:pPr>
            <a:endParaRPr lang="zh-CN" altLang="en-US" dirty="0">
              <a:latin typeface="+mj-ea"/>
            </a:endParaRPr>
          </a:p>
          <a:p>
            <a:pPr>
              <a:buFontTx/>
              <a:buNone/>
            </a:pPr>
            <a:endParaRPr lang="en-US" altLang="zh-CN" dirty="0">
              <a:latin typeface="+mj-ea"/>
            </a:endParaRPr>
          </a:p>
        </p:txBody>
      </p:sp>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2826137059"/>
              </p:ext>
            </p:extLst>
          </p:nvPr>
        </p:nvGraphicFramePr>
        <p:xfrm>
          <a:off x="2987824" y="3258764"/>
          <a:ext cx="4969743" cy="3586659"/>
        </p:xfrm>
        <a:graphic>
          <a:graphicData uri="http://schemas.openxmlformats.org/presentationml/2006/ole">
            <mc:AlternateContent xmlns:mc="http://schemas.openxmlformats.org/markup-compatibility/2006">
              <mc:Choice xmlns:v="urn:schemas-microsoft-com:vml" Requires="v">
                <p:oleObj spid="_x0000_s85016" name="Visio" r:id="rId3" imgW="3260750" imgH="2403348" progId="Visio.Drawing.11">
                  <p:embed/>
                </p:oleObj>
              </mc:Choice>
              <mc:Fallback>
                <p:oleObj name="Visio" r:id="rId3" imgW="3260750" imgH="2403348"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3894" r="2605" b="8392"/>
                      <a:stretch>
                        <a:fillRect/>
                      </a:stretch>
                    </p:blipFill>
                    <p:spPr bwMode="auto">
                      <a:xfrm>
                        <a:off x="2987824" y="3258764"/>
                        <a:ext cx="4969743" cy="3586659"/>
                      </a:xfrm>
                      <a:prstGeom prst="rect">
                        <a:avLst/>
                      </a:prstGeom>
                      <a:solidFill>
                        <a:schemeClr val="bg1"/>
                      </a:solidFill>
                      <a:ln w="57150" cap="sq" cmpd="thickThin">
                        <a:solidFill>
                          <a:schemeClr val="bg1"/>
                        </a:solidFill>
                        <a:miter lim="800000"/>
                        <a:headEnd/>
                        <a:tailEnd/>
                      </a:ln>
                      <a:effectLst/>
                    </p:spPr>
                  </p:pic>
                </p:oleObj>
              </mc:Fallback>
            </mc:AlternateContent>
          </a:graphicData>
        </a:graphic>
      </p:graphicFrame>
      <p:sp>
        <p:nvSpPr>
          <p:cNvPr id="9" name="Text Box 5"/>
          <p:cNvSpPr txBox="1">
            <a:spLocks noChangeArrowheads="1"/>
          </p:cNvSpPr>
          <p:nvPr/>
        </p:nvSpPr>
        <p:spPr bwMode="auto">
          <a:xfrm>
            <a:off x="2123728" y="6396335"/>
            <a:ext cx="2952750" cy="461665"/>
          </a:xfrm>
          <a:prstGeom prst="rect">
            <a:avLst/>
          </a:prstGeom>
          <a:solidFill>
            <a:schemeClr val="bg1"/>
          </a:solidFill>
          <a:ln>
            <a:solidFill>
              <a:schemeClr val="bg1"/>
            </a:solidFill>
          </a:ln>
          <a:effectLst/>
        </p:spPr>
        <p:txBody>
          <a:bodyPr>
            <a:spAutoFit/>
          </a:bodyPr>
          <a:lstStyle/>
          <a:p>
            <a:pPr>
              <a:spcBef>
                <a:spcPct val="50000"/>
              </a:spcBef>
            </a:pPr>
            <a:r>
              <a:rPr kumimoji="1" lang="en-US" altLang="zh-CN" sz="2400" dirty="0" smtClean="0">
                <a:latin typeface="+mj-ea"/>
                <a:ea typeface="+mj-ea"/>
              </a:rPr>
              <a:t>                        </a:t>
            </a:r>
            <a:endParaRPr kumimoji="1" lang="zh-CN" altLang="en-US" sz="2400" dirty="0">
              <a:latin typeface="+mj-ea"/>
              <a:ea typeface="+mj-ea"/>
            </a:endParaRPr>
          </a:p>
        </p:txBody>
      </p:sp>
    </p:spTree>
    <p:extLst>
      <p:ext uri="{BB962C8B-B14F-4D97-AF65-F5344CB8AC3E}">
        <p14:creationId xmlns:p14="http://schemas.microsoft.com/office/powerpoint/2010/main" val="1067975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body" idx="1"/>
          </p:nvPr>
        </p:nvSpPr>
        <p:spPr>
          <a:xfrm>
            <a:off x="539552" y="1772817"/>
            <a:ext cx="8309992" cy="1512168"/>
          </a:xfrm>
        </p:spPr>
        <p:txBody>
          <a:bodyPr/>
          <a:lstStyle/>
          <a:p>
            <a:pPr>
              <a:buFontTx/>
              <a:buNone/>
            </a:pPr>
            <a:r>
              <a:rPr lang="zh-CN" altLang="en-US" dirty="0">
                <a:latin typeface="+mj-ea"/>
              </a:rPr>
              <a:t>五、计数器应用实例</a:t>
            </a:r>
          </a:p>
          <a:p>
            <a:pPr>
              <a:buFontTx/>
              <a:buNone/>
            </a:pPr>
            <a:r>
              <a:rPr lang="en-US" altLang="zh-CN" sz="2400" dirty="0" smtClean="0">
                <a:latin typeface="+mj-ea"/>
              </a:rPr>
              <a:t>【</a:t>
            </a:r>
            <a:r>
              <a:rPr lang="zh-CN" altLang="en-US" sz="2400" dirty="0" smtClean="0">
                <a:latin typeface="+mj-ea"/>
              </a:rPr>
              <a:t>例</a:t>
            </a:r>
            <a:r>
              <a:rPr lang="en-US" altLang="zh-CN" sz="2400" dirty="0" smtClean="0">
                <a:latin typeface="+mj-ea"/>
              </a:rPr>
              <a:t>】</a:t>
            </a:r>
            <a:r>
              <a:rPr lang="zh-CN" altLang="en-US" sz="2400" dirty="0">
                <a:latin typeface="+mj-ea"/>
              </a:rPr>
              <a:t>试</a:t>
            </a:r>
            <a:r>
              <a:rPr lang="zh-CN" altLang="en-US" sz="2400" dirty="0" smtClean="0">
                <a:latin typeface="+mj-ea"/>
              </a:rPr>
              <a:t>分析下图电路</a:t>
            </a:r>
            <a:r>
              <a:rPr lang="zh-CN" altLang="en-US" sz="2400" dirty="0">
                <a:latin typeface="+mj-ea"/>
              </a:rPr>
              <a:t>的逻辑功能，要求写出电路的输出序列信号，说明电路中</a:t>
            </a:r>
            <a:r>
              <a:rPr lang="en-US" altLang="zh-CN" sz="2400" i="1" dirty="0">
                <a:latin typeface="+mj-ea"/>
              </a:rPr>
              <a:t>JK</a:t>
            </a:r>
            <a:r>
              <a:rPr lang="zh-CN" altLang="en-US" sz="2400" dirty="0">
                <a:latin typeface="+mj-ea"/>
              </a:rPr>
              <a:t>触发器的作用</a:t>
            </a:r>
            <a:endParaRPr lang="en-US" altLang="zh-CN" dirty="0">
              <a:latin typeface="+mj-ea"/>
            </a:endParaRPr>
          </a:p>
          <a:p>
            <a:pPr>
              <a:buFontTx/>
              <a:buNone/>
            </a:pPr>
            <a:endParaRPr lang="zh-CN" altLang="en-US" dirty="0">
              <a:latin typeface="+mj-ea"/>
            </a:endParaRPr>
          </a:p>
          <a:p>
            <a:pPr>
              <a:buFontTx/>
              <a:buNone/>
            </a:pPr>
            <a:endParaRPr lang="en-US" altLang="zh-CN" dirty="0">
              <a:latin typeface="+mj-ea"/>
            </a:endParaRPr>
          </a:p>
        </p:txBody>
      </p:sp>
      <p:sp>
        <p:nvSpPr>
          <p:cNvPr id="5" name="标题 2"/>
          <p:cNvSpPr txBox="1">
            <a:spLocks/>
          </p:cNvSpPr>
          <p:nvPr/>
        </p:nvSpPr>
        <p:spPr>
          <a:xfrm>
            <a:off x="619944" y="7730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6" name="Text Box 4"/>
          <p:cNvSpPr txBox="1">
            <a:spLocks noGrp="1" noChangeArrowheads="1"/>
          </p:cNvSpPr>
          <p:nvPr>
            <p:ph type="title"/>
          </p:nvPr>
        </p:nvSpPr>
        <p:spPr bwMode="auto">
          <a:xfrm>
            <a:off x="251520" y="3429000"/>
            <a:ext cx="5544616" cy="18002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a:spcBef>
                <a:spcPct val="50000"/>
              </a:spcBef>
            </a:pPr>
            <a:r>
              <a:rPr kumimoji="1" lang="zh-CN" altLang="en-US" sz="2400" b="0" dirty="0">
                <a:solidFill>
                  <a:schemeClr val="tx1"/>
                </a:solidFill>
                <a:effectLst/>
                <a:latin typeface="+mj-ea"/>
              </a:rPr>
              <a:t>解：本例题是一序列</a:t>
            </a:r>
            <a:r>
              <a:rPr kumimoji="1" lang="zh-CN" altLang="en-US" sz="2400" b="0" dirty="0" smtClean="0">
                <a:solidFill>
                  <a:schemeClr val="tx1"/>
                </a:solidFill>
                <a:effectLst/>
                <a:latin typeface="+mj-ea"/>
              </a:rPr>
              <a:t>信号发生器</a:t>
            </a:r>
            <a:r>
              <a:rPr kumimoji="1" lang="zh-CN" altLang="en-US" sz="2400" b="0" dirty="0">
                <a:solidFill>
                  <a:schemeClr val="tx1"/>
                </a:solidFill>
                <a:effectLst/>
                <a:latin typeface="+mj-ea"/>
              </a:rPr>
              <a:t>，</a:t>
            </a:r>
            <a:r>
              <a:rPr kumimoji="1" lang="en-US" altLang="zh-CN" sz="2400" b="0" dirty="0">
                <a:solidFill>
                  <a:schemeClr val="tx1"/>
                </a:solidFill>
                <a:effectLst/>
                <a:latin typeface="+mj-ea"/>
              </a:rPr>
              <a:t>74LS161</a:t>
            </a:r>
            <a:r>
              <a:rPr kumimoji="1" lang="zh-CN" altLang="en-US" sz="2400" b="0" dirty="0">
                <a:solidFill>
                  <a:schemeClr val="tx1"/>
                </a:solidFill>
                <a:effectLst/>
                <a:latin typeface="+mj-ea"/>
              </a:rPr>
              <a:t>构成</a:t>
            </a:r>
            <a:r>
              <a:rPr kumimoji="1" lang="en-US" altLang="zh-CN" sz="2400" b="0" dirty="0">
                <a:solidFill>
                  <a:schemeClr val="tx1"/>
                </a:solidFill>
                <a:effectLst/>
                <a:latin typeface="+mj-ea"/>
              </a:rPr>
              <a:t>8</a:t>
            </a:r>
            <a:r>
              <a:rPr kumimoji="1" lang="zh-CN" altLang="en-US" sz="2400" b="0" dirty="0">
                <a:solidFill>
                  <a:schemeClr val="tx1"/>
                </a:solidFill>
                <a:effectLst/>
                <a:latin typeface="+mj-ea"/>
              </a:rPr>
              <a:t>进制计数器</a:t>
            </a:r>
            <a:r>
              <a:rPr kumimoji="1" lang="en-US" altLang="zh-CN" sz="2400" b="0" dirty="0">
                <a:solidFill>
                  <a:schemeClr val="tx1"/>
                </a:solidFill>
                <a:effectLst/>
                <a:latin typeface="+mj-ea"/>
              </a:rPr>
              <a:t>74LS151</a:t>
            </a:r>
            <a:r>
              <a:rPr kumimoji="1" lang="zh-CN" altLang="en-US" sz="2400" b="0" dirty="0">
                <a:solidFill>
                  <a:schemeClr val="tx1"/>
                </a:solidFill>
                <a:effectLst/>
                <a:latin typeface="+mj-ea"/>
              </a:rPr>
              <a:t>构成序列信号输出网络，</a:t>
            </a:r>
            <a:r>
              <a:rPr kumimoji="1" lang="en-US" altLang="zh-CN" sz="2400" b="0" dirty="0">
                <a:solidFill>
                  <a:schemeClr val="tx1"/>
                </a:solidFill>
                <a:effectLst/>
                <a:latin typeface="+mj-ea"/>
              </a:rPr>
              <a:t>JK</a:t>
            </a:r>
            <a:r>
              <a:rPr kumimoji="1" lang="zh-CN" altLang="en-US" sz="2400" b="0" dirty="0">
                <a:solidFill>
                  <a:schemeClr val="tx1"/>
                </a:solidFill>
                <a:effectLst/>
                <a:latin typeface="+mj-ea"/>
              </a:rPr>
              <a:t>触发器起输出缓冲作用，防止输出出现冒险现象。其输出状态表如下</a:t>
            </a:r>
          </a:p>
        </p:txBody>
      </p:sp>
      <p:graphicFrame>
        <p:nvGraphicFramePr>
          <p:cNvPr id="7" name="Object 5"/>
          <p:cNvGraphicFramePr>
            <a:graphicFrameLocks noChangeAspect="1"/>
          </p:cNvGraphicFramePr>
          <p:nvPr>
            <p:extLst>
              <p:ext uri="{D42A27DB-BD31-4B8C-83A1-F6EECF244321}">
                <p14:modId xmlns:p14="http://schemas.microsoft.com/office/powerpoint/2010/main" val="2343954337"/>
              </p:ext>
            </p:extLst>
          </p:nvPr>
        </p:nvGraphicFramePr>
        <p:xfrm>
          <a:off x="6060953" y="3140968"/>
          <a:ext cx="2756740" cy="3419151"/>
        </p:xfrm>
        <a:graphic>
          <a:graphicData uri="http://schemas.openxmlformats.org/presentationml/2006/ole">
            <mc:AlternateContent xmlns:mc="http://schemas.openxmlformats.org/markup-compatibility/2006">
              <mc:Choice xmlns:v="urn:schemas-microsoft-com:vml" Requires="v">
                <p:oleObj spid="_x0000_s87086" name="Visio" r:id="rId3" imgW="1035406" imgH="1185367" progId="Visio.Drawing.11">
                  <p:embed/>
                </p:oleObj>
              </mc:Choice>
              <mc:Fallback>
                <p:oleObj name="Visio" r:id="rId3" imgW="1035406" imgH="118536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1972" t="4613"/>
                      <a:stretch>
                        <a:fillRect/>
                      </a:stretch>
                    </p:blipFill>
                    <p:spPr bwMode="auto">
                      <a:xfrm>
                        <a:off x="6060953" y="3140968"/>
                        <a:ext cx="2756740" cy="3419151"/>
                      </a:xfrm>
                      <a:prstGeom prst="rect">
                        <a:avLst/>
                      </a:prstGeom>
                      <a:solidFill>
                        <a:schemeClr val="bg1"/>
                      </a:solidFill>
                      <a:ln w="57150" cap="sq" cmpd="thickThin">
                        <a:solidFill>
                          <a:schemeClr val="bg1"/>
                        </a:solidFill>
                        <a:miter lim="800000"/>
                        <a:headEnd/>
                        <a:tailEnd/>
                      </a:ln>
                      <a:effec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34317195"/>
              </p:ext>
            </p:extLst>
          </p:nvPr>
        </p:nvGraphicFramePr>
        <p:xfrm>
          <a:off x="5414954" y="196281"/>
          <a:ext cx="3621542" cy="2613663"/>
        </p:xfrm>
        <a:graphic>
          <a:graphicData uri="http://schemas.openxmlformats.org/presentationml/2006/ole">
            <mc:AlternateContent xmlns:mc="http://schemas.openxmlformats.org/markup-compatibility/2006">
              <mc:Choice xmlns:v="urn:schemas-microsoft-com:vml" Requires="v">
                <p:oleObj spid="_x0000_s87087" name="Visio" r:id="rId5" imgW="3260750" imgH="2403348" progId="Visio.Drawing.11">
                  <p:embed/>
                </p:oleObj>
              </mc:Choice>
              <mc:Fallback>
                <p:oleObj name="Visio" r:id="rId5" imgW="3260750" imgH="240334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3894" r="2605" b="8392"/>
                      <a:stretch>
                        <a:fillRect/>
                      </a:stretch>
                    </p:blipFill>
                    <p:spPr bwMode="auto">
                      <a:xfrm>
                        <a:off x="5414954" y="196281"/>
                        <a:ext cx="3621542" cy="2613663"/>
                      </a:xfrm>
                      <a:prstGeom prst="rect">
                        <a:avLst/>
                      </a:prstGeom>
                      <a:solidFill>
                        <a:schemeClr val="bg1"/>
                      </a:solidFill>
                      <a:ln w="57150" cap="sq" cmpd="thickThin">
                        <a:solidFill>
                          <a:schemeClr val="bg1"/>
                        </a:solidFill>
                        <a:miter lim="800000"/>
                        <a:headEnd/>
                        <a:tailEnd/>
                      </a:ln>
                      <a:effectLst/>
                    </p:spPr>
                  </p:pic>
                </p:oleObj>
              </mc:Fallback>
            </mc:AlternateContent>
          </a:graphicData>
        </a:graphic>
      </p:graphicFrame>
      <p:sp>
        <p:nvSpPr>
          <p:cNvPr id="10" name="Text Box 5"/>
          <p:cNvSpPr txBox="1">
            <a:spLocks noChangeArrowheads="1"/>
          </p:cNvSpPr>
          <p:nvPr/>
        </p:nvSpPr>
        <p:spPr bwMode="auto">
          <a:xfrm>
            <a:off x="5436096" y="2348279"/>
            <a:ext cx="1512168" cy="461665"/>
          </a:xfrm>
          <a:prstGeom prst="rect">
            <a:avLst/>
          </a:prstGeom>
          <a:solidFill>
            <a:schemeClr val="bg1"/>
          </a:solidFill>
          <a:ln>
            <a:solidFill>
              <a:schemeClr val="bg1"/>
            </a:solidFill>
          </a:ln>
          <a:effectLst/>
        </p:spPr>
        <p:txBody>
          <a:bodyPr wrap="square">
            <a:spAutoFit/>
          </a:bodyPr>
          <a:lstStyle/>
          <a:p>
            <a:pPr>
              <a:spcBef>
                <a:spcPct val="50000"/>
              </a:spcBef>
            </a:pPr>
            <a:r>
              <a:rPr kumimoji="1" lang="en-US" altLang="zh-CN" sz="2400" dirty="0" smtClean="0">
                <a:latin typeface="+mj-ea"/>
                <a:ea typeface="+mj-ea"/>
              </a:rPr>
              <a:t>                        </a:t>
            </a:r>
            <a:endParaRPr kumimoji="1" lang="zh-CN" altLang="en-US" sz="2400" dirty="0">
              <a:latin typeface="+mj-ea"/>
              <a:ea typeface="+mj-ea"/>
            </a:endParaRPr>
          </a:p>
        </p:txBody>
      </p:sp>
    </p:spTree>
    <p:extLst>
      <p:ext uri="{BB962C8B-B14F-4D97-AF65-F5344CB8AC3E}">
        <p14:creationId xmlns:p14="http://schemas.microsoft.com/office/powerpoint/2010/main" val="293617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时序逻辑电路</a:t>
            </a:r>
            <a:endParaRPr lang="zh-CN" altLang="en-US" dirty="0"/>
          </a:p>
        </p:txBody>
      </p:sp>
      <p:sp>
        <p:nvSpPr>
          <p:cNvPr id="4" name="内容占位符 3"/>
          <p:cNvSpPr>
            <a:spLocks noGrp="1"/>
          </p:cNvSpPr>
          <p:nvPr>
            <p:ph idx="1"/>
          </p:nvPr>
        </p:nvSpPr>
        <p:spPr/>
        <p:txBody>
          <a:bodyPr/>
          <a:lstStyle/>
          <a:p>
            <a:r>
              <a:rPr lang="zh-CN" altLang="en-US" dirty="0" smtClean="0"/>
              <a:t>概述</a:t>
            </a:r>
            <a:endParaRPr lang="en-US" altLang="zh-CN" dirty="0" smtClean="0"/>
          </a:p>
          <a:p>
            <a:r>
              <a:rPr lang="zh-CN" altLang="en-US" dirty="0"/>
              <a:t>时序</a:t>
            </a:r>
            <a:r>
              <a:rPr lang="zh-CN" altLang="en-US" dirty="0" smtClean="0"/>
              <a:t>逻辑电路的分析</a:t>
            </a:r>
            <a:endParaRPr lang="en-US" altLang="zh-CN" dirty="0" smtClean="0"/>
          </a:p>
          <a:p>
            <a:r>
              <a:rPr lang="zh-CN" altLang="en-US" dirty="0" smtClean="0"/>
              <a:t>若干常用的时序逻辑电路</a:t>
            </a:r>
            <a:endParaRPr lang="en-US" altLang="zh-CN" dirty="0" smtClean="0"/>
          </a:p>
          <a:p>
            <a:r>
              <a:rPr lang="zh-CN" altLang="en-US" b="1" dirty="0"/>
              <a:t>时序</a:t>
            </a:r>
            <a:r>
              <a:rPr lang="zh-CN" altLang="en-US" b="1" dirty="0" smtClean="0"/>
              <a:t>逻辑电路的设计方法</a:t>
            </a:r>
            <a:endParaRPr lang="en-US" altLang="zh-CN" b="1" dirty="0" smtClean="0"/>
          </a:p>
          <a:p>
            <a:r>
              <a:rPr lang="zh-CN" altLang="en-US" dirty="0"/>
              <a:t>时序</a:t>
            </a:r>
            <a:r>
              <a:rPr lang="zh-CN" altLang="en-US" dirty="0" smtClean="0"/>
              <a:t>逻辑电路的竞争</a:t>
            </a:r>
            <a:r>
              <a:rPr lang="en-US" altLang="zh-CN" dirty="0" smtClean="0"/>
              <a:t>-</a:t>
            </a:r>
            <a:r>
              <a:rPr lang="zh-CN" altLang="en-US" dirty="0" smtClean="0"/>
              <a:t>冒险现象</a:t>
            </a:r>
            <a:endParaRPr lang="en-US" altLang="zh-CN" dirty="0" smtClean="0"/>
          </a:p>
          <a:p>
            <a:r>
              <a:rPr lang="zh-CN" altLang="en-US" dirty="0"/>
              <a:t>*用</a:t>
            </a:r>
            <a:r>
              <a:rPr lang="en-US" altLang="zh-CN" dirty="0" err="1" smtClean="0"/>
              <a:t>Multisim</a:t>
            </a:r>
            <a:r>
              <a:rPr lang="en-US" altLang="zh-CN" dirty="0" smtClean="0"/>
              <a:t> 7</a:t>
            </a:r>
            <a:r>
              <a:rPr lang="zh-CN" altLang="en-US" dirty="0" smtClean="0"/>
              <a:t>分析</a:t>
            </a:r>
            <a:r>
              <a:rPr lang="zh-CN" altLang="en-US" dirty="0"/>
              <a:t>时序</a:t>
            </a:r>
            <a:r>
              <a:rPr lang="zh-CN" altLang="en-US" dirty="0" smtClean="0"/>
              <a:t>逻辑电路</a:t>
            </a:r>
            <a:endParaRPr lang="en-US" altLang="zh-CN"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同步时序逻辑电路的设计方法</a:t>
            </a:r>
          </a:p>
          <a:p>
            <a:pPr lvl="1"/>
            <a:r>
              <a:rPr lang="zh-CN" altLang="en-US" dirty="0"/>
              <a:t>设计的一般</a:t>
            </a:r>
            <a:r>
              <a:rPr lang="zh-CN" altLang="en-US" dirty="0" smtClean="0"/>
              <a:t>步骤</a:t>
            </a:r>
            <a:endParaRPr lang="en-US" altLang="zh-CN" dirty="0" smtClean="0"/>
          </a:p>
          <a:p>
            <a:pPr lvl="2"/>
            <a:r>
              <a:rPr lang="zh-CN" altLang="en-US" dirty="0"/>
              <a:t>一、逻辑抽象，求出状态转换图或状态转换表</a:t>
            </a:r>
          </a:p>
          <a:p>
            <a:pPr lvl="2"/>
            <a:r>
              <a:rPr lang="en-US" altLang="zh-CN" dirty="0" smtClean="0"/>
              <a:t>1</a:t>
            </a:r>
            <a:r>
              <a:rPr lang="en-US" altLang="zh-CN" dirty="0"/>
              <a:t>.</a:t>
            </a:r>
            <a:r>
              <a:rPr lang="zh-CN" altLang="en-US" dirty="0" smtClean="0"/>
              <a:t>分析</a:t>
            </a:r>
            <a:r>
              <a:rPr lang="zh-CN" altLang="en-US" dirty="0"/>
              <a:t>给定的逻辑问题，确定输入变量、输出变量以及电路的状态数。通常取原因（或条件）作为输入逻辑变量，取结果作输出</a:t>
            </a:r>
            <a:r>
              <a:rPr lang="zh-CN" altLang="en-US" dirty="0" smtClean="0"/>
              <a:t>逻辑变量。</a:t>
            </a:r>
            <a:endParaRPr lang="zh-CN" altLang="en-US" dirty="0"/>
          </a:p>
          <a:p>
            <a:pPr lvl="2"/>
            <a:r>
              <a:rPr lang="en-US" altLang="zh-CN" dirty="0" smtClean="0"/>
              <a:t>2</a:t>
            </a:r>
            <a:r>
              <a:rPr lang="en-US" altLang="zh-CN" dirty="0"/>
              <a:t>.  </a:t>
            </a:r>
            <a:r>
              <a:rPr lang="zh-CN" altLang="en-US" dirty="0"/>
              <a:t>定义输入</a:t>
            </a:r>
            <a:r>
              <a:rPr lang="en-US" altLang="zh-CN" dirty="0"/>
              <a:t>/</a:t>
            </a:r>
            <a:r>
              <a:rPr lang="zh-CN" altLang="en-US" dirty="0"/>
              <a:t>输出逻辑状态以及每个电路状态的含意，并对电路状态进行编号。</a:t>
            </a:r>
          </a:p>
          <a:p>
            <a:pPr lvl="2"/>
            <a:r>
              <a:rPr lang="en-US" altLang="zh-CN" dirty="0"/>
              <a:t>3.  </a:t>
            </a:r>
            <a:r>
              <a:rPr lang="zh-CN" altLang="en-US" dirty="0"/>
              <a:t>按设计要求列出状态转换表，或画出状态转换图</a:t>
            </a:r>
            <a:r>
              <a:rPr lang="zh-CN" altLang="en-US" dirty="0" smtClean="0"/>
              <a:t>。</a:t>
            </a:r>
            <a:endParaRPr lang="en-US" altLang="zh-CN" dirty="0" smtClean="0"/>
          </a:p>
          <a:p>
            <a:pPr lvl="2"/>
            <a:endParaRPr lang="en-US" altLang="zh-CN" sz="800"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同步时序逻辑电路的设计方法</a:t>
            </a:r>
          </a:p>
          <a:p>
            <a:pPr lvl="1"/>
            <a:r>
              <a:rPr lang="zh-CN" altLang="en-US" dirty="0"/>
              <a:t>设计的一般</a:t>
            </a:r>
            <a:r>
              <a:rPr lang="zh-CN" altLang="en-US" dirty="0" smtClean="0"/>
              <a:t>步骤</a:t>
            </a:r>
            <a:endParaRPr lang="en-US" altLang="zh-CN" dirty="0" smtClean="0"/>
          </a:p>
          <a:p>
            <a:pPr lvl="2"/>
            <a:r>
              <a:rPr lang="zh-CN" altLang="en-US" dirty="0" smtClean="0"/>
              <a:t>二</a:t>
            </a:r>
            <a:r>
              <a:rPr lang="zh-CN" altLang="en-US" dirty="0"/>
              <a:t>、状态化简</a:t>
            </a:r>
          </a:p>
          <a:p>
            <a:pPr lvl="2"/>
            <a:r>
              <a:rPr lang="zh-CN" altLang="en-US" dirty="0"/>
              <a:t>若两个状态在相同的输入下有相同的输出，并转换到同一个次态，则称为等价状态；等价状态可以合并</a:t>
            </a:r>
            <a:r>
              <a:rPr lang="zh-CN" altLang="en-US" dirty="0" smtClean="0"/>
              <a:t>。</a:t>
            </a:r>
            <a:endParaRPr lang="en-US" altLang="zh-CN" dirty="0" smtClean="0"/>
          </a:p>
          <a:p>
            <a:pPr lvl="2"/>
            <a:endParaRPr lang="en-US" altLang="zh-CN" sz="1400" dirty="0" smtClean="0"/>
          </a:p>
          <a:p>
            <a:pPr lvl="2"/>
            <a:r>
              <a:rPr lang="zh-CN" altLang="en-US" dirty="0"/>
              <a:t>三、状态分配（编码）</a:t>
            </a:r>
          </a:p>
          <a:p>
            <a:pPr lvl="2"/>
            <a:r>
              <a:rPr lang="en-US" altLang="zh-CN" dirty="0"/>
              <a:t>1. </a:t>
            </a:r>
            <a:r>
              <a:rPr lang="zh-CN" altLang="en-US" dirty="0" smtClean="0"/>
              <a:t>确定</a:t>
            </a:r>
            <a:r>
              <a:rPr lang="zh-CN" altLang="en-US" dirty="0"/>
              <a:t>触发器</a:t>
            </a:r>
            <a:r>
              <a:rPr lang="zh-CN" altLang="en-US" dirty="0" smtClean="0"/>
              <a:t>数目</a:t>
            </a:r>
            <a:r>
              <a:rPr lang="en-US" altLang="zh-CN" dirty="0" smtClean="0"/>
              <a:t>n</a:t>
            </a:r>
            <a:r>
              <a:rPr lang="zh-CN" altLang="en-US" dirty="0" smtClean="0"/>
              <a:t>。</a:t>
            </a:r>
            <a:endParaRPr lang="en-US" altLang="zh-CN" dirty="0" smtClean="0"/>
          </a:p>
          <a:p>
            <a:pPr lvl="2"/>
            <a:r>
              <a:rPr lang="en-US" altLang="zh-CN" dirty="0" smtClean="0"/>
              <a:t>2. </a:t>
            </a:r>
            <a:r>
              <a:rPr lang="zh-CN" altLang="en-US" dirty="0" smtClean="0"/>
              <a:t>确定</a:t>
            </a:r>
            <a:r>
              <a:rPr lang="zh-CN" altLang="en-US" dirty="0"/>
              <a:t>电路的状态数</a:t>
            </a:r>
            <a:r>
              <a:rPr lang="en-US" altLang="zh-CN" i="1" dirty="0"/>
              <a:t>M</a:t>
            </a:r>
            <a:r>
              <a:rPr lang="en-US" altLang="zh-CN" dirty="0"/>
              <a:t> </a:t>
            </a:r>
            <a:r>
              <a:rPr lang="zh-CN" altLang="en-US" dirty="0"/>
              <a:t>，应满足</a:t>
            </a:r>
            <a:r>
              <a:rPr lang="en-US" altLang="zh-CN" dirty="0"/>
              <a:t>2</a:t>
            </a:r>
            <a:r>
              <a:rPr lang="en-US" altLang="zh-CN" i="1" baseline="30000" dirty="0"/>
              <a:t>n</a:t>
            </a:r>
            <a:r>
              <a:rPr lang="zh-CN" altLang="en-US" baseline="30000" dirty="0"/>
              <a:t>－</a:t>
            </a:r>
            <a:r>
              <a:rPr lang="en-US" altLang="zh-CN" baseline="30000" dirty="0"/>
              <a:t>1</a:t>
            </a:r>
            <a:r>
              <a:rPr lang="en-US" altLang="zh-CN" dirty="0"/>
              <a:t>&lt;</a:t>
            </a:r>
            <a:r>
              <a:rPr lang="en-US" altLang="zh-CN" i="1" dirty="0"/>
              <a:t>M</a:t>
            </a:r>
            <a:r>
              <a:rPr lang="en-US" altLang="zh-CN" dirty="0"/>
              <a:t>≤2</a:t>
            </a:r>
            <a:r>
              <a:rPr lang="en-US" altLang="zh-CN" i="1" baseline="30000" dirty="0"/>
              <a:t>n</a:t>
            </a:r>
            <a:r>
              <a:rPr lang="en-US" altLang="zh-CN" dirty="0"/>
              <a:t>;</a:t>
            </a:r>
          </a:p>
          <a:p>
            <a:pPr lvl="2"/>
            <a:r>
              <a:rPr lang="en-US" altLang="zh-CN" dirty="0"/>
              <a:t>3</a:t>
            </a:r>
            <a:r>
              <a:rPr lang="en-US" altLang="zh-CN" dirty="0" smtClean="0"/>
              <a:t>. </a:t>
            </a:r>
            <a:r>
              <a:rPr lang="zh-CN" altLang="en-US" dirty="0" smtClean="0"/>
              <a:t>进行</a:t>
            </a:r>
            <a:r>
              <a:rPr lang="zh-CN" altLang="en-US" dirty="0"/>
              <a:t>状态编码，即将电路的状态和触发器状态组合对应起来。</a:t>
            </a:r>
          </a:p>
        </p:txBody>
      </p:sp>
    </p:spTree>
    <p:extLst>
      <p:ext uri="{BB962C8B-B14F-4D97-AF65-F5344CB8AC3E}">
        <p14:creationId xmlns:p14="http://schemas.microsoft.com/office/powerpoint/2010/main" val="1822009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a:xfrm>
            <a:off x="457200" y="1556792"/>
            <a:ext cx="8435280" cy="4569371"/>
          </a:xfrm>
        </p:spPr>
        <p:txBody>
          <a:bodyPr/>
          <a:lstStyle/>
          <a:p>
            <a:r>
              <a:rPr lang="zh-CN" altLang="en-US" dirty="0" smtClean="0"/>
              <a:t>同步时序逻辑电路的分析方法</a:t>
            </a:r>
            <a:endParaRPr lang="en-US" altLang="zh-CN" dirty="0" smtClean="0"/>
          </a:p>
          <a:p>
            <a:pPr lvl="1"/>
            <a:r>
              <a:rPr lang="zh-CN" altLang="en-US" dirty="0" smtClean="0"/>
              <a:t>分析一个时序电路</a:t>
            </a:r>
            <a:r>
              <a:rPr lang="en-US" altLang="zh-CN" dirty="0" smtClean="0"/>
              <a:t>=</a:t>
            </a:r>
            <a:r>
              <a:rPr lang="zh-CN" altLang="en-US" dirty="0" smtClean="0"/>
              <a:t>找出该时序电路的逻辑功能</a:t>
            </a:r>
            <a:endParaRPr lang="en-US" altLang="zh-CN" dirty="0" smtClean="0"/>
          </a:p>
          <a:p>
            <a:pPr lvl="1"/>
            <a:r>
              <a:rPr lang="zh-CN" altLang="en-US" dirty="0" smtClean="0"/>
              <a:t>即要求找出电路的状态和输出的状态在输入变量和</a:t>
            </a:r>
            <a:r>
              <a:rPr lang="en-US" altLang="zh-CN" dirty="0" err="1"/>
              <a:t>clk</a:t>
            </a:r>
            <a:r>
              <a:rPr lang="zh-CN" altLang="en-US" dirty="0" smtClean="0"/>
              <a:t>作用下的变化规律</a:t>
            </a:r>
            <a:endParaRPr lang="en-US" altLang="zh-CN" dirty="0" smtClean="0"/>
          </a:p>
          <a:p>
            <a:pPr lvl="1"/>
            <a:endParaRPr lang="en-US" altLang="zh-CN" sz="100" dirty="0"/>
          </a:p>
          <a:p>
            <a:pPr lvl="1"/>
            <a:r>
              <a:rPr lang="zh-CN" altLang="en-US" dirty="0" smtClean="0"/>
              <a:t>步骤</a:t>
            </a:r>
            <a:endParaRPr lang="en-US" altLang="zh-CN" dirty="0" smtClean="0"/>
          </a:p>
          <a:p>
            <a:pPr lvl="2"/>
            <a:r>
              <a:rPr lang="zh-CN" altLang="en-US" dirty="0"/>
              <a:t>①从</a:t>
            </a:r>
            <a:r>
              <a:rPr lang="zh-CN" altLang="en-US" dirty="0" smtClean="0"/>
              <a:t>给定</a:t>
            </a:r>
            <a:r>
              <a:rPr lang="zh-CN" altLang="en-US" dirty="0"/>
              <a:t>逻辑图</a:t>
            </a:r>
            <a:r>
              <a:rPr lang="zh-CN" altLang="en-US" dirty="0" smtClean="0"/>
              <a:t>写出</a:t>
            </a:r>
            <a:r>
              <a:rPr lang="zh-CN" altLang="en-US" dirty="0"/>
              <a:t>存储电路中每个触发器的驱动</a:t>
            </a:r>
            <a:r>
              <a:rPr lang="zh-CN" altLang="en-US" dirty="0" smtClean="0"/>
              <a:t>方程（</a:t>
            </a:r>
            <a:r>
              <a:rPr lang="zh-CN" altLang="en-US" dirty="0"/>
              <a:t>输入的逻辑式），得到整个电路的</a:t>
            </a:r>
            <a:r>
              <a:rPr lang="zh-CN" altLang="en-US" dirty="0">
                <a:solidFill>
                  <a:srgbClr val="FF0000"/>
                </a:solidFill>
              </a:rPr>
              <a:t>驱动</a:t>
            </a:r>
            <a:r>
              <a:rPr lang="zh-CN" altLang="en-US" dirty="0" smtClean="0">
                <a:solidFill>
                  <a:srgbClr val="FF0000"/>
                </a:solidFill>
              </a:rPr>
              <a:t>方程</a:t>
            </a:r>
            <a:endParaRPr lang="zh-CN" altLang="en-US" dirty="0"/>
          </a:p>
          <a:p>
            <a:pPr lvl="2"/>
            <a:r>
              <a:rPr lang="zh-CN" altLang="en-US" dirty="0" smtClean="0"/>
              <a:t>②</a:t>
            </a:r>
            <a:r>
              <a:rPr lang="zh-CN" altLang="en-US" dirty="0"/>
              <a:t>将驱动方程代入触发器的特性方程，得到</a:t>
            </a:r>
            <a:r>
              <a:rPr lang="zh-CN" altLang="en-US" dirty="0" smtClean="0">
                <a:solidFill>
                  <a:srgbClr val="FF0000"/>
                </a:solidFill>
              </a:rPr>
              <a:t>状态方程</a:t>
            </a:r>
            <a:endParaRPr lang="zh-CN" altLang="en-US" dirty="0">
              <a:solidFill>
                <a:srgbClr val="FF0000"/>
              </a:solidFill>
            </a:endParaRPr>
          </a:p>
          <a:p>
            <a:pPr lvl="2"/>
            <a:r>
              <a:rPr lang="zh-CN" altLang="en-US" dirty="0" smtClean="0"/>
              <a:t>③根据逻辑图写出电路的</a:t>
            </a:r>
            <a:r>
              <a:rPr lang="zh-CN" altLang="en-US" dirty="0" smtClean="0">
                <a:solidFill>
                  <a:srgbClr val="FF0000"/>
                </a:solidFill>
              </a:rPr>
              <a:t>输出方程</a:t>
            </a:r>
            <a:endParaRPr lang="zh-CN" altLang="en-US" dirty="0">
              <a:solidFill>
                <a:srgbClr val="FF0000"/>
              </a:solidFill>
            </a:endParaRPr>
          </a:p>
          <a:p>
            <a:pPr lvl="1"/>
            <a:endParaRPr lang="en-US" altLang="zh-CN"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同步时序逻辑电路的设计方法</a:t>
            </a:r>
          </a:p>
          <a:p>
            <a:pPr lvl="1"/>
            <a:r>
              <a:rPr lang="zh-CN" altLang="en-US" dirty="0"/>
              <a:t>设计的一般</a:t>
            </a:r>
            <a:r>
              <a:rPr lang="zh-CN" altLang="en-US" dirty="0" smtClean="0"/>
              <a:t>步骤</a:t>
            </a:r>
            <a:endParaRPr lang="en-US" altLang="zh-CN" dirty="0" smtClean="0"/>
          </a:p>
          <a:p>
            <a:pPr lvl="2"/>
            <a:r>
              <a:rPr lang="zh-CN" altLang="en-US" dirty="0" smtClean="0"/>
              <a:t>四</a:t>
            </a:r>
            <a:r>
              <a:rPr lang="zh-CN" altLang="en-US" dirty="0"/>
              <a:t>、选定触发器</a:t>
            </a:r>
            <a:r>
              <a:rPr lang="zh-CN" altLang="en-US" dirty="0" smtClean="0"/>
              <a:t>类型</a:t>
            </a:r>
          </a:p>
          <a:p>
            <a:pPr lvl="3"/>
            <a:r>
              <a:rPr lang="zh-CN" altLang="en-US" dirty="0"/>
              <a:t>由状态转换图（或状态转换表）和选定的状态编码、触发器的类型，写出电路的状态方程、驱动方程和</a:t>
            </a:r>
            <a:r>
              <a:rPr lang="zh-CN" altLang="en-US" dirty="0" smtClean="0"/>
              <a:t>输出方程</a:t>
            </a:r>
            <a:endParaRPr lang="en-US" altLang="zh-CN" dirty="0" smtClean="0"/>
          </a:p>
          <a:p>
            <a:pPr lvl="3"/>
            <a:endParaRPr lang="en-US" altLang="zh-CN" sz="1000" dirty="0" smtClean="0"/>
          </a:p>
          <a:p>
            <a:pPr lvl="2"/>
            <a:r>
              <a:rPr lang="zh-CN" altLang="en-US" dirty="0"/>
              <a:t>五、画出</a:t>
            </a:r>
            <a:r>
              <a:rPr lang="zh-CN" altLang="en-US" dirty="0" smtClean="0"/>
              <a:t>逻辑图</a:t>
            </a:r>
            <a:endParaRPr lang="en-US" altLang="zh-CN" dirty="0" smtClean="0"/>
          </a:p>
          <a:p>
            <a:pPr lvl="2"/>
            <a:endParaRPr lang="zh-CN" altLang="en-US" sz="1000" dirty="0"/>
          </a:p>
          <a:p>
            <a:pPr lvl="2"/>
            <a:r>
              <a:rPr lang="zh-CN" altLang="en-US" dirty="0"/>
              <a:t>六、检查</a:t>
            </a:r>
            <a:r>
              <a:rPr lang="zh-CN" altLang="en-US" dirty="0" smtClean="0"/>
              <a:t>自启动</a:t>
            </a:r>
            <a:endParaRPr lang="en-US" altLang="zh-CN" dirty="0" smtClean="0"/>
          </a:p>
          <a:p>
            <a:pPr lvl="3"/>
            <a:r>
              <a:rPr lang="zh-CN" altLang="en-US" dirty="0"/>
              <a:t>若电路不能自启动，则应采取下面措施：</a:t>
            </a:r>
          </a:p>
          <a:p>
            <a:pPr lvl="3"/>
            <a:r>
              <a:rPr lang="en-US" altLang="zh-CN" dirty="0" smtClean="0"/>
              <a:t>1. </a:t>
            </a:r>
            <a:r>
              <a:rPr lang="zh-CN" altLang="en-US" dirty="0" smtClean="0"/>
              <a:t>通过</a:t>
            </a:r>
            <a:r>
              <a:rPr lang="zh-CN" altLang="en-US" dirty="0"/>
              <a:t>预置数将电路状态置成有效循环状态中；</a:t>
            </a:r>
          </a:p>
          <a:p>
            <a:pPr lvl="3"/>
            <a:r>
              <a:rPr lang="en-US" altLang="zh-CN" dirty="0" smtClean="0"/>
              <a:t>2. </a:t>
            </a:r>
            <a:r>
              <a:rPr lang="zh-CN" altLang="en-US" dirty="0"/>
              <a:t>通过修改逻辑设计加以解决</a:t>
            </a:r>
            <a:r>
              <a:rPr lang="zh-CN" altLang="en-US" dirty="0" smtClean="0"/>
              <a:t>。</a:t>
            </a:r>
            <a:endParaRPr lang="zh-CN" altLang="en-US" dirty="0"/>
          </a:p>
          <a:p>
            <a:pPr lvl="2"/>
            <a:endParaRPr lang="zh-CN" altLang="en-US" dirty="0"/>
          </a:p>
        </p:txBody>
      </p:sp>
    </p:spTree>
    <p:extLst>
      <p:ext uri="{BB962C8B-B14F-4D97-AF65-F5344CB8AC3E}">
        <p14:creationId xmlns:p14="http://schemas.microsoft.com/office/powerpoint/2010/main" val="1677136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同步时序逻辑电路的设计方法</a:t>
            </a:r>
          </a:p>
          <a:p>
            <a:pPr lvl="1"/>
            <a:r>
              <a:rPr lang="zh-CN" altLang="en-US" dirty="0"/>
              <a:t>设计的一般</a:t>
            </a:r>
            <a:r>
              <a:rPr lang="zh-CN" altLang="en-US" dirty="0" smtClean="0"/>
              <a:t>步骤</a:t>
            </a:r>
            <a:endParaRPr lang="en-US" altLang="zh-CN" dirty="0" smtClean="0"/>
          </a:p>
          <a:p>
            <a:pPr lvl="2"/>
            <a:endParaRPr lang="zh-CN" altLang="en-US" dirty="0"/>
          </a:p>
          <a:p>
            <a:pPr lvl="2"/>
            <a:endParaRPr lang="zh-CN" alt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123853"/>
            <a:ext cx="7989987"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795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en-US" altLang="zh-CN" dirty="0" smtClean="0"/>
              <a:t>【</a:t>
            </a:r>
            <a:r>
              <a:rPr lang="zh-CN" altLang="en-US" dirty="0" smtClean="0"/>
              <a:t>例</a:t>
            </a:r>
            <a:r>
              <a:rPr lang="en-US" altLang="zh-CN" dirty="0" smtClean="0"/>
              <a:t>】</a:t>
            </a:r>
            <a:r>
              <a:rPr lang="zh-CN" altLang="en-US" dirty="0"/>
              <a:t>试设计一个带有进位输出端的十三进制</a:t>
            </a:r>
            <a:r>
              <a:rPr lang="zh-CN" altLang="en-US" dirty="0" smtClean="0"/>
              <a:t>计数器。</a:t>
            </a:r>
            <a:endParaRPr lang="zh-CN" altLang="en-US" dirty="0"/>
          </a:p>
        </p:txBody>
      </p:sp>
      <p:sp>
        <p:nvSpPr>
          <p:cNvPr id="5" name="Text Box 5"/>
          <p:cNvSpPr txBox="1">
            <a:spLocks noChangeArrowheads="1"/>
          </p:cNvSpPr>
          <p:nvPr/>
        </p:nvSpPr>
        <p:spPr bwMode="auto">
          <a:xfrm>
            <a:off x="209115" y="3235915"/>
            <a:ext cx="8713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a:latin typeface="+mj-ea"/>
                <a:ea typeface="+mj-ea"/>
              </a:rPr>
              <a:t>解：</a:t>
            </a:r>
            <a:r>
              <a:rPr kumimoji="1" lang="zh-CN" altLang="en-US" sz="2400" u="sng" dirty="0">
                <a:latin typeface="+mj-ea"/>
                <a:ea typeface="+mj-ea"/>
              </a:rPr>
              <a:t>①确定输入输出变量：</a:t>
            </a:r>
            <a:r>
              <a:rPr kumimoji="1" lang="zh-CN" altLang="en-US" sz="2400" dirty="0">
                <a:latin typeface="+mj-ea"/>
                <a:ea typeface="+mj-ea"/>
              </a:rPr>
              <a:t>由于电路没有输入变量，故属于穆尔型同步时序电路。设进位输出信号为</a:t>
            </a:r>
            <a:r>
              <a:rPr kumimoji="1" lang="en-US" altLang="zh-CN" sz="2400" dirty="0">
                <a:latin typeface="+mj-ea"/>
                <a:ea typeface="+mj-ea"/>
              </a:rPr>
              <a:t>C</a:t>
            </a:r>
            <a:r>
              <a:rPr kumimoji="1" lang="zh-CN" altLang="en-US" sz="2400" dirty="0">
                <a:latin typeface="+mj-ea"/>
                <a:ea typeface="+mj-ea"/>
              </a:rPr>
              <a:t>，有进位输出为</a:t>
            </a:r>
            <a:r>
              <a:rPr kumimoji="1" lang="en-US" altLang="zh-CN" sz="2400" dirty="0">
                <a:latin typeface="+mj-ea"/>
                <a:ea typeface="+mj-ea"/>
              </a:rPr>
              <a:t>C</a:t>
            </a:r>
            <a:r>
              <a:rPr kumimoji="1" lang="zh-CN" altLang="en-US" sz="2400" dirty="0">
                <a:latin typeface="+mj-ea"/>
                <a:ea typeface="+mj-ea"/>
              </a:rPr>
              <a:t>＝</a:t>
            </a:r>
            <a:r>
              <a:rPr kumimoji="1" lang="en-US" altLang="zh-CN" sz="2400" dirty="0">
                <a:latin typeface="+mj-ea"/>
                <a:ea typeface="+mj-ea"/>
              </a:rPr>
              <a:t>1</a:t>
            </a:r>
            <a:r>
              <a:rPr kumimoji="1" lang="zh-CN" altLang="en-US" sz="2400" dirty="0">
                <a:latin typeface="+mj-ea"/>
                <a:ea typeface="+mj-ea"/>
              </a:rPr>
              <a:t>，无进位输出时</a:t>
            </a:r>
            <a:r>
              <a:rPr kumimoji="1" lang="en-US" altLang="zh-CN" sz="2400" dirty="0">
                <a:latin typeface="+mj-ea"/>
                <a:ea typeface="+mj-ea"/>
              </a:rPr>
              <a:t>C</a:t>
            </a:r>
            <a:r>
              <a:rPr kumimoji="1" lang="zh-CN" altLang="en-US" sz="2400" dirty="0">
                <a:latin typeface="+mj-ea"/>
                <a:ea typeface="+mj-ea"/>
              </a:rPr>
              <a:t>＝</a:t>
            </a:r>
            <a:r>
              <a:rPr kumimoji="1" lang="en-US" altLang="zh-CN" sz="2400" dirty="0">
                <a:latin typeface="+mj-ea"/>
                <a:ea typeface="+mj-ea"/>
              </a:rPr>
              <a:t>0</a:t>
            </a:r>
            <a:r>
              <a:rPr kumimoji="1" lang="zh-CN" altLang="en-US" sz="2400" dirty="0">
                <a:latin typeface="+mj-ea"/>
                <a:ea typeface="+mj-ea"/>
              </a:rPr>
              <a:t>。</a:t>
            </a:r>
          </a:p>
        </p:txBody>
      </p:sp>
      <p:sp>
        <p:nvSpPr>
          <p:cNvPr id="6" name="Text Box 7"/>
          <p:cNvSpPr txBox="1">
            <a:spLocks noChangeArrowheads="1"/>
          </p:cNvSpPr>
          <p:nvPr/>
        </p:nvSpPr>
        <p:spPr bwMode="auto">
          <a:xfrm>
            <a:off x="395536" y="4747214"/>
            <a:ext cx="36718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u="sng" dirty="0">
                <a:latin typeface="+mj-ea"/>
                <a:ea typeface="+mj-ea"/>
              </a:rPr>
              <a:t>②</a:t>
            </a:r>
            <a:r>
              <a:rPr kumimoji="1" lang="zh-CN" altLang="en-US" sz="2400" u="sng" dirty="0">
                <a:latin typeface="+mj-ea"/>
                <a:ea typeface="+mj-ea"/>
              </a:rPr>
              <a:t>给出状态转换图：</a:t>
            </a:r>
            <a:r>
              <a:rPr kumimoji="1" lang="zh-CN" altLang="en-US" sz="2400" dirty="0">
                <a:latin typeface="+mj-ea"/>
                <a:ea typeface="+mj-ea"/>
              </a:rPr>
              <a:t>根据题意，</a:t>
            </a:r>
            <a:r>
              <a:rPr kumimoji="1" lang="en-US" altLang="zh-CN" sz="2400" i="1" dirty="0">
                <a:latin typeface="+mj-ea"/>
                <a:ea typeface="+mj-ea"/>
              </a:rPr>
              <a:t>M</a:t>
            </a:r>
            <a:r>
              <a:rPr kumimoji="1" lang="zh-CN" altLang="en-US" sz="2400" dirty="0">
                <a:latin typeface="+mj-ea"/>
                <a:ea typeface="+mj-ea"/>
              </a:rPr>
              <a:t>＝</a:t>
            </a:r>
            <a:r>
              <a:rPr kumimoji="1" lang="en-US" altLang="zh-CN" sz="2400" dirty="0">
                <a:latin typeface="+mj-ea"/>
                <a:ea typeface="+mj-ea"/>
              </a:rPr>
              <a:t>13</a:t>
            </a:r>
            <a:r>
              <a:rPr kumimoji="1" lang="zh-CN" altLang="en-US" sz="2400" dirty="0">
                <a:latin typeface="+mj-ea"/>
                <a:ea typeface="+mj-ea"/>
              </a:rPr>
              <a:t>，其状态转换</a:t>
            </a:r>
            <a:r>
              <a:rPr kumimoji="1" lang="zh-CN" altLang="en-US" sz="2400" dirty="0" smtClean="0">
                <a:latin typeface="+mj-ea"/>
                <a:ea typeface="+mj-ea"/>
              </a:rPr>
              <a:t>图如右图所</a:t>
            </a:r>
            <a:r>
              <a:rPr kumimoji="1" lang="zh-CN" altLang="en-US" sz="2400" dirty="0">
                <a:latin typeface="+mj-ea"/>
                <a:ea typeface="+mj-ea"/>
              </a:rPr>
              <a:t>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3391203"/>
            <a:ext cx="4387836" cy="3366241"/>
          </a:xfrm>
          <a:prstGeom prst="rect">
            <a:avLst/>
          </a:prstGeom>
        </p:spPr>
      </p:pic>
    </p:spTree>
    <p:extLst>
      <p:ext uri="{BB962C8B-B14F-4D97-AF65-F5344CB8AC3E}">
        <p14:creationId xmlns:p14="http://schemas.microsoft.com/office/powerpoint/2010/main" val="3819983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10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sp>
        <p:nvSpPr>
          <p:cNvPr id="5" name="Rectangle 2"/>
          <p:cNvSpPr txBox="1">
            <a:spLocks noChangeArrowheads="1"/>
          </p:cNvSpPr>
          <p:nvPr/>
        </p:nvSpPr>
        <p:spPr bwMode="auto">
          <a:xfrm>
            <a:off x="294393" y="3212976"/>
            <a:ext cx="3600450" cy="3168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sz="2400" b="0" u="sng" kern="0" dirty="0" smtClean="0">
                <a:solidFill>
                  <a:schemeClr val="tx1"/>
                </a:solidFill>
                <a:latin typeface="+mj-ea"/>
              </a:rPr>
              <a:t>③</a:t>
            </a:r>
            <a:r>
              <a:rPr lang="zh-CN" altLang="en-US" sz="2400" b="0" u="sng" kern="0" dirty="0" smtClean="0">
                <a:solidFill>
                  <a:schemeClr val="tx1"/>
                </a:solidFill>
                <a:latin typeface="+mj-ea"/>
              </a:rPr>
              <a:t>给出状态表：</a:t>
            </a:r>
            <a:r>
              <a:rPr lang="zh-CN" altLang="en-US" sz="2400" b="0" kern="0" dirty="0" smtClean="0">
                <a:solidFill>
                  <a:schemeClr val="tx1"/>
                </a:solidFill>
                <a:latin typeface="+mj-ea"/>
              </a:rPr>
              <a:t>由于</a:t>
            </a:r>
            <a:r>
              <a:rPr lang="en-US" altLang="zh-CN" sz="2400" b="0" i="1" kern="0" dirty="0" smtClean="0">
                <a:solidFill>
                  <a:schemeClr val="tx1"/>
                </a:solidFill>
                <a:latin typeface="+mj-ea"/>
              </a:rPr>
              <a:t>M</a:t>
            </a:r>
            <a:r>
              <a:rPr lang="zh-CN" altLang="en-US" sz="2400" b="0" kern="0" dirty="0" smtClean="0">
                <a:solidFill>
                  <a:schemeClr val="tx1"/>
                </a:solidFill>
                <a:latin typeface="+mj-ea"/>
              </a:rPr>
              <a:t>＝</a:t>
            </a:r>
            <a:r>
              <a:rPr lang="en-US" altLang="zh-CN" sz="2400" b="0" kern="0" dirty="0" smtClean="0">
                <a:solidFill>
                  <a:schemeClr val="tx1"/>
                </a:solidFill>
                <a:latin typeface="+mj-ea"/>
              </a:rPr>
              <a:t>13,</a:t>
            </a:r>
            <a:r>
              <a:rPr lang="zh-CN" altLang="en-US" sz="2400" b="0" kern="0" dirty="0" smtClean="0">
                <a:solidFill>
                  <a:schemeClr val="tx1"/>
                </a:solidFill>
                <a:latin typeface="+mj-ea"/>
              </a:rPr>
              <a:t>故应取</a:t>
            </a:r>
            <a:r>
              <a:rPr lang="en-US" altLang="zh-CN" sz="2400" b="0" i="1" kern="0" dirty="0" smtClean="0">
                <a:solidFill>
                  <a:schemeClr val="tx1"/>
                </a:solidFill>
                <a:latin typeface="+mj-ea"/>
              </a:rPr>
              <a:t>n</a:t>
            </a:r>
            <a:r>
              <a:rPr lang="en-US" altLang="zh-CN" sz="2400" b="0" kern="0" dirty="0" smtClean="0">
                <a:solidFill>
                  <a:schemeClr val="tx1"/>
                </a:solidFill>
                <a:latin typeface="+mj-ea"/>
              </a:rPr>
              <a:t>=4</a:t>
            </a:r>
            <a:r>
              <a:rPr lang="zh-CN" altLang="en-US" sz="2400" b="0" kern="0" dirty="0" smtClean="0">
                <a:solidFill>
                  <a:schemeClr val="tx1"/>
                </a:solidFill>
                <a:latin typeface="+mj-ea"/>
              </a:rPr>
              <a:t>，取其中的</a:t>
            </a:r>
            <a:r>
              <a:rPr lang="en-US" altLang="zh-CN" sz="2400" b="0" kern="0" dirty="0" smtClean="0">
                <a:solidFill>
                  <a:schemeClr val="tx1"/>
                </a:solidFill>
                <a:latin typeface="+mj-ea"/>
              </a:rPr>
              <a:t>13</a:t>
            </a:r>
            <a:r>
              <a:rPr lang="zh-CN" altLang="en-US" sz="2400" b="0" kern="0" dirty="0" smtClean="0">
                <a:solidFill>
                  <a:schemeClr val="tx1"/>
                </a:solidFill>
                <a:latin typeface="+mj-ea"/>
              </a:rPr>
              <a:t>个状态，不能再简化。按十进制数取</a:t>
            </a:r>
            <a:r>
              <a:rPr lang="en-US" altLang="zh-CN" sz="2400" b="0" kern="0" dirty="0" smtClean="0">
                <a:solidFill>
                  <a:schemeClr val="tx1"/>
                </a:solidFill>
                <a:latin typeface="+mj-ea"/>
              </a:rPr>
              <a:t>0000</a:t>
            </a:r>
            <a:r>
              <a:rPr lang="zh-CN" altLang="en-US" sz="2400" b="0" kern="0" dirty="0" smtClean="0">
                <a:solidFill>
                  <a:schemeClr val="tx1"/>
                </a:solidFill>
                <a:latin typeface="+mj-ea"/>
              </a:rPr>
              <a:t>～</a:t>
            </a:r>
            <a:r>
              <a:rPr lang="en-US" altLang="zh-CN" sz="2400" b="0" kern="0" dirty="0" smtClean="0">
                <a:solidFill>
                  <a:schemeClr val="tx1"/>
                </a:solidFill>
                <a:latin typeface="+mj-ea"/>
              </a:rPr>
              <a:t>1100</a:t>
            </a:r>
            <a:r>
              <a:rPr lang="zh-CN" altLang="en-US" sz="2400" b="0" kern="0" dirty="0" smtClean="0">
                <a:solidFill>
                  <a:schemeClr val="tx1"/>
                </a:solidFill>
                <a:latin typeface="+mj-ea"/>
              </a:rPr>
              <a:t>十三个状态，其状态表为</a:t>
            </a:r>
            <a:endParaRPr lang="zh-CN" altLang="en-US" sz="2400" b="0" kern="0" dirty="0">
              <a:solidFill>
                <a:schemeClr val="tx1"/>
              </a:solidFill>
              <a:latin typeface="+mj-ea"/>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736746095"/>
              </p:ext>
            </p:extLst>
          </p:nvPr>
        </p:nvGraphicFramePr>
        <p:xfrm>
          <a:off x="4211960" y="549151"/>
          <a:ext cx="4706938" cy="5832475"/>
        </p:xfrm>
        <a:graphic>
          <a:graphicData uri="http://schemas.openxmlformats.org/presentationml/2006/ole">
            <mc:AlternateContent xmlns:mc="http://schemas.openxmlformats.org/markup-compatibility/2006">
              <mc:Choice xmlns:v="urn:schemas-microsoft-com:vml" Requires="v">
                <p:oleObj spid="_x0000_s90135" name="Visio" r:id="rId3" imgW="2425294" imgH="3743249" progId="Visio.Drawing.11">
                  <p:embed/>
                </p:oleObj>
              </mc:Choice>
              <mc:Fallback>
                <p:oleObj name="Visio" r:id="rId3" imgW="2425294" imgH="374324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9678"/>
                      <a:stretch>
                        <a:fillRect/>
                      </a:stretch>
                    </p:blipFill>
                    <p:spPr bwMode="auto">
                      <a:xfrm>
                        <a:off x="4211960" y="549151"/>
                        <a:ext cx="4706938" cy="5832475"/>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spTree>
    <p:extLst>
      <p:ext uri="{BB962C8B-B14F-4D97-AF65-F5344CB8AC3E}">
        <p14:creationId xmlns:p14="http://schemas.microsoft.com/office/powerpoint/2010/main" val="3348828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3"/>
          <p:cNvGraphicFramePr>
            <a:graphicFrameLocks noChangeAspect="1"/>
          </p:cNvGraphicFramePr>
          <p:nvPr>
            <p:extLst>
              <p:ext uri="{D42A27DB-BD31-4B8C-83A1-F6EECF244321}">
                <p14:modId xmlns:p14="http://schemas.microsoft.com/office/powerpoint/2010/main" val="879834803"/>
              </p:ext>
            </p:extLst>
          </p:nvPr>
        </p:nvGraphicFramePr>
        <p:xfrm>
          <a:off x="3419872" y="2760894"/>
          <a:ext cx="5364162" cy="3665538"/>
        </p:xfrm>
        <a:graphic>
          <a:graphicData uri="http://schemas.openxmlformats.org/presentationml/2006/ole">
            <mc:AlternateContent xmlns:mc="http://schemas.openxmlformats.org/markup-compatibility/2006">
              <mc:Choice xmlns:v="urn:schemas-microsoft-com:vml" Requires="v">
                <p:oleObj spid="_x0000_s91160" name="Visio" r:id="rId3" imgW="2438705" imgH="1869338" progId="Visio.Drawing.11">
                  <p:embed/>
                </p:oleObj>
              </mc:Choice>
              <mc:Fallback>
                <p:oleObj name="Visio" r:id="rId3" imgW="2438705" imgH="18693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9212" t="9634" b="9465"/>
                      <a:stretch>
                        <a:fillRect/>
                      </a:stretch>
                    </p:blipFill>
                    <p:spPr bwMode="auto">
                      <a:xfrm>
                        <a:off x="3419872" y="2760894"/>
                        <a:ext cx="5364162" cy="3665538"/>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sp>
        <p:nvSpPr>
          <p:cNvPr id="5" name="Rectangle 2"/>
          <p:cNvSpPr txBox="1">
            <a:spLocks noChangeArrowheads="1"/>
          </p:cNvSpPr>
          <p:nvPr/>
        </p:nvSpPr>
        <p:spPr bwMode="auto">
          <a:xfrm>
            <a:off x="24656" y="2248520"/>
            <a:ext cx="7772400" cy="533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sz="2400" b="0" u="sng" kern="0" dirty="0" smtClean="0">
                <a:solidFill>
                  <a:schemeClr val="tx1"/>
                </a:solidFill>
                <a:latin typeface="+mj-ea"/>
              </a:rPr>
              <a:t>④</a:t>
            </a:r>
            <a:r>
              <a:rPr lang="zh-CN" altLang="en-US" sz="2400" b="0" u="sng" kern="0" dirty="0" smtClean="0">
                <a:solidFill>
                  <a:schemeClr val="tx1"/>
                </a:solidFill>
                <a:latin typeface="+mj-ea"/>
              </a:rPr>
              <a:t>写出输出端的状态方程：</a:t>
            </a:r>
            <a:endParaRPr lang="zh-CN" altLang="en-US" sz="2400" b="0" u="sng" kern="0" dirty="0">
              <a:solidFill>
                <a:schemeClr val="tx1"/>
              </a:solidFill>
              <a:latin typeface="+mj-ea"/>
            </a:endParaRPr>
          </a:p>
        </p:txBody>
      </p:sp>
      <p:sp>
        <p:nvSpPr>
          <p:cNvPr id="7" name="Rectangle 11"/>
          <p:cNvSpPr>
            <a:spLocks noChangeArrowheads="1"/>
          </p:cNvSpPr>
          <p:nvPr/>
        </p:nvSpPr>
        <p:spPr bwMode="auto">
          <a:xfrm>
            <a:off x="827584" y="3717032"/>
            <a:ext cx="21602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latin typeface="+mj-ea"/>
                <a:ea typeface="+mj-ea"/>
              </a:rPr>
              <a:t>根据状态表得出其各输出次态的卡诺</a:t>
            </a:r>
            <a:r>
              <a:rPr lang="zh-CN" altLang="en-US" sz="2400" dirty="0" smtClean="0">
                <a:latin typeface="+mj-ea"/>
                <a:ea typeface="+mj-ea"/>
              </a:rPr>
              <a:t>图：</a:t>
            </a:r>
            <a:endParaRPr lang="zh-CN" altLang="en-US" sz="2400" dirty="0">
              <a:latin typeface="+mj-ea"/>
              <a:ea typeface="+mj-ea"/>
            </a:endParaRPr>
          </a:p>
        </p:txBody>
      </p:sp>
    </p:spTree>
    <p:extLst>
      <p:ext uri="{BB962C8B-B14F-4D97-AF65-F5344CB8AC3E}">
        <p14:creationId xmlns:p14="http://schemas.microsoft.com/office/powerpoint/2010/main" val="300071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graphicFrame>
        <p:nvGraphicFramePr>
          <p:cNvPr id="5" name="Object 8"/>
          <p:cNvGraphicFramePr>
            <a:graphicFrameLocks noChangeAspect="1"/>
          </p:cNvGraphicFramePr>
          <p:nvPr>
            <p:extLst>
              <p:ext uri="{D42A27DB-BD31-4B8C-83A1-F6EECF244321}">
                <p14:modId xmlns:p14="http://schemas.microsoft.com/office/powerpoint/2010/main" val="429894850"/>
              </p:ext>
            </p:extLst>
          </p:nvPr>
        </p:nvGraphicFramePr>
        <p:xfrm>
          <a:off x="539552" y="2852936"/>
          <a:ext cx="3354388" cy="3673475"/>
        </p:xfrm>
        <a:graphic>
          <a:graphicData uri="http://schemas.openxmlformats.org/presentationml/2006/ole">
            <mc:AlternateContent xmlns:mc="http://schemas.openxmlformats.org/markup-compatibility/2006">
              <mc:Choice xmlns:v="urn:schemas-microsoft-com:vml" Requires="v">
                <p:oleObj spid="_x0000_s92204" name="Visio" r:id="rId3" imgW="1525829" imgH="1752600" progId="Visio.Drawing.11">
                  <p:embed/>
                </p:oleObj>
              </mc:Choice>
              <mc:Fallback>
                <p:oleObj name="Visio" r:id="rId3" imgW="1525829" imgH="17526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767" t="8917" b="4410"/>
                      <a:stretch>
                        <a:fillRect/>
                      </a:stretch>
                    </p:blipFill>
                    <p:spPr bwMode="auto">
                      <a:xfrm>
                        <a:off x="539552" y="2852936"/>
                        <a:ext cx="3354388" cy="3673475"/>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sp>
        <p:nvSpPr>
          <p:cNvPr id="6" name="Text Box 9"/>
          <p:cNvSpPr txBox="1">
            <a:spLocks noChangeArrowheads="1"/>
          </p:cNvSpPr>
          <p:nvPr/>
        </p:nvSpPr>
        <p:spPr bwMode="auto">
          <a:xfrm>
            <a:off x="906218" y="2186087"/>
            <a:ext cx="7200900" cy="56197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spcBef>
                <a:spcPct val="50000"/>
              </a:spcBef>
            </a:pPr>
            <a:r>
              <a:rPr lang="zh-CN" altLang="en-US" sz="2400" b="0" kern="0" dirty="0" smtClean="0">
                <a:solidFill>
                  <a:schemeClr val="tx1"/>
                </a:solidFill>
                <a:latin typeface="华文楷体" panose="02010600040101010101" pitchFamily="2" charset="-122"/>
                <a:ea typeface="华文楷体" panose="02010600040101010101" pitchFamily="2" charset="-122"/>
              </a:rPr>
              <a:t>各输出端的卡诺图及状态方程如下</a:t>
            </a:r>
            <a:endParaRPr lang="zh-CN" altLang="en-US" sz="2400" b="0" kern="0" dirty="0">
              <a:solidFill>
                <a:schemeClr val="tx1"/>
              </a:solidFill>
              <a:latin typeface="华文楷体" panose="02010600040101010101" pitchFamily="2" charset="-122"/>
              <a:ea typeface="华文楷体" panose="02010600040101010101" pitchFamily="2" charset="-122"/>
            </a:endParaRPr>
          </a:p>
        </p:txBody>
      </p:sp>
      <p:graphicFrame>
        <p:nvGraphicFramePr>
          <p:cNvPr id="7" name="Object 12"/>
          <p:cNvGraphicFramePr>
            <a:graphicFrameLocks noChangeAspect="1"/>
          </p:cNvGraphicFramePr>
          <p:nvPr>
            <p:extLst>
              <p:ext uri="{D42A27DB-BD31-4B8C-83A1-F6EECF244321}">
                <p14:modId xmlns:p14="http://schemas.microsoft.com/office/powerpoint/2010/main" val="4248672438"/>
              </p:ext>
            </p:extLst>
          </p:nvPr>
        </p:nvGraphicFramePr>
        <p:xfrm>
          <a:off x="4512033" y="4365104"/>
          <a:ext cx="3816350" cy="754062"/>
        </p:xfrm>
        <a:graphic>
          <a:graphicData uri="http://schemas.openxmlformats.org/presentationml/2006/ole">
            <mc:AlternateContent xmlns:mc="http://schemas.openxmlformats.org/markup-compatibility/2006">
              <mc:Choice xmlns:v="urn:schemas-microsoft-com:vml" Requires="v">
                <p:oleObj spid="_x0000_s92205" name="公式" r:id="rId5" imgW="1155600" imgH="228600" progId="Equation.3">
                  <p:embed/>
                </p:oleObj>
              </mc:Choice>
              <mc:Fallback>
                <p:oleObj name="公式" r:id="rId5" imgW="1155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033" y="4365104"/>
                        <a:ext cx="3816350" cy="754062"/>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300071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sp>
        <p:nvSpPr>
          <p:cNvPr id="6" name="Text Box 9"/>
          <p:cNvSpPr txBox="1">
            <a:spLocks noChangeArrowheads="1"/>
          </p:cNvSpPr>
          <p:nvPr/>
        </p:nvSpPr>
        <p:spPr bwMode="auto">
          <a:xfrm>
            <a:off x="906218" y="2186087"/>
            <a:ext cx="7200900" cy="56197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spcBef>
                <a:spcPct val="50000"/>
              </a:spcBef>
            </a:pPr>
            <a:r>
              <a:rPr lang="zh-CN" altLang="en-US" sz="2400" b="0" kern="0" dirty="0" smtClean="0">
                <a:solidFill>
                  <a:schemeClr val="tx1"/>
                </a:solidFill>
                <a:latin typeface="华文楷体" panose="02010600040101010101" pitchFamily="2" charset="-122"/>
                <a:ea typeface="华文楷体" panose="02010600040101010101" pitchFamily="2" charset="-122"/>
              </a:rPr>
              <a:t>各输出端的卡诺图及状态方程如下</a:t>
            </a:r>
            <a:endParaRPr lang="zh-CN" altLang="en-US" sz="2400" b="0" kern="0" dirty="0">
              <a:solidFill>
                <a:schemeClr val="tx1"/>
              </a:solidFill>
              <a:latin typeface="华文楷体" panose="02010600040101010101" pitchFamily="2" charset="-122"/>
              <a:ea typeface="华文楷体" panose="02010600040101010101"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41120941"/>
              </p:ext>
            </p:extLst>
          </p:nvPr>
        </p:nvGraphicFramePr>
        <p:xfrm>
          <a:off x="539552" y="2924944"/>
          <a:ext cx="3484563" cy="3816350"/>
        </p:xfrm>
        <a:graphic>
          <a:graphicData uri="http://schemas.openxmlformats.org/presentationml/2006/ole">
            <mc:AlternateContent xmlns:mc="http://schemas.openxmlformats.org/markup-compatibility/2006">
              <mc:Choice xmlns:v="urn:schemas-microsoft-com:vml" Requires="v">
                <p:oleObj spid="_x0000_s88110" name="Visio" r:id="rId3" imgW="1525829" imgH="1752600" progId="Visio.Drawing.11">
                  <p:embed/>
                </p:oleObj>
              </mc:Choice>
              <mc:Fallback>
                <p:oleObj name="Visio" r:id="rId3" imgW="1525829" imgH="1752600"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l="7767" t="8917" b="4410"/>
                      <a:stretch>
                        <a:fillRect/>
                      </a:stretch>
                    </p:blipFill>
                    <p:spPr bwMode="auto">
                      <a:xfrm>
                        <a:off x="539552" y="2924944"/>
                        <a:ext cx="3484563" cy="3816350"/>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74719815"/>
              </p:ext>
            </p:extLst>
          </p:nvPr>
        </p:nvGraphicFramePr>
        <p:xfrm>
          <a:off x="4932040" y="4385708"/>
          <a:ext cx="3712791" cy="1355635"/>
        </p:xfrm>
        <a:graphic>
          <a:graphicData uri="http://schemas.openxmlformats.org/presentationml/2006/ole">
            <mc:AlternateContent xmlns:mc="http://schemas.openxmlformats.org/markup-compatibility/2006">
              <mc:Choice xmlns:v="urn:schemas-microsoft-com:vml" Requires="v">
                <p:oleObj spid="_x0000_s88111" name="Equation" r:id="rId5" imgW="1320480" imgH="482400" progId="Equation.DSMT4">
                  <p:embed/>
                </p:oleObj>
              </mc:Choice>
              <mc:Fallback>
                <p:oleObj name="Equation" r:id="rId5" imgW="1320480" imgH="482400" progId="Equation.DSMT4">
                  <p:embed/>
                  <p:pic>
                    <p:nvPicPr>
                      <p:cNvPr id="0" name="Object 10"/>
                      <p:cNvPicPr>
                        <a:picLocks noChangeAspect="1" noChangeArrowheads="1"/>
                      </p:cNvPicPr>
                      <p:nvPr/>
                    </p:nvPicPr>
                    <p:blipFill>
                      <a:blip r:embed="rId6"/>
                      <a:srcRect/>
                      <a:stretch>
                        <a:fillRect/>
                      </a:stretch>
                    </p:blipFill>
                    <p:spPr bwMode="auto">
                      <a:xfrm>
                        <a:off x="4932040" y="4385708"/>
                        <a:ext cx="3712791" cy="1355635"/>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3413060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sp>
        <p:nvSpPr>
          <p:cNvPr id="6" name="Text Box 9"/>
          <p:cNvSpPr txBox="1">
            <a:spLocks noChangeArrowheads="1"/>
          </p:cNvSpPr>
          <p:nvPr/>
        </p:nvSpPr>
        <p:spPr bwMode="auto">
          <a:xfrm>
            <a:off x="906218" y="2186087"/>
            <a:ext cx="7200900" cy="56197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spcBef>
                <a:spcPct val="50000"/>
              </a:spcBef>
            </a:pPr>
            <a:r>
              <a:rPr lang="zh-CN" altLang="en-US" sz="2400" b="0" kern="0" dirty="0" smtClean="0">
                <a:solidFill>
                  <a:schemeClr val="tx1"/>
                </a:solidFill>
                <a:latin typeface="华文楷体" panose="02010600040101010101" pitchFamily="2" charset="-122"/>
                <a:ea typeface="华文楷体" panose="02010600040101010101" pitchFamily="2" charset="-122"/>
              </a:rPr>
              <a:t>各输出端的卡诺图及状态方程如下</a:t>
            </a:r>
            <a:endParaRPr lang="zh-CN" altLang="en-US" sz="2400" b="0" kern="0" dirty="0">
              <a:solidFill>
                <a:schemeClr val="tx1"/>
              </a:solidFill>
              <a:latin typeface="华文楷体" panose="02010600040101010101" pitchFamily="2" charset="-122"/>
              <a:ea typeface="华文楷体" panose="02010600040101010101"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61591086"/>
              </p:ext>
            </p:extLst>
          </p:nvPr>
        </p:nvGraphicFramePr>
        <p:xfrm>
          <a:off x="999274" y="2782275"/>
          <a:ext cx="3484563" cy="3744912"/>
        </p:xfrm>
        <a:graphic>
          <a:graphicData uri="http://schemas.openxmlformats.org/presentationml/2006/ole">
            <mc:AlternateContent xmlns:mc="http://schemas.openxmlformats.org/markup-compatibility/2006">
              <mc:Choice xmlns:v="urn:schemas-microsoft-com:vml" Requires="v">
                <p:oleObj spid="_x0000_s89134" name="Visio" r:id="rId3" imgW="1525829" imgH="1752600" progId="Visio.Drawing.11">
                  <p:embed/>
                </p:oleObj>
              </mc:Choice>
              <mc:Fallback>
                <p:oleObj name="Visio" r:id="rId3" imgW="1525829" imgH="175260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7767" t="8917" b="6032"/>
                      <a:stretch>
                        <a:fillRect/>
                      </a:stretch>
                    </p:blipFill>
                    <p:spPr bwMode="auto">
                      <a:xfrm>
                        <a:off x="999274" y="2782275"/>
                        <a:ext cx="3484563" cy="3744912"/>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13799262"/>
              </p:ext>
            </p:extLst>
          </p:nvPr>
        </p:nvGraphicFramePr>
        <p:xfrm>
          <a:off x="5076056" y="4293095"/>
          <a:ext cx="3384550" cy="779462"/>
        </p:xfrm>
        <a:graphic>
          <a:graphicData uri="http://schemas.openxmlformats.org/presentationml/2006/ole">
            <mc:AlternateContent xmlns:mc="http://schemas.openxmlformats.org/markup-compatibility/2006">
              <mc:Choice xmlns:v="urn:schemas-microsoft-com:vml" Requires="v">
                <p:oleObj spid="_x0000_s89135" name="公式" r:id="rId5" imgW="990600" imgH="228600" progId="Equation.3">
                  <p:embed/>
                </p:oleObj>
              </mc:Choice>
              <mc:Fallback>
                <p:oleObj name="公式" r:id="rId5" imgW="99060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056" y="4293095"/>
                        <a:ext cx="3384550" cy="779462"/>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457142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007029613"/>
              </p:ext>
            </p:extLst>
          </p:nvPr>
        </p:nvGraphicFramePr>
        <p:xfrm>
          <a:off x="683568" y="2780928"/>
          <a:ext cx="3484563" cy="3744912"/>
        </p:xfrm>
        <a:graphic>
          <a:graphicData uri="http://schemas.openxmlformats.org/presentationml/2006/ole">
            <mc:AlternateContent xmlns:mc="http://schemas.openxmlformats.org/markup-compatibility/2006">
              <mc:Choice xmlns:v="urn:schemas-microsoft-com:vml" Requires="v">
                <p:oleObj spid="_x0000_s93228" name="Visio" r:id="rId3" imgW="1525829" imgH="1752600" progId="Visio.Drawing.11">
                  <p:embed/>
                </p:oleObj>
              </mc:Choice>
              <mc:Fallback>
                <p:oleObj name="Visio" r:id="rId3" imgW="1525829" imgH="1752600"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l="7767" t="8917" b="6032"/>
                      <a:stretch>
                        <a:fillRect/>
                      </a:stretch>
                    </p:blipFill>
                    <p:spPr bwMode="auto">
                      <a:xfrm>
                        <a:off x="683568" y="2780928"/>
                        <a:ext cx="3484563" cy="3744912"/>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06806185"/>
              </p:ext>
            </p:extLst>
          </p:nvPr>
        </p:nvGraphicFramePr>
        <p:xfrm>
          <a:off x="5148064" y="4293096"/>
          <a:ext cx="3470275" cy="779462"/>
        </p:xfrm>
        <a:graphic>
          <a:graphicData uri="http://schemas.openxmlformats.org/presentationml/2006/ole">
            <mc:AlternateContent xmlns:mc="http://schemas.openxmlformats.org/markup-compatibility/2006">
              <mc:Choice xmlns:v="urn:schemas-microsoft-com:vml" Requires="v">
                <p:oleObj spid="_x0000_s93229" name="公式" r:id="rId5" imgW="1016000" imgH="228600" progId="Equation.3">
                  <p:embed/>
                </p:oleObj>
              </mc:Choice>
              <mc:Fallback>
                <p:oleObj name="公式" r:id="rId5" imgW="1016000" imgH="2286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064" y="4293096"/>
                        <a:ext cx="3470275" cy="779462"/>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
        <p:nvSpPr>
          <p:cNvPr id="6" name="Text Box 9"/>
          <p:cNvSpPr txBox="1">
            <a:spLocks noChangeArrowheads="1"/>
          </p:cNvSpPr>
          <p:nvPr/>
        </p:nvSpPr>
        <p:spPr bwMode="auto">
          <a:xfrm>
            <a:off x="906218" y="2186087"/>
            <a:ext cx="7200900" cy="56197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spcBef>
                <a:spcPct val="50000"/>
              </a:spcBef>
            </a:pPr>
            <a:r>
              <a:rPr lang="zh-CN" altLang="en-US" sz="2400" b="0" kern="0" dirty="0" smtClean="0">
                <a:solidFill>
                  <a:schemeClr val="tx1"/>
                </a:solidFill>
                <a:latin typeface="华文楷体" panose="02010600040101010101" pitchFamily="2" charset="-122"/>
                <a:ea typeface="华文楷体" panose="02010600040101010101" pitchFamily="2" charset="-122"/>
              </a:rPr>
              <a:t>各输出端的卡诺图及状态方程如下</a:t>
            </a:r>
            <a:endParaRPr lang="zh-CN" altLang="en-US" sz="2400" b="0" kern="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0071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42896591"/>
              </p:ext>
            </p:extLst>
          </p:nvPr>
        </p:nvGraphicFramePr>
        <p:xfrm>
          <a:off x="5724128" y="4509120"/>
          <a:ext cx="1865313" cy="649288"/>
        </p:xfrm>
        <a:graphic>
          <a:graphicData uri="http://schemas.openxmlformats.org/presentationml/2006/ole">
            <mc:AlternateContent xmlns:mc="http://schemas.openxmlformats.org/markup-compatibility/2006">
              <mc:Choice xmlns:v="urn:schemas-microsoft-com:vml" Requires="v">
                <p:oleObj spid="_x0000_s94252" name="公式" r:id="rId3" imgW="545863" imgH="190417" progId="Equation.3">
                  <p:embed/>
                </p:oleObj>
              </mc:Choice>
              <mc:Fallback>
                <p:oleObj name="公式" r:id="rId3" imgW="545863" imgH="190417"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4509120"/>
                        <a:ext cx="1865313" cy="649288"/>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41714032"/>
              </p:ext>
            </p:extLst>
          </p:nvPr>
        </p:nvGraphicFramePr>
        <p:xfrm>
          <a:off x="611560" y="2852936"/>
          <a:ext cx="3484563" cy="3744912"/>
        </p:xfrm>
        <a:graphic>
          <a:graphicData uri="http://schemas.openxmlformats.org/presentationml/2006/ole">
            <mc:AlternateContent xmlns:mc="http://schemas.openxmlformats.org/markup-compatibility/2006">
              <mc:Choice xmlns:v="urn:schemas-microsoft-com:vml" Requires="v">
                <p:oleObj spid="_x0000_s94253" name="Visio" r:id="rId5" imgW="1525829" imgH="1752600" progId="Visio.Drawing.11">
                  <p:embed/>
                </p:oleObj>
              </mc:Choice>
              <mc:Fallback>
                <p:oleObj name="Visio" r:id="rId5" imgW="1525829" imgH="1752600" progId="Visio.Drawing.11">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l="7767" t="8917" b="6032"/>
                      <a:stretch>
                        <a:fillRect/>
                      </a:stretch>
                    </p:blipFill>
                    <p:spPr bwMode="auto">
                      <a:xfrm>
                        <a:off x="611560" y="2852936"/>
                        <a:ext cx="3484563" cy="3744912"/>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sp>
        <p:nvSpPr>
          <p:cNvPr id="6" name="Text Box 9"/>
          <p:cNvSpPr txBox="1">
            <a:spLocks noChangeArrowheads="1"/>
          </p:cNvSpPr>
          <p:nvPr/>
        </p:nvSpPr>
        <p:spPr bwMode="auto">
          <a:xfrm>
            <a:off x="906218" y="2186087"/>
            <a:ext cx="7200900" cy="56197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spcBef>
                <a:spcPct val="50000"/>
              </a:spcBef>
            </a:pPr>
            <a:r>
              <a:rPr lang="zh-CN" altLang="en-US" sz="2400" b="0" kern="0" dirty="0" smtClean="0">
                <a:solidFill>
                  <a:schemeClr val="tx1"/>
                </a:solidFill>
                <a:latin typeface="华文楷体" panose="02010600040101010101" pitchFamily="2" charset="-122"/>
                <a:ea typeface="华文楷体" panose="02010600040101010101" pitchFamily="2" charset="-122"/>
              </a:rPr>
              <a:t>各输出端的卡诺图及状态方程如下</a:t>
            </a:r>
            <a:endParaRPr lang="zh-CN" altLang="en-US" sz="2400" b="0" kern="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0071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6-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11" y="3717032"/>
            <a:ext cx="8778289" cy="2609652"/>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时序逻辑电路的分析</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365711" y="1340768"/>
                <a:ext cx="8435280" cy="4569371"/>
              </a:xfrm>
            </p:spPr>
            <p:txBody>
              <a:bodyPr/>
              <a:lstStyle/>
              <a:p>
                <a:r>
                  <a:rPr lang="zh-CN" altLang="en-US" dirty="0" smtClean="0"/>
                  <a:t>同步时序逻辑电路的分析方法</a:t>
                </a:r>
                <a:endParaRPr lang="en-US" altLang="zh-CN" dirty="0" smtClean="0"/>
              </a:p>
              <a:p>
                <a:pPr lvl="1"/>
                <a:r>
                  <a:rPr lang="en-US" altLang="zh-CN" dirty="0" smtClean="0"/>
                  <a:t>【</a:t>
                </a:r>
                <a:r>
                  <a:rPr lang="zh-CN" altLang="en-US" dirty="0" smtClean="0"/>
                  <a:t>例</a:t>
                </a:r>
                <a:r>
                  <a:rPr lang="en-US" altLang="zh-CN" dirty="0" smtClean="0"/>
                  <a:t>】</a:t>
                </a:r>
                <a:r>
                  <a:rPr lang="zh-CN" altLang="en-US" dirty="0"/>
                  <a:t>分析</a:t>
                </a:r>
                <a:r>
                  <a:rPr lang="zh-CN" altLang="en-US" dirty="0" smtClean="0"/>
                  <a:t>图中电路的逻辑功能，写出它的</a:t>
                </a:r>
                <a:r>
                  <a:rPr lang="zh-CN" altLang="en-US" dirty="0"/>
                  <a:t>驱动方程、状态方程和输出方程</a:t>
                </a:r>
                <a14:m>
                  <m:oMath xmlns:m="http://schemas.openxmlformats.org/officeDocument/2006/math">
                    <m:r>
                      <a:rPr lang="zh-CN" altLang="en-US" b="0" i="0" smtClean="0">
                        <a:latin typeface="Cambria Math"/>
                      </a:rPr>
                      <m:t>。</m:t>
                    </m:r>
                    <m:sSub>
                      <m:sSubPr>
                        <m:ctrlPr>
                          <a:rPr lang="en-US" altLang="zh-CN" i="1" smtClean="0">
                            <a:latin typeface="Cambria Math" panose="02040503050406030204" pitchFamily="18" charset="0"/>
                          </a:rPr>
                        </m:ctrlPr>
                      </m:sSubPr>
                      <m:e>
                        <m:r>
                          <a:rPr lang="en-US" altLang="zh-CN" b="0" i="1" smtClean="0">
                            <a:latin typeface="Cambria Math"/>
                          </a:rPr>
                          <m:t>𝐹𝐹</m:t>
                        </m:r>
                      </m:e>
                      <m:sub>
                        <m:r>
                          <a:rPr lang="en-US" altLang="zh-CN" b="0" i="1" smtClean="0">
                            <a:latin typeface="Cambria Math"/>
                          </a:rPr>
                          <m:t>1</m:t>
                        </m:r>
                      </m:sub>
                    </m:sSub>
                    <m:r>
                      <a:rPr lang="zh-CN" altLang="en-US"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𝐹𝐹</m:t>
                        </m:r>
                      </m:e>
                      <m:sub>
                        <m:r>
                          <a:rPr lang="en-US" altLang="zh-CN" b="0" i="1" smtClean="0">
                            <a:latin typeface="Cambria Math"/>
                          </a:rPr>
                          <m:t>2</m:t>
                        </m:r>
                      </m:sub>
                    </m:sSub>
                    <m:r>
                      <a:rPr lang="zh-CN" altLang="en-US"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𝐹𝐹</m:t>
                        </m:r>
                      </m:e>
                      <m:sub>
                        <m:r>
                          <a:rPr lang="en-US" altLang="zh-CN" b="0" i="1" smtClean="0">
                            <a:latin typeface="Cambria Math"/>
                          </a:rPr>
                          <m:t>3</m:t>
                        </m:r>
                      </m:sub>
                    </m:sSub>
                  </m:oMath>
                </a14:m>
                <a:r>
                  <a:rPr lang="zh-CN" altLang="en-US" dirty="0" smtClean="0"/>
                  <a:t>是三个主从结构的</a:t>
                </a:r>
                <a:r>
                  <a:rPr lang="en-US" altLang="zh-CN" dirty="0" smtClean="0"/>
                  <a:t>TTL</a:t>
                </a:r>
                <a:r>
                  <a:rPr lang="zh-CN" altLang="en-US" dirty="0" smtClean="0"/>
                  <a:t>触发器，下降沿动作，输入端悬空时和逻辑</a:t>
                </a:r>
                <a:r>
                  <a:rPr lang="en-US" altLang="zh-CN" dirty="0" smtClean="0"/>
                  <a:t>1</a:t>
                </a:r>
                <a:r>
                  <a:rPr lang="zh-CN" altLang="en-US" dirty="0" smtClean="0"/>
                  <a:t>状态</a:t>
                </a:r>
                <a:r>
                  <a:rPr lang="zh-CN" altLang="en-US" dirty="0"/>
                  <a:t>等效</a:t>
                </a:r>
                <a:r>
                  <a:rPr lang="zh-CN" altLang="en-US" dirty="0" smtClean="0"/>
                  <a:t>。</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365711" y="1340768"/>
                <a:ext cx="8435280" cy="4569371"/>
              </a:xfrm>
              <a:blipFill rotWithShape="1">
                <a:blip r:embed="rId3"/>
                <a:stretch>
                  <a:fillRect l="-1662" t="-1200" r="-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522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sp>
        <p:nvSpPr>
          <p:cNvPr id="5" name="Rectangle 2"/>
          <p:cNvSpPr txBox="1">
            <a:spLocks noChangeArrowheads="1"/>
          </p:cNvSpPr>
          <p:nvPr/>
        </p:nvSpPr>
        <p:spPr bwMode="auto">
          <a:xfrm>
            <a:off x="755576" y="2192390"/>
            <a:ext cx="7772400" cy="533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2400" b="0" kern="0" dirty="0" smtClean="0">
                <a:solidFill>
                  <a:schemeClr val="tx1"/>
                </a:solidFill>
                <a:latin typeface="+mj-ea"/>
              </a:rPr>
              <a:t>则可写出电路的状态方程和输出方程为</a:t>
            </a:r>
            <a:endParaRPr lang="zh-CN" altLang="en-US" sz="2400" b="0" kern="0" dirty="0">
              <a:solidFill>
                <a:schemeClr val="tx1"/>
              </a:solidFill>
              <a:latin typeface="+mj-ea"/>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983752273"/>
              </p:ext>
            </p:extLst>
          </p:nvPr>
        </p:nvGraphicFramePr>
        <p:xfrm>
          <a:off x="2267744" y="2636912"/>
          <a:ext cx="5040635" cy="3055200"/>
        </p:xfrm>
        <a:graphic>
          <a:graphicData uri="http://schemas.openxmlformats.org/presentationml/2006/ole">
            <mc:AlternateContent xmlns:mc="http://schemas.openxmlformats.org/markup-compatibility/2006">
              <mc:Choice xmlns:v="urn:schemas-microsoft-com:vml" Requires="v">
                <p:oleObj spid="_x0000_s95274" name="公式" r:id="rId3" imgW="1904760" imgH="1155600" progId="Equation.3">
                  <p:embed/>
                </p:oleObj>
              </mc:Choice>
              <mc:Fallback>
                <p:oleObj name="公式" r:id="rId3" imgW="1904760" imgH="11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2636912"/>
                        <a:ext cx="5040635" cy="3055200"/>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
        <p:nvSpPr>
          <p:cNvPr id="7" name="Text Box 4"/>
          <p:cNvSpPr txBox="1">
            <a:spLocks noChangeArrowheads="1"/>
          </p:cNvSpPr>
          <p:nvPr/>
        </p:nvSpPr>
        <p:spPr bwMode="auto">
          <a:xfrm>
            <a:off x="606424" y="5805264"/>
            <a:ext cx="73453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a:latin typeface="+mj-ea"/>
                <a:ea typeface="+mj-ea"/>
              </a:rPr>
              <a:t>若选用</a:t>
            </a:r>
            <a:r>
              <a:rPr kumimoji="1" lang="en-US" altLang="zh-CN" sz="2400" dirty="0">
                <a:latin typeface="+mj-ea"/>
                <a:ea typeface="+mj-ea"/>
              </a:rPr>
              <a:t>JK</a:t>
            </a:r>
            <a:r>
              <a:rPr kumimoji="1" lang="zh-CN" altLang="en-US" sz="2400" dirty="0">
                <a:latin typeface="+mj-ea"/>
                <a:ea typeface="+mj-ea"/>
              </a:rPr>
              <a:t>触发器，则由于其特性方程为</a:t>
            </a:r>
          </a:p>
        </p:txBody>
      </p:sp>
      <p:graphicFrame>
        <p:nvGraphicFramePr>
          <p:cNvPr id="8" name="Object 5"/>
          <p:cNvGraphicFramePr>
            <a:graphicFrameLocks noChangeAspect="1"/>
          </p:cNvGraphicFramePr>
          <p:nvPr>
            <p:extLst>
              <p:ext uri="{D42A27DB-BD31-4B8C-83A1-F6EECF244321}">
                <p14:modId xmlns:p14="http://schemas.microsoft.com/office/powerpoint/2010/main" val="91189942"/>
              </p:ext>
            </p:extLst>
          </p:nvPr>
        </p:nvGraphicFramePr>
        <p:xfrm>
          <a:off x="5940152" y="5708277"/>
          <a:ext cx="2438400" cy="655637"/>
        </p:xfrm>
        <a:graphic>
          <a:graphicData uri="http://schemas.openxmlformats.org/presentationml/2006/ole">
            <mc:AlternateContent xmlns:mc="http://schemas.openxmlformats.org/markup-compatibility/2006">
              <mc:Choice xmlns:v="urn:schemas-microsoft-com:vml" Requires="v">
                <p:oleObj spid="_x0000_s95275" name="公式" r:id="rId5" imgW="850680" imgH="228600" progId="Equation.3">
                  <p:embed/>
                </p:oleObj>
              </mc:Choice>
              <mc:Fallback>
                <p:oleObj name="公式" r:id="rId5" imgW="8506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152" y="5708277"/>
                        <a:ext cx="2438400" cy="655637"/>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300071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2853289281"/>
              </p:ext>
            </p:extLst>
          </p:nvPr>
        </p:nvGraphicFramePr>
        <p:xfrm>
          <a:off x="2583190" y="2060848"/>
          <a:ext cx="6376902" cy="4361256"/>
        </p:xfrm>
        <a:graphic>
          <a:graphicData uri="http://schemas.openxmlformats.org/presentationml/2006/ole">
            <mc:AlternateContent xmlns:mc="http://schemas.openxmlformats.org/markup-compatibility/2006">
              <mc:Choice xmlns:v="urn:schemas-microsoft-com:vml" Requires="v">
                <p:oleObj spid="_x0000_s96278" name="公式" r:id="rId3" imgW="2286000" imgH="1562040" progId="Equation.3">
                  <p:embed/>
                </p:oleObj>
              </mc:Choice>
              <mc:Fallback>
                <p:oleObj name="公式" r:id="rId3" imgW="2286000" imgH="1562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190" y="2060848"/>
                        <a:ext cx="6376902" cy="4361256"/>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
        <p:nvSpPr>
          <p:cNvPr id="6" name="Rectangle 6"/>
          <p:cNvSpPr txBox="1">
            <a:spLocks noChangeArrowheads="1"/>
          </p:cNvSpPr>
          <p:nvPr/>
        </p:nvSpPr>
        <p:spPr bwMode="auto">
          <a:xfrm>
            <a:off x="179512" y="3212976"/>
            <a:ext cx="2413039" cy="11430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2400" b="0" kern="0" dirty="0" smtClean="0">
                <a:solidFill>
                  <a:schemeClr val="tx1"/>
                </a:solidFill>
                <a:latin typeface="+mj-ea"/>
              </a:rPr>
              <a:t>故应把上述状态方程化为</a:t>
            </a:r>
            <a:r>
              <a:rPr lang="en-US" altLang="zh-CN" sz="2400" b="0" kern="0" dirty="0" smtClean="0">
                <a:solidFill>
                  <a:schemeClr val="tx1"/>
                </a:solidFill>
                <a:latin typeface="+mj-ea"/>
              </a:rPr>
              <a:t>JK</a:t>
            </a:r>
            <a:r>
              <a:rPr lang="zh-CN" altLang="en-US" sz="2400" b="0" kern="0" dirty="0" smtClean="0">
                <a:solidFill>
                  <a:schemeClr val="tx1"/>
                </a:solidFill>
                <a:latin typeface="+mj-ea"/>
              </a:rPr>
              <a:t>触发器特性方程的标准形式，即</a:t>
            </a:r>
            <a:endParaRPr lang="zh-CN" altLang="en-US" sz="2400" b="0" kern="0" dirty="0">
              <a:solidFill>
                <a:schemeClr val="tx1"/>
              </a:solidFill>
              <a:latin typeface="+mj-ea"/>
            </a:endParaRPr>
          </a:p>
        </p:txBody>
      </p:sp>
    </p:spTree>
    <p:extLst>
      <p:ext uri="{BB962C8B-B14F-4D97-AF65-F5344CB8AC3E}">
        <p14:creationId xmlns:p14="http://schemas.microsoft.com/office/powerpoint/2010/main" val="300071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sp>
        <p:nvSpPr>
          <p:cNvPr id="7" name="Rectangle 2"/>
          <p:cNvSpPr txBox="1">
            <a:spLocks noChangeArrowheads="1"/>
          </p:cNvSpPr>
          <p:nvPr/>
        </p:nvSpPr>
        <p:spPr bwMode="auto">
          <a:xfrm>
            <a:off x="562452" y="2758226"/>
            <a:ext cx="3811272" cy="762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000" b="0" kern="0" dirty="0" smtClean="0">
                <a:solidFill>
                  <a:schemeClr val="tx1"/>
                </a:solidFill>
                <a:latin typeface="+mj-ea"/>
              </a:rPr>
              <a:t>由驱动方程可画出十三进制计数器的逻辑电路，如图</a:t>
            </a:r>
            <a:endParaRPr lang="zh-CN" altLang="en-US" sz="2000" b="0" kern="0" dirty="0">
              <a:solidFill>
                <a:schemeClr val="tx1"/>
              </a:solidFill>
              <a:latin typeface="+mj-ea"/>
            </a:endParaRPr>
          </a:p>
        </p:txBody>
      </p:sp>
      <p:graphicFrame>
        <p:nvGraphicFramePr>
          <p:cNvPr id="9" name="Object 5"/>
          <p:cNvGraphicFramePr>
            <a:graphicFrameLocks noChangeAspect="1"/>
          </p:cNvGraphicFramePr>
          <p:nvPr>
            <p:extLst>
              <p:ext uri="{D42A27DB-BD31-4B8C-83A1-F6EECF244321}">
                <p14:modId xmlns:p14="http://schemas.microsoft.com/office/powerpoint/2010/main" val="4157504582"/>
              </p:ext>
            </p:extLst>
          </p:nvPr>
        </p:nvGraphicFramePr>
        <p:xfrm>
          <a:off x="5148064" y="2169412"/>
          <a:ext cx="3851870" cy="1451985"/>
        </p:xfrm>
        <a:graphic>
          <a:graphicData uri="http://schemas.openxmlformats.org/presentationml/2006/ole">
            <mc:AlternateContent xmlns:mc="http://schemas.openxmlformats.org/markup-compatibility/2006">
              <mc:Choice xmlns:v="urn:schemas-microsoft-com:vml" Requires="v">
                <p:oleObj spid="_x0000_s97302" name="公式" r:id="rId3" imgW="2057400" imgH="799920" progId="Equation.3">
                  <p:embed/>
                </p:oleObj>
              </mc:Choice>
              <mc:Fallback>
                <p:oleObj name="公式" r:id="rId3" imgW="2057400" imgH="7999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169412"/>
                        <a:ext cx="3851870" cy="1451985"/>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3789040"/>
            <a:ext cx="8100392" cy="2975765"/>
          </a:xfrm>
          <a:prstGeom prst="rect">
            <a:avLst/>
          </a:prstGeom>
        </p:spPr>
      </p:pic>
    </p:spTree>
    <p:extLst>
      <p:ext uri="{BB962C8B-B14F-4D97-AF65-F5344CB8AC3E}">
        <p14:creationId xmlns:p14="http://schemas.microsoft.com/office/powerpoint/2010/main" val="954064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zh-CN" altLang="en-US" dirty="0"/>
          </a:p>
        </p:txBody>
      </p:sp>
      <p:sp>
        <p:nvSpPr>
          <p:cNvPr id="5" name="Rectangle 2"/>
          <p:cNvSpPr txBox="1">
            <a:spLocks noChangeArrowheads="1"/>
          </p:cNvSpPr>
          <p:nvPr/>
        </p:nvSpPr>
        <p:spPr bwMode="auto">
          <a:xfrm>
            <a:off x="1001712" y="2276872"/>
            <a:ext cx="8142288" cy="5762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33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sz="2400" b="0" kern="0" smtClean="0">
                <a:solidFill>
                  <a:schemeClr val="tx1"/>
                </a:solidFill>
                <a:latin typeface="+mj-ea"/>
              </a:rPr>
              <a:t>⑤</a:t>
            </a:r>
            <a:r>
              <a:rPr lang="zh-CN" altLang="en-US" sz="2400" b="0" kern="0" smtClean="0">
                <a:solidFill>
                  <a:schemeClr val="tx1"/>
                </a:solidFill>
                <a:latin typeface="+mj-ea"/>
              </a:rPr>
              <a:t>最后，检查能否自启动：全部状态转换图如下</a:t>
            </a:r>
            <a:endParaRPr lang="zh-CN" altLang="en-US" sz="2400" b="0" kern="0" dirty="0">
              <a:solidFill>
                <a:schemeClr val="tx1"/>
              </a:solidFill>
              <a:latin typeface="+mj-ea"/>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2220653708"/>
              </p:ext>
            </p:extLst>
          </p:nvPr>
        </p:nvGraphicFramePr>
        <p:xfrm>
          <a:off x="3707904" y="2708920"/>
          <a:ext cx="4536455" cy="3937663"/>
        </p:xfrm>
        <a:graphic>
          <a:graphicData uri="http://schemas.openxmlformats.org/presentationml/2006/ole">
            <mc:AlternateContent xmlns:mc="http://schemas.openxmlformats.org/markup-compatibility/2006">
              <mc:Choice xmlns:v="urn:schemas-microsoft-com:vml" Requires="v">
                <p:oleObj spid="_x0000_s98326" name="Visio" r:id="rId3" imgW="3392119" imgH="2743200" progId="Visio.Drawing.11">
                  <p:embed/>
                </p:oleObj>
              </mc:Choice>
              <mc:Fallback>
                <p:oleObj name="Visio" r:id="rId3" imgW="3392119" imgH="27432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6837"/>
                      <a:stretch>
                        <a:fillRect/>
                      </a:stretch>
                    </p:blipFill>
                    <p:spPr bwMode="auto">
                      <a:xfrm>
                        <a:off x="3707904" y="2708920"/>
                        <a:ext cx="4536455" cy="3937663"/>
                      </a:xfrm>
                      <a:prstGeom prst="rect">
                        <a:avLst/>
                      </a:prstGeom>
                      <a:solidFill>
                        <a:schemeClr val="bg1"/>
                      </a:solidFill>
                      <a:ln w="12700" cap="sq">
                        <a:solidFill>
                          <a:schemeClr val="bg1"/>
                        </a:solidFill>
                        <a:miter lim="800000"/>
                        <a:headEnd type="none" w="sm" len="sm"/>
                        <a:tailEnd type="none" w="sm" len="sm"/>
                      </a:ln>
                      <a:effectLst/>
                    </p:spPr>
                  </p:pic>
                </p:oleObj>
              </mc:Fallback>
            </mc:AlternateContent>
          </a:graphicData>
        </a:graphic>
      </p:graphicFrame>
      <p:sp>
        <p:nvSpPr>
          <p:cNvPr id="7" name="Text Box 4"/>
          <p:cNvSpPr txBox="1">
            <a:spLocks noChangeArrowheads="1"/>
          </p:cNvSpPr>
          <p:nvPr/>
        </p:nvSpPr>
        <p:spPr bwMode="auto">
          <a:xfrm>
            <a:off x="1001712" y="6093296"/>
            <a:ext cx="830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a:latin typeface="+mj-ea"/>
                <a:ea typeface="+mj-ea"/>
              </a:rPr>
              <a:t>故电路可以自启动。</a:t>
            </a:r>
          </a:p>
        </p:txBody>
      </p:sp>
    </p:spTree>
    <p:extLst>
      <p:ext uri="{BB962C8B-B14F-4D97-AF65-F5344CB8AC3E}">
        <p14:creationId xmlns:p14="http://schemas.microsoft.com/office/powerpoint/2010/main" val="42711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en-US" altLang="zh-CN" dirty="0" smtClean="0"/>
              <a:t>【</a:t>
            </a:r>
            <a:r>
              <a:rPr lang="zh-CN" altLang="en-US" dirty="0" smtClean="0"/>
              <a:t>例</a:t>
            </a:r>
            <a:r>
              <a:rPr lang="en-US" altLang="zh-CN" dirty="0" smtClean="0"/>
              <a:t>】</a:t>
            </a:r>
            <a:r>
              <a:rPr lang="zh-CN" altLang="en-US" dirty="0"/>
              <a:t>设计一个串行数据检测器，要求在连续输入三个或三个</a:t>
            </a:r>
            <a:r>
              <a:rPr lang="zh-CN" altLang="en-US" dirty="0" smtClean="0"/>
              <a:t>以上</a:t>
            </a:r>
            <a:r>
              <a:rPr lang="en-US" altLang="zh-CN" dirty="0" smtClean="0"/>
              <a:t>1</a:t>
            </a:r>
            <a:r>
              <a:rPr lang="zh-CN" altLang="en-US" dirty="0" smtClean="0"/>
              <a:t>时</a:t>
            </a:r>
            <a:r>
              <a:rPr lang="zh-CN" altLang="en-US" dirty="0"/>
              <a:t>输出为</a:t>
            </a:r>
            <a:r>
              <a:rPr lang="en-US" altLang="zh-CN" dirty="0"/>
              <a:t>1</a:t>
            </a:r>
            <a:r>
              <a:rPr lang="zh-CN" altLang="en-US" dirty="0"/>
              <a:t>，其余情况下输出为</a:t>
            </a:r>
            <a:r>
              <a:rPr lang="en-US" altLang="zh-CN" dirty="0"/>
              <a:t>0</a:t>
            </a:r>
            <a:endParaRPr lang="zh-CN" altLang="en-US" dirty="0"/>
          </a:p>
          <a:p>
            <a:pPr lvl="2"/>
            <a:endParaRPr lang="zh-CN" altLang="en-US" dirty="0"/>
          </a:p>
        </p:txBody>
      </p:sp>
    </p:spTree>
    <p:extLst>
      <p:ext uri="{BB962C8B-B14F-4D97-AF65-F5344CB8AC3E}">
        <p14:creationId xmlns:p14="http://schemas.microsoft.com/office/powerpoint/2010/main" val="2757795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同步时序逻辑电路的设计</a:t>
            </a:r>
            <a:r>
              <a:rPr lang="zh-CN" altLang="en-US" dirty="0" smtClean="0"/>
              <a:t>方法</a:t>
            </a:r>
            <a:endParaRPr lang="en-US" altLang="zh-CN" dirty="0" smtClean="0"/>
          </a:p>
          <a:p>
            <a:pPr lvl="1"/>
            <a:r>
              <a:rPr lang="zh-CN" altLang="en-US" dirty="0" smtClean="0"/>
              <a:t>解：</a:t>
            </a:r>
            <a:endParaRPr lang="en-US" altLang="zh-CN" dirty="0" smtClean="0"/>
          </a:p>
          <a:p>
            <a:pPr lvl="1"/>
            <a:r>
              <a:rPr lang="zh-CN" altLang="en-US" dirty="0"/>
              <a:t>一、抽象、画出状态转换图        二、状态化简</a:t>
            </a:r>
          </a:p>
          <a:p>
            <a:pPr lvl="2"/>
            <a:r>
              <a:rPr lang="zh-CN" altLang="en-US" dirty="0"/>
              <a:t>用</a:t>
            </a:r>
            <a:r>
              <a:rPr lang="en-US" altLang="zh-CN" dirty="0"/>
              <a:t>X</a:t>
            </a:r>
            <a:r>
              <a:rPr lang="zh-CN" altLang="en-US" dirty="0"/>
              <a:t>（</a:t>
            </a:r>
            <a:r>
              <a:rPr lang="en-US" altLang="zh-CN" dirty="0"/>
              <a:t>1</a:t>
            </a:r>
            <a:r>
              <a:rPr lang="zh-CN" altLang="en-US" dirty="0"/>
              <a:t>位）表示输入数据</a:t>
            </a:r>
          </a:p>
          <a:p>
            <a:pPr lvl="2"/>
            <a:r>
              <a:rPr lang="zh-CN" altLang="en-US" dirty="0"/>
              <a:t>用</a:t>
            </a:r>
            <a:r>
              <a:rPr lang="en-US" altLang="zh-CN" dirty="0"/>
              <a:t>Y</a:t>
            </a:r>
            <a:r>
              <a:rPr lang="zh-CN" altLang="en-US" dirty="0"/>
              <a:t>（</a:t>
            </a:r>
            <a:r>
              <a:rPr lang="en-US" altLang="zh-CN" dirty="0"/>
              <a:t>1</a:t>
            </a:r>
            <a:r>
              <a:rPr lang="zh-CN" altLang="en-US" dirty="0"/>
              <a:t>位）表示输出（检测结果）</a:t>
            </a:r>
          </a:p>
          <a:p>
            <a:pPr lvl="1"/>
            <a:endParaRPr lang="en-US" altLang="zh-CN" dirty="0" smtClean="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237086"/>
            <a:ext cx="2606358" cy="258573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4719374" y="4207897"/>
            <a:ext cx="3813487" cy="2457817"/>
            <a:chOff x="2290" y="1616"/>
            <a:chExt cx="2677" cy="1778"/>
          </a:xfrm>
        </p:grpSpPr>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5" y="1616"/>
              <a:ext cx="2132" cy="177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7"/>
            <p:cNvSpPr>
              <a:spLocks noChangeArrowheads="1"/>
            </p:cNvSpPr>
            <p:nvPr/>
          </p:nvSpPr>
          <p:spPr bwMode="auto">
            <a:xfrm>
              <a:off x="2290" y="2387"/>
              <a:ext cx="454" cy="136"/>
            </a:xfrm>
            <a:prstGeom prst="rightArrow">
              <a:avLst>
                <a:gd name="adj1" fmla="val 50000"/>
                <a:gd name="adj2" fmla="val 834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23277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11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415372"/>
            <a:ext cx="28813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31119" name="Picture 15" descr="6-4-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0441" y="1720058"/>
            <a:ext cx="4103687" cy="1824037"/>
          </a:xfrm>
          <a:prstGeom prst="rect">
            <a:avLst/>
          </a:prstGeom>
          <a:noFill/>
          <a:extLst>
            <a:ext uri="{909E8E84-426E-40DD-AFC4-6F175D3DCCD1}">
              <a14:hiddenFill xmlns:a14="http://schemas.microsoft.com/office/drawing/2010/main">
                <a:solidFill>
                  <a:srgbClr val="FFFFFF"/>
                </a:solidFill>
              </a14:hiddenFill>
            </a:ext>
          </a:extLst>
        </p:spPr>
      </p:pic>
      <p:grpSp>
        <p:nvGrpSpPr>
          <p:cNvPr id="431121" name="Group 17"/>
          <p:cNvGrpSpPr>
            <a:grpSpLocks/>
          </p:cNvGrpSpPr>
          <p:nvPr/>
        </p:nvGrpSpPr>
        <p:grpSpPr bwMode="auto">
          <a:xfrm>
            <a:off x="395288" y="3562352"/>
            <a:ext cx="8748712" cy="2522538"/>
            <a:chOff x="113" y="2159"/>
            <a:chExt cx="5511" cy="1589"/>
          </a:xfrm>
        </p:grpSpPr>
        <p:pic>
          <p:nvPicPr>
            <p:cNvPr id="431120" name="Picture 16" descr="6-4-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 y="2341"/>
              <a:ext cx="5511" cy="1407"/>
            </a:xfrm>
            <a:prstGeom prst="rect">
              <a:avLst/>
            </a:prstGeom>
            <a:noFill/>
            <a:extLst>
              <a:ext uri="{909E8E84-426E-40DD-AFC4-6F175D3DCCD1}">
                <a14:hiddenFill xmlns:a14="http://schemas.microsoft.com/office/drawing/2010/main">
                  <a:solidFill>
                    <a:srgbClr val="FFFFFF"/>
                  </a:solidFill>
                </a14:hiddenFill>
              </a:ext>
            </a:extLst>
          </p:spPr>
        </p:pic>
        <p:sp>
          <p:nvSpPr>
            <p:cNvPr id="431110" name="AutoShape 6"/>
            <p:cNvSpPr>
              <a:spLocks noChangeArrowheads="1"/>
            </p:cNvSpPr>
            <p:nvPr/>
          </p:nvSpPr>
          <p:spPr bwMode="auto">
            <a:xfrm>
              <a:off x="2760" y="2159"/>
              <a:ext cx="108" cy="363"/>
            </a:xfrm>
            <a:prstGeom prst="downArrow">
              <a:avLst>
                <a:gd name="adj1" fmla="val 50000"/>
                <a:gd name="adj2" fmla="val 840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aphicFrame>
        <p:nvGraphicFramePr>
          <p:cNvPr id="431111" name="Object 7"/>
          <p:cNvGraphicFramePr>
            <a:graphicFrameLocks noChangeAspect="1"/>
          </p:cNvGraphicFramePr>
          <p:nvPr>
            <p:extLst>
              <p:ext uri="{D42A27DB-BD31-4B8C-83A1-F6EECF244321}">
                <p14:modId xmlns:p14="http://schemas.microsoft.com/office/powerpoint/2010/main" val="1550686746"/>
              </p:ext>
            </p:extLst>
          </p:nvPr>
        </p:nvGraphicFramePr>
        <p:xfrm>
          <a:off x="2195736" y="1372395"/>
          <a:ext cx="522288" cy="347663"/>
        </p:xfrm>
        <a:graphic>
          <a:graphicData uri="http://schemas.openxmlformats.org/presentationml/2006/ole">
            <mc:AlternateContent xmlns:mc="http://schemas.openxmlformats.org/markup-compatibility/2006">
              <mc:Choice xmlns:v="urn:schemas-microsoft-com:vml" Requires="v">
                <p:oleObj spid="_x0000_s50338" name="公式" r:id="rId6" imgW="342720" imgH="228600" progId="Equation.3">
                  <p:embed/>
                </p:oleObj>
              </mc:Choice>
              <mc:Fallback>
                <p:oleObj name="公式" r:id="rId6" imgW="34272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736" y="1372395"/>
                        <a:ext cx="52228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1112" name="Object 8"/>
          <p:cNvGraphicFramePr>
            <a:graphicFrameLocks noChangeAspect="1"/>
          </p:cNvGraphicFramePr>
          <p:nvPr>
            <p:extLst>
              <p:ext uri="{D42A27DB-BD31-4B8C-83A1-F6EECF244321}">
                <p14:modId xmlns:p14="http://schemas.microsoft.com/office/powerpoint/2010/main" val="2215589326"/>
              </p:ext>
            </p:extLst>
          </p:nvPr>
        </p:nvGraphicFramePr>
        <p:xfrm>
          <a:off x="5292080" y="1369220"/>
          <a:ext cx="1128713" cy="350838"/>
        </p:xfrm>
        <a:graphic>
          <a:graphicData uri="http://schemas.openxmlformats.org/presentationml/2006/ole">
            <mc:AlternateContent xmlns:mc="http://schemas.openxmlformats.org/markup-compatibility/2006">
              <mc:Choice xmlns:v="urn:schemas-microsoft-com:vml" Requires="v">
                <p:oleObj spid="_x0000_s50339" name="公式" r:id="rId8" imgW="736560" imgH="228600" progId="Equation.3">
                  <p:embed/>
                </p:oleObj>
              </mc:Choice>
              <mc:Fallback>
                <p:oleObj name="公式" r:id="rId8" imgW="73656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080" y="1369220"/>
                        <a:ext cx="1128713"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1118" name="Group 14"/>
          <p:cNvGrpSpPr>
            <a:grpSpLocks/>
          </p:cNvGrpSpPr>
          <p:nvPr/>
        </p:nvGrpSpPr>
        <p:grpSpPr bwMode="auto">
          <a:xfrm>
            <a:off x="611560" y="6084890"/>
            <a:ext cx="7891463" cy="538162"/>
            <a:chOff x="63" y="2183"/>
            <a:chExt cx="4722" cy="416"/>
          </a:xfrm>
        </p:grpSpPr>
        <p:graphicFrame>
          <p:nvGraphicFramePr>
            <p:cNvPr id="431114" name="Object 10"/>
            <p:cNvGraphicFramePr>
              <a:graphicFrameLocks noChangeAspect="1"/>
            </p:cNvGraphicFramePr>
            <p:nvPr/>
          </p:nvGraphicFramePr>
          <p:xfrm>
            <a:off x="63" y="2183"/>
            <a:ext cx="1824" cy="416"/>
          </p:xfrm>
          <a:graphic>
            <a:graphicData uri="http://schemas.openxmlformats.org/presentationml/2006/ole">
              <mc:AlternateContent xmlns:mc="http://schemas.openxmlformats.org/markup-compatibility/2006">
                <mc:Choice xmlns:v="urn:schemas-microsoft-com:vml" Requires="v">
                  <p:oleObj spid="_x0000_s50340" name="公式" r:id="rId10" imgW="1091880" imgH="228600" progId="Equation.3">
                    <p:embed/>
                  </p:oleObj>
                </mc:Choice>
                <mc:Fallback>
                  <p:oleObj name="公式" r:id="rId10" imgW="10918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 y="2183"/>
                          <a:ext cx="1824"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1115" name="Object 11"/>
            <p:cNvGraphicFramePr>
              <a:graphicFrameLocks noChangeAspect="1"/>
            </p:cNvGraphicFramePr>
            <p:nvPr/>
          </p:nvGraphicFramePr>
          <p:xfrm>
            <a:off x="2131" y="2183"/>
            <a:ext cx="1271" cy="413"/>
          </p:xfrm>
          <a:graphic>
            <a:graphicData uri="http://schemas.openxmlformats.org/presentationml/2006/ole">
              <mc:AlternateContent xmlns:mc="http://schemas.openxmlformats.org/markup-compatibility/2006">
                <mc:Choice xmlns:v="urn:schemas-microsoft-com:vml" Requires="v">
                  <p:oleObj spid="_x0000_s50341" name="公式" r:id="rId12" imgW="838080" imgH="228600" progId="Equation.3">
                    <p:embed/>
                  </p:oleObj>
                </mc:Choice>
                <mc:Fallback>
                  <p:oleObj name="公式" r:id="rId12" imgW="8380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1" y="2183"/>
                          <a:ext cx="1271"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1116" name="Object 12"/>
            <p:cNvGraphicFramePr>
              <a:graphicFrameLocks noChangeAspect="1"/>
            </p:cNvGraphicFramePr>
            <p:nvPr/>
          </p:nvGraphicFramePr>
          <p:xfrm>
            <a:off x="3787" y="2205"/>
            <a:ext cx="998" cy="387"/>
          </p:xfrm>
          <a:graphic>
            <a:graphicData uri="http://schemas.openxmlformats.org/presentationml/2006/ole">
              <mc:AlternateContent xmlns:mc="http://schemas.openxmlformats.org/markup-compatibility/2006">
                <mc:Choice xmlns:v="urn:schemas-microsoft-com:vml" Requires="v">
                  <p:oleObj spid="_x0000_s50342" name="公式" r:id="rId14" imgW="558720" imgH="215640" progId="Equation.3">
                    <p:embed/>
                  </p:oleObj>
                </mc:Choice>
                <mc:Fallback>
                  <p:oleObj name="公式" r:id="rId14" imgW="55872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87" y="2205"/>
                          <a:ext cx="998"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Rectangle 2"/>
          <p:cNvSpPr txBox="1">
            <a:spLocks noChangeArrowheads="1"/>
          </p:cNvSpPr>
          <p:nvPr/>
        </p:nvSpPr>
        <p:spPr>
          <a:xfrm>
            <a:off x="381934" y="663576"/>
            <a:ext cx="8137525" cy="5761038"/>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Tx/>
              <a:buNone/>
            </a:pPr>
            <a:r>
              <a:rPr lang="zh-CN" altLang="en-US" sz="2800" dirty="0" smtClean="0"/>
              <a:t>三、状态分配</a:t>
            </a:r>
          </a:p>
          <a:p>
            <a:pPr>
              <a:buFontTx/>
              <a:buNone/>
            </a:pPr>
            <a:r>
              <a:rPr lang="zh-CN" altLang="en-US" sz="2800" dirty="0" smtClean="0"/>
              <a:t>取</a:t>
            </a:r>
            <a:r>
              <a:rPr lang="en-US" altLang="zh-CN" sz="2800" dirty="0" smtClean="0"/>
              <a:t>n=2</a:t>
            </a:r>
            <a:r>
              <a:rPr lang="zh-CN" altLang="en-US" sz="2800" dirty="0" smtClean="0"/>
              <a:t>，令       的</a:t>
            </a:r>
            <a:r>
              <a:rPr lang="en-US" altLang="zh-CN" sz="2800" dirty="0" smtClean="0"/>
              <a:t>00</a:t>
            </a:r>
            <a:r>
              <a:rPr lang="zh-CN" altLang="en-US" sz="2800" dirty="0" smtClean="0"/>
              <a:t>、</a:t>
            </a:r>
            <a:r>
              <a:rPr lang="en-US" altLang="zh-CN" sz="2800" dirty="0" smtClean="0"/>
              <a:t>01</a:t>
            </a:r>
            <a:r>
              <a:rPr lang="zh-CN" altLang="en-US" sz="2800" dirty="0" smtClean="0"/>
              <a:t>、</a:t>
            </a:r>
            <a:r>
              <a:rPr lang="en-US" altLang="zh-CN" sz="2800" dirty="0" smtClean="0"/>
              <a:t>10</a:t>
            </a:r>
            <a:r>
              <a:rPr lang="zh-CN" altLang="en-US" sz="2800" dirty="0" smtClean="0"/>
              <a:t>为        </a:t>
            </a:r>
          </a:p>
          <a:p>
            <a:pPr>
              <a:buFontTx/>
              <a:buNone/>
            </a:pPr>
            <a:r>
              <a:rPr lang="zh-CN" altLang="en-US" sz="2800" dirty="0" smtClean="0"/>
              <a:t>则，</a:t>
            </a:r>
          </a:p>
          <a:p>
            <a:pPr>
              <a:buFontTx/>
              <a:buNone/>
            </a:pPr>
            <a:endParaRPr lang="zh-CN" altLang="en-US" sz="2800" dirty="0" smtClean="0"/>
          </a:p>
          <a:p>
            <a:pPr>
              <a:buFontTx/>
              <a:buNone/>
            </a:pPr>
            <a:endParaRPr lang="zh-CN" altLang="en-US" sz="2800" dirty="0" smtClean="0"/>
          </a:p>
          <a:p>
            <a:pPr>
              <a:buFontTx/>
              <a:buNone/>
            </a:pPr>
            <a:endParaRPr lang="zh-CN" altLang="en-US" sz="2800" dirty="0" smtClean="0"/>
          </a:p>
          <a:p>
            <a:pPr>
              <a:buFontTx/>
              <a:buNone/>
            </a:pPr>
            <a:endParaRPr lang="zh-CN" altLang="en-US" sz="2800" dirty="0" smtClean="0"/>
          </a:p>
          <a:p>
            <a:pPr>
              <a:buFontTx/>
              <a:buNone/>
            </a:pPr>
            <a:endParaRPr lang="zh-CN" altLang="en-US" sz="2800" dirty="0" smtClean="0"/>
          </a:p>
          <a:p>
            <a:pPr>
              <a:buFontTx/>
              <a:buNone/>
            </a:pPr>
            <a:endParaRPr lang="zh-CN" altLang="en-US" sz="2800" dirty="0" smtClean="0"/>
          </a:p>
          <a:p>
            <a:pPr>
              <a:buFontTx/>
              <a:buNone/>
            </a:pPr>
            <a:endParaRPr lang="zh-CN" altLang="en-US" dirty="0" smtClean="0"/>
          </a:p>
          <a:p>
            <a:pPr>
              <a:buFontTx/>
              <a:buNone/>
            </a:pPr>
            <a:endParaRPr lang="zh-CN" altLang="en-US" dirty="0" smtClean="0"/>
          </a:p>
          <a:p>
            <a:pPr>
              <a:buFontTx/>
              <a:buNone/>
            </a:pPr>
            <a:endParaRPr lang="zh-CN" altLang="en-US" dirty="0" smtClean="0"/>
          </a:p>
          <a:p>
            <a:pPr>
              <a:buFontTx/>
              <a:buNone/>
            </a:pPr>
            <a:endParaRPr lang="en-US" altLang="zh-CN" dirty="0"/>
          </a:p>
        </p:txBody>
      </p:sp>
    </p:spTree>
    <p:extLst>
      <p:ext uri="{BB962C8B-B14F-4D97-AF65-F5344CB8AC3E}">
        <p14:creationId xmlns:p14="http://schemas.microsoft.com/office/powerpoint/2010/main" val="1927987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31119"/>
                                        </p:tgtEl>
                                        <p:attrNameLst>
                                          <p:attrName>style.visibility</p:attrName>
                                        </p:attrNameLst>
                                      </p:cBhvr>
                                      <p:to>
                                        <p:strVal val="visible"/>
                                      </p:to>
                                    </p:set>
                                    <p:animEffect transition="in" filter="dissolve">
                                      <p:cBhvr>
                                        <p:cTn id="7" dur="500"/>
                                        <p:tgtEl>
                                          <p:spTgt spid="431119"/>
                                        </p:tgtEl>
                                      </p:cBhvr>
                                    </p:animEffect>
                                  </p:childTnLst>
                                </p:cTn>
                              </p:par>
                            </p:childTnLst>
                          </p:cTn>
                        </p:par>
                        <p:par>
                          <p:cTn id="8" fill="hold" nodeType="with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31121"/>
                                        </p:tgtEl>
                                        <p:attrNameLst>
                                          <p:attrName>style.visibility</p:attrName>
                                        </p:attrNameLst>
                                      </p:cBhvr>
                                      <p:to>
                                        <p:strVal val="visible"/>
                                      </p:to>
                                    </p:set>
                                    <p:animEffect transition="in" filter="dissolve">
                                      <p:cBhvr>
                                        <p:cTn id="11" dur="500"/>
                                        <p:tgtEl>
                                          <p:spTgt spid="431121"/>
                                        </p:tgtEl>
                                      </p:cBhvr>
                                    </p:animEffect>
                                  </p:childTnLst>
                                </p:cTn>
                              </p:par>
                            </p:childTnLst>
                          </p:cTn>
                        </p:par>
                        <p:par>
                          <p:cTn id="12" fill="hold" nodeType="with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431118"/>
                                        </p:tgtEl>
                                        <p:attrNameLst>
                                          <p:attrName>style.visibility</p:attrName>
                                        </p:attrNameLst>
                                      </p:cBhvr>
                                      <p:to>
                                        <p:strVal val="visible"/>
                                      </p:to>
                                    </p:set>
                                    <p:animEffect transition="in" filter="dissolve">
                                      <p:cBhvr>
                                        <p:cTn id="15" dur="500"/>
                                        <p:tgtEl>
                                          <p:spTgt spid="431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148" name="Picture 20" descr="6-4-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181" y="3800475"/>
            <a:ext cx="7488237" cy="3057525"/>
          </a:xfrm>
          <a:prstGeom prst="rect">
            <a:avLst/>
          </a:prstGeom>
          <a:noFill/>
          <a:extLst>
            <a:ext uri="{909E8E84-426E-40DD-AFC4-6F175D3DCCD1}">
              <a14:hiddenFill xmlns:a14="http://schemas.microsoft.com/office/drawing/2010/main">
                <a:solidFill>
                  <a:srgbClr val="FFFFFF"/>
                </a:solidFill>
              </a14:hiddenFill>
            </a:ext>
          </a:extLst>
        </p:spPr>
      </p:pic>
      <p:sp>
        <p:nvSpPr>
          <p:cNvPr id="432132" name="Rectangle 4"/>
          <p:cNvSpPr>
            <a:spLocks noChangeArrowheads="1"/>
          </p:cNvSpPr>
          <p:nvPr/>
        </p:nvSpPr>
        <p:spPr bwMode="auto">
          <a:xfrm>
            <a:off x="278058" y="908720"/>
            <a:ext cx="8137525" cy="320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zh-CN" altLang="en-US" sz="2800" dirty="0">
                <a:solidFill>
                  <a:srgbClr val="000000"/>
                </a:solidFill>
                <a:latin typeface="+mj-ea"/>
                <a:ea typeface="+mj-ea"/>
              </a:rPr>
              <a:t>四、选用</a:t>
            </a:r>
            <a:r>
              <a:rPr lang="en-US" altLang="zh-CN" sz="2800" dirty="0">
                <a:solidFill>
                  <a:srgbClr val="000000"/>
                </a:solidFill>
                <a:latin typeface="+mj-ea"/>
                <a:ea typeface="+mj-ea"/>
              </a:rPr>
              <a:t>JK</a:t>
            </a:r>
            <a:r>
              <a:rPr lang="zh-CN" altLang="en-US" sz="2800" dirty="0">
                <a:solidFill>
                  <a:srgbClr val="000000"/>
                </a:solidFill>
                <a:latin typeface="+mj-ea"/>
                <a:ea typeface="+mj-ea"/>
              </a:rPr>
              <a:t>触发器，求方程组</a:t>
            </a:r>
          </a:p>
          <a:p>
            <a:pPr marL="342900" indent="-342900">
              <a:spcBef>
                <a:spcPct val="20000"/>
              </a:spcBef>
            </a:pPr>
            <a:endParaRPr lang="zh-CN" altLang="en-US" sz="2800" dirty="0">
              <a:solidFill>
                <a:srgbClr val="000000"/>
              </a:solidFill>
              <a:latin typeface="+mj-ea"/>
              <a:ea typeface="+mj-ea"/>
            </a:endParaRPr>
          </a:p>
          <a:p>
            <a:pPr marL="342900" indent="-342900">
              <a:spcBef>
                <a:spcPct val="20000"/>
              </a:spcBef>
            </a:pPr>
            <a:endParaRPr lang="zh-CN" altLang="en-US" sz="2800" dirty="0">
              <a:solidFill>
                <a:srgbClr val="000000"/>
              </a:solidFill>
              <a:latin typeface="+mj-ea"/>
              <a:ea typeface="+mj-ea"/>
            </a:endParaRPr>
          </a:p>
          <a:p>
            <a:pPr marL="342900" indent="-342900">
              <a:spcBef>
                <a:spcPct val="20000"/>
              </a:spcBef>
            </a:pPr>
            <a:endParaRPr lang="zh-CN" altLang="en-US" sz="2800" dirty="0">
              <a:solidFill>
                <a:srgbClr val="000000"/>
              </a:solidFill>
              <a:latin typeface="+mj-ea"/>
              <a:ea typeface="+mj-ea"/>
            </a:endParaRPr>
          </a:p>
          <a:p>
            <a:pPr marL="342900" indent="-342900">
              <a:spcBef>
                <a:spcPct val="20000"/>
              </a:spcBef>
            </a:pPr>
            <a:endParaRPr lang="zh-CN" altLang="en-US" sz="2800" dirty="0">
              <a:solidFill>
                <a:srgbClr val="000000"/>
              </a:solidFill>
              <a:latin typeface="+mj-ea"/>
              <a:ea typeface="+mj-ea"/>
            </a:endParaRPr>
          </a:p>
          <a:p>
            <a:pPr marL="342900" indent="-342900">
              <a:spcBef>
                <a:spcPct val="20000"/>
              </a:spcBef>
            </a:pPr>
            <a:r>
              <a:rPr lang="zh-CN" altLang="en-US" sz="2800" dirty="0">
                <a:solidFill>
                  <a:srgbClr val="000000"/>
                </a:solidFill>
                <a:latin typeface="+mj-ea"/>
                <a:ea typeface="+mj-ea"/>
              </a:rPr>
              <a:t>五、画逻辑图</a:t>
            </a:r>
          </a:p>
          <a:p>
            <a:pPr marL="342900" indent="-342900">
              <a:spcBef>
                <a:spcPct val="20000"/>
              </a:spcBef>
            </a:pPr>
            <a:endParaRPr lang="en-US" altLang="zh-CN" sz="2800" dirty="0">
              <a:solidFill>
                <a:srgbClr val="000000"/>
              </a:solidFill>
              <a:latin typeface="+mj-ea"/>
              <a:ea typeface="+mj-ea"/>
            </a:endParaRPr>
          </a:p>
        </p:txBody>
      </p:sp>
      <p:grpSp>
        <p:nvGrpSpPr>
          <p:cNvPr id="432133" name="Group 5"/>
          <p:cNvGrpSpPr>
            <a:grpSpLocks/>
          </p:cNvGrpSpPr>
          <p:nvPr/>
        </p:nvGrpSpPr>
        <p:grpSpPr bwMode="auto">
          <a:xfrm>
            <a:off x="484926" y="2276699"/>
            <a:ext cx="10152062" cy="1152525"/>
            <a:chOff x="704" y="3255"/>
            <a:chExt cx="3409" cy="394"/>
          </a:xfrm>
        </p:grpSpPr>
        <p:graphicFrame>
          <p:nvGraphicFramePr>
            <p:cNvPr id="432134" name="Object 6"/>
            <p:cNvGraphicFramePr>
              <a:graphicFrameLocks noChangeAspect="1"/>
            </p:cNvGraphicFramePr>
            <p:nvPr/>
          </p:nvGraphicFramePr>
          <p:xfrm>
            <a:off x="704" y="3255"/>
            <a:ext cx="1359" cy="377"/>
          </p:xfrm>
          <a:graphic>
            <a:graphicData uri="http://schemas.openxmlformats.org/presentationml/2006/ole">
              <mc:AlternateContent xmlns:mc="http://schemas.openxmlformats.org/markup-compatibility/2006">
                <mc:Choice xmlns:v="urn:schemas-microsoft-com:vml" Requires="v">
                  <p:oleObj spid="_x0000_s51400" name="公式" r:id="rId4" imgW="1650960" imgH="457200" progId="Equation.3">
                    <p:embed/>
                  </p:oleObj>
                </mc:Choice>
                <mc:Fallback>
                  <p:oleObj name="公式" r:id="rId4" imgW="16509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 y="3255"/>
                          <a:ext cx="1359"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2135" name="Object 7"/>
            <p:cNvGraphicFramePr>
              <a:graphicFrameLocks noChangeAspect="1"/>
            </p:cNvGraphicFramePr>
            <p:nvPr/>
          </p:nvGraphicFramePr>
          <p:xfrm>
            <a:off x="2220" y="3275"/>
            <a:ext cx="1159" cy="374"/>
          </p:xfrm>
          <a:graphic>
            <a:graphicData uri="http://schemas.openxmlformats.org/presentationml/2006/ole">
              <mc:AlternateContent xmlns:mc="http://schemas.openxmlformats.org/markup-compatibility/2006">
                <mc:Choice xmlns:v="urn:schemas-microsoft-com:vml" Requires="v">
                  <p:oleObj spid="_x0000_s51401" name="公式" r:id="rId6" imgW="1409400" imgH="457200" progId="Equation.3">
                    <p:embed/>
                  </p:oleObj>
                </mc:Choice>
                <mc:Fallback>
                  <p:oleObj name="公式" r:id="rId6" imgW="14094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0" y="3275"/>
                          <a:ext cx="1159"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2136" name="Object 8"/>
            <p:cNvGraphicFramePr>
              <a:graphicFrameLocks noChangeAspect="1"/>
            </p:cNvGraphicFramePr>
            <p:nvPr/>
          </p:nvGraphicFramePr>
          <p:xfrm>
            <a:off x="4019" y="3339"/>
            <a:ext cx="94" cy="177"/>
          </p:xfrm>
          <a:graphic>
            <a:graphicData uri="http://schemas.openxmlformats.org/presentationml/2006/ole">
              <mc:AlternateContent xmlns:mc="http://schemas.openxmlformats.org/markup-compatibility/2006">
                <mc:Choice xmlns:v="urn:schemas-microsoft-com:vml" Requires="v">
                  <p:oleObj spid="_x0000_s51402" name="公式" r:id="rId8" imgW="114120" imgH="215640" progId="Equation.3">
                    <p:embed/>
                  </p:oleObj>
                </mc:Choice>
                <mc:Fallback>
                  <p:oleObj name="公式" r:id="rId8" imgW="11412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9" y="3339"/>
                          <a:ext cx="94"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2137" name="Group 9"/>
          <p:cNvGrpSpPr>
            <a:grpSpLocks/>
          </p:cNvGrpSpPr>
          <p:nvPr/>
        </p:nvGrpSpPr>
        <p:grpSpPr bwMode="auto">
          <a:xfrm>
            <a:off x="381738" y="1555974"/>
            <a:ext cx="6438900" cy="412750"/>
            <a:chOff x="934" y="3340"/>
            <a:chExt cx="3362" cy="215"/>
          </a:xfrm>
        </p:grpSpPr>
        <p:graphicFrame>
          <p:nvGraphicFramePr>
            <p:cNvPr id="432138" name="Object 10"/>
            <p:cNvGraphicFramePr>
              <a:graphicFrameLocks noChangeAspect="1"/>
            </p:cNvGraphicFramePr>
            <p:nvPr/>
          </p:nvGraphicFramePr>
          <p:xfrm>
            <a:off x="934" y="3349"/>
            <a:ext cx="898" cy="187"/>
          </p:xfrm>
          <a:graphic>
            <a:graphicData uri="http://schemas.openxmlformats.org/presentationml/2006/ole">
              <mc:AlternateContent xmlns:mc="http://schemas.openxmlformats.org/markup-compatibility/2006">
                <mc:Choice xmlns:v="urn:schemas-microsoft-com:vml" Requires="v">
                  <p:oleObj spid="_x0000_s51403" name="公式" r:id="rId10" imgW="1091880" imgH="228600" progId="Equation.3">
                    <p:embed/>
                  </p:oleObj>
                </mc:Choice>
                <mc:Fallback>
                  <p:oleObj name="公式" r:id="rId10" imgW="10918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4" y="3349"/>
                          <a:ext cx="898" cy="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2139" name="Object 11"/>
            <p:cNvGraphicFramePr>
              <a:graphicFrameLocks noChangeAspect="1"/>
            </p:cNvGraphicFramePr>
            <p:nvPr/>
          </p:nvGraphicFramePr>
          <p:xfrm>
            <a:off x="2454" y="3367"/>
            <a:ext cx="692" cy="188"/>
          </p:xfrm>
          <a:graphic>
            <a:graphicData uri="http://schemas.openxmlformats.org/presentationml/2006/ole">
              <mc:AlternateContent xmlns:mc="http://schemas.openxmlformats.org/markup-compatibility/2006">
                <mc:Choice xmlns:v="urn:schemas-microsoft-com:vml" Requires="v">
                  <p:oleObj spid="_x0000_s51404" name="公式" r:id="rId12" imgW="838080" imgH="228600" progId="Equation.3">
                    <p:embed/>
                  </p:oleObj>
                </mc:Choice>
                <mc:Fallback>
                  <p:oleObj name="公式" r:id="rId12" imgW="8380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54" y="3367"/>
                          <a:ext cx="692"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2140" name="Object 12"/>
            <p:cNvGraphicFramePr>
              <a:graphicFrameLocks noChangeAspect="1"/>
            </p:cNvGraphicFramePr>
            <p:nvPr/>
          </p:nvGraphicFramePr>
          <p:xfrm>
            <a:off x="3836" y="3340"/>
            <a:ext cx="460" cy="176"/>
          </p:xfrm>
          <a:graphic>
            <a:graphicData uri="http://schemas.openxmlformats.org/presentationml/2006/ole">
              <mc:AlternateContent xmlns:mc="http://schemas.openxmlformats.org/markup-compatibility/2006">
                <mc:Choice xmlns:v="urn:schemas-microsoft-com:vml" Requires="v">
                  <p:oleObj spid="_x0000_s51405" name="公式" r:id="rId14" imgW="558720" imgH="215640" progId="Equation.3">
                    <p:embed/>
                  </p:oleObj>
                </mc:Choice>
                <mc:Fallback>
                  <p:oleObj name="公式" r:id="rId14" imgW="55872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36" y="3340"/>
                          <a:ext cx="46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32141" name="AutoShape 13"/>
          <p:cNvSpPr>
            <a:spLocks noChangeArrowheads="1"/>
          </p:cNvSpPr>
          <p:nvPr/>
        </p:nvSpPr>
        <p:spPr bwMode="auto">
          <a:xfrm>
            <a:off x="1059601" y="1989361"/>
            <a:ext cx="215900" cy="360363"/>
          </a:xfrm>
          <a:prstGeom prst="downArrow">
            <a:avLst>
              <a:gd name="adj1" fmla="val 50000"/>
              <a:gd name="adj2" fmla="val 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32142" name="AutoShape 14"/>
          <p:cNvSpPr>
            <a:spLocks noChangeArrowheads="1"/>
          </p:cNvSpPr>
          <p:nvPr/>
        </p:nvSpPr>
        <p:spPr bwMode="auto">
          <a:xfrm>
            <a:off x="3436088" y="1989361"/>
            <a:ext cx="215900" cy="360363"/>
          </a:xfrm>
          <a:prstGeom prst="downArrow">
            <a:avLst>
              <a:gd name="adj1" fmla="val 50000"/>
              <a:gd name="adj2" fmla="val 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val="221784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432133"/>
                                        </p:tgtEl>
                                        <p:attrNameLst>
                                          <p:attrName>style.visibility</p:attrName>
                                        </p:attrNameLst>
                                      </p:cBhvr>
                                      <p:to>
                                        <p:strVal val="visible"/>
                                      </p:to>
                                    </p:set>
                                    <p:anim calcmode="lin" valueType="num">
                                      <p:cBhvr>
                                        <p:cTn id="7" dur="1000" fill="hold"/>
                                        <p:tgtEl>
                                          <p:spTgt spid="432133"/>
                                        </p:tgtEl>
                                        <p:attrNameLst>
                                          <p:attrName>ppt_w</p:attrName>
                                        </p:attrNameLst>
                                      </p:cBhvr>
                                      <p:tavLst>
                                        <p:tav tm="0">
                                          <p:val>
                                            <p:strVal val="#ppt_w*0.70"/>
                                          </p:val>
                                        </p:tav>
                                        <p:tav tm="100000">
                                          <p:val>
                                            <p:strVal val="#ppt_w"/>
                                          </p:val>
                                        </p:tav>
                                      </p:tavLst>
                                    </p:anim>
                                    <p:anim calcmode="lin" valueType="num">
                                      <p:cBhvr>
                                        <p:cTn id="8" dur="1000" fill="hold"/>
                                        <p:tgtEl>
                                          <p:spTgt spid="432133"/>
                                        </p:tgtEl>
                                        <p:attrNameLst>
                                          <p:attrName>ppt_h</p:attrName>
                                        </p:attrNameLst>
                                      </p:cBhvr>
                                      <p:tavLst>
                                        <p:tav tm="0">
                                          <p:val>
                                            <p:strVal val="#ppt_h"/>
                                          </p:val>
                                        </p:tav>
                                        <p:tav tm="100000">
                                          <p:val>
                                            <p:strVal val="#ppt_h"/>
                                          </p:val>
                                        </p:tav>
                                      </p:tavLst>
                                    </p:anim>
                                    <p:animEffect transition="in" filter="fade">
                                      <p:cBhvr>
                                        <p:cTn id="9" dur="1000"/>
                                        <p:tgtEl>
                                          <p:spTgt spid="4321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432141"/>
                                        </p:tgtEl>
                                        <p:attrNameLst>
                                          <p:attrName>style.visibility</p:attrName>
                                        </p:attrNameLst>
                                      </p:cBhvr>
                                      <p:to>
                                        <p:strVal val="visible"/>
                                      </p:to>
                                    </p:set>
                                    <p:anim calcmode="lin" valueType="num">
                                      <p:cBhvr>
                                        <p:cTn id="13" dur="1000" fill="hold"/>
                                        <p:tgtEl>
                                          <p:spTgt spid="432141"/>
                                        </p:tgtEl>
                                        <p:attrNameLst>
                                          <p:attrName>ppt_w</p:attrName>
                                        </p:attrNameLst>
                                      </p:cBhvr>
                                      <p:tavLst>
                                        <p:tav tm="0">
                                          <p:val>
                                            <p:strVal val="#ppt_w*0.70"/>
                                          </p:val>
                                        </p:tav>
                                        <p:tav tm="100000">
                                          <p:val>
                                            <p:strVal val="#ppt_w"/>
                                          </p:val>
                                        </p:tav>
                                      </p:tavLst>
                                    </p:anim>
                                    <p:anim calcmode="lin" valueType="num">
                                      <p:cBhvr>
                                        <p:cTn id="14" dur="1000" fill="hold"/>
                                        <p:tgtEl>
                                          <p:spTgt spid="432141"/>
                                        </p:tgtEl>
                                        <p:attrNameLst>
                                          <p:attrName>ppt_h</p:attrName>
                                        </p:attrNameLst>
                                      </p:cBhvr>
                                      <p:tavLst>
                                        <p:tav tm="0">
                                          <p:val>
                                            <p:strVal val="#ppt_h"/>
                                          </p:val>
                                        </p:tav>
                                        <p:tav tm="100000">
                                          <p:val>
                                            <p:strVal val="#ppt_h"/>
                                          </p:val>
                                        </p:tav>
                                      </p:tavLst>
                                    </p:anim>
                                    <p:animEffect transition="in" filter="fade">
                                      <p:cBhvr>
                                        <p:cTn id="15" dur="1000"/>
                                        <p:tgtEl>
                                          <p:spTgt spid="432141"/>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432142"/>
                                        </p:tgtEl>
                                        <p:attrNameLst>
                                          <p:attrName>style.visibility</p:attrName>
                                        </p:attrNameLst>
                                      </p:cBhvr>
                                      <p:to>
                                        <p:strVal val="visible"/>
                                      </p:to>
                                    </p:set>
                                    <p:anim calcmode="lin" valueType="num">
                                      <p:cBhvr>
                                        <p:cTn id="19" dur="1000" fill="hold"/>
                                        <p:tgtEl>
                                          <p:spTgt spid="432142"/>
                                        </p:tgtEl>
                                        <p:attrNameLst>
                                          <p:attrName>ppt_w</p:attrName>
                                        </p:attrNameLst>
                                      </p:cBhvr>
                                      <p:tavLst>
                                        <p:tav tm="0">
                                          <p:val>
                                            <p:strVal val="#ppt_w*0.70"/>
                                          </p:val>
                                        </p:tav>
                                        <p:tav tm="100000">
                                          <p:val>
                                            <p:strVal val="#ppt_w"/>
                                          </p:val>
                                        </p:tav>
                                      </p:tavLst>
                                    </p:anim>
                                    <p:anim calcmode="lin" valueType="num">
                                      <p:cBhvr>
                                        <p:cTn id="20" dur="1000" fill="hold"/>
                                        <p:tgtEl>
                                          <p:spTgt spid="432142"/>
                                        </p:tgtEl>
                                        <p:attrNameLst>
                                          <p:attrName>ppt_h</p:attrName>
                                        </p:attrNameLst>
                                      </p:cBhvr>
                                      <p:tavLst>
                                        <p:tav tm="0">
                                          <p:val>
                                            <p:strVal val="#ppt_h"/>
                                          </p:val>
                                        </p:tav>
                                        <p:tav tm="100000">
                                          <p:val>
                                            <p:strVal val="#ppt_h"/>
                                          </p:val>
                                        </p:tav>
                                      </p:tavLst>
                                    </p:anim>
                                    <p:animEffect transition="in" filter="fade">
                                      <p:cBhvr>
                                        <p:cTn id="21" dur="1000"/>
                                        <p:tgtEl>
                                          <p:spTgt spid="43214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9" presetClass="entr" presetSubtype="0" fill="hold" nodeType="clickEffect">
                                  <p:stCondLst>
                                    <p:cond delay="0"/>
                                  </p:stCondLst>
                                  <p:childTnLst>
                                    <p:set>
                                      <p:cBhvr>
                                        <p:cTn id="25" dur="1" fill="hold">
                                          <p:stCondLst>
                                            <p:cond delay="0"/>
                                          </p:stCondLst>
                                        </p:cTn>
                                        <p:tgtEl>
                                          <p:spTgt spid="432132">
                                            <p:txEl>
                                              <p:pRg st="5" end="5"/>
                                            </p:txEl>
                                          </p:spTgt>
                                        </p:tgtEl>
                                        <p:attrNameLst>
                                          <p:attrName>style.visibility</p:attrName>
                                        </p:attrNameLst>
                                      </p:cBhvr>
                                      <p:to>
                                        <p:strVal val="visible"/>
                                      </p:to>
                                    </p:set>
                                    <p:anim calcmode="lin" valueType="num">
                                      <p:cBhvr>
                                        <p:cTn id="26" dur="1000" fill="hold"/>
                                        <p:tgtEl>
                                          <p:spTgt spid="432132">
                                            <p:txEl>
                                              <p:pRg st="5" end="5"/>
                                            </p:txEl>
                                          </p:spTgt>
                                        </p:tgtEl>
                                        <p:attrNameLst>
                                          <p:attrName>ppt_x</p:attrName>
                                        </p:attrNameLst>
                                      </p:cBhvr>
                                      <p:tavLst>
                                        <p:tav tm="0">
                                          <p:val>
                                            <p:strVal val="#ppt_x-.2"/>
                                          </p:val>
                                        </p:tav>
                                        <p:tav tm="100000">
                                          <p:val>
                                            <p:strVal val="#ppt_x"/>
                                          </p:val>
                                        </p:tav>
                                      </p:tavLst>
                                    </p:anim>
                                    <p:anim calcmode="lin" valueType="num">
                                      <p:cBhvr>
                                        <p:cTn id="27" dur="1000" fill="hold"/>
                                        <p:tgtEl>
                                          <p:spTgt spid="432132">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432132">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32148"/>
                                        </p:tgtEl>
                                        <p:attrNameLst>
                                          <p:attrName>style.visibility</p:attrName>
                                        </p:attrNameLst>
                                      </p:cBhvr>
                                      <p:to>
                                        <p:strVal val="visible"/>
                                      </p:to>
                                    </p:set>
                                    <p:animEffect transition="in" filter="blinds(horizontal)">
                                      <p:cBhvr>
                                        <p:cTn id="31" dur="500"/>
                                        <p:tgtEl>
                                          <p:spTgt spid="432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41" grpId="0" animBg="1"/>
      <p:bldP spid="43214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0200" y="2568575"/>
            <a:ext cx="4321175" cy="3714750"/>
          </a:xfrm>
          <a:prstGeom prst="rect">
            <a:avLst/>
          </a:prstGeom>
          <a:noFill/>
          <a:extLst>
            <a:ext uri="{909E8E84-426E-40DD-AFC4-6F175D3DCCD1}">
              <a14:hiddenFill xmlns:a14="http://schemas.microsoft.com/office/drawing/2010/main">
                <a:solidFill>
                  <a:srgbClr val="FFFFFF"/>
                </a:solidFill>
              </a14:hiddenFill>
            </a:ext>
          </a:extLst>
        </p:spPr>
      </p:pic>
      <p:sp>
        <p:nvSpPr>
          <p:cNvPr id="450564" name="Rectangle 4"/>
          <p:cNvSpPr>
            <a:spLocks noGrp="1" noChangeArrowheads="1"/>
          </p:cNvSpPr>
          <p:nvPr>
            <p:ph type="body" idx="1"/>
          </p:nvPr>
        </p:nvSpPr>
        <p:spPr>
          <a:xfrm>
            <a:off x="179388" y="692150"/>
            <a:ext cx="8137525" cy="3208338"/>
          </a:xfrm>
          <a:noFill/>
          <a:ln/>
        </p:spPr>
        <p:txBody>
          <a:bodyPr/>
          <a:lstStyle/>
          <a:p>
            <a:r>
              <a:rPr lang="zh-CN" altLang="en-US" sz="2800" dirty="0"/>
              <a:t>六、检查电路能否自启动</a:t>
            </a:r>
          </a:p>
          <a:p>
            <a:r>
              <a:rPr lang="zh-CN" altLang="en-US" sz="2800" dirty="0"/>
              <a:t>将状态“</a:t>
            </a:r>
            <a:r>
              <a:rPr lang="en-US" altLang="zh-CN" sz="2800" dirty="0"/>
              <a:t>11”  </a:t>
            </a:r>
            <a:r>
              <a:rPr lang="zh-CN" altLang="en-US" sz="2800" dirty="0"/>
              <a:t>代入状态方程和输出方程，分别求</a:t>
            </a:r>
            <a:r>
              <a:rPr lang="en-US" altLang="zh-CN" sz="2800" dirty="0"/>
              <a:t>X=0/1</a:t>
            </a:r>
            <a:r>
              <a:rPr lang="zh-CN" altLang="en-US" sz="2800" dirty="0"/>
              <a:t>下的次态和现态下的输出，得到：</a:t>
            </a:r>
          </a:p>
          <a:p>
            <a:pPr>
              <a:buFontTx/>
              <a:buNone/>
            </a:pPr>
            <a:endParaRPr lang="en-US" altLang="zh-CN" dirty="0"/>
          </a:p>
        </p:txBody>
      </p:sp>
      <p:graphicFrame>
        <p:nvGraphicFramePr>
          <p:cNvPr id="450565" name="Object 5"/>
          <p:cNvGraphicFramePr>
            <a:graphicFrameLocks noChangeAspect="1"/>
          </p:cNvGraphicFramePr>
          <p:nvPr/>
        </p:nvGraphicFramePr>
        <p:xfrm>
          <a:off x="431800" y="3165475"/>
          <a:ext cx="3792538" cy="874713"/>
        </p:xfrm>
        <a:graphic>
          <a:graphicData uri="http://schemas.openxmlformats.org/presentationml/2006/ole">
            <mc:AlternateContent xmlns:mc="http://schemas.openxmlformats.org/markup-compatibility/2006">
              <mc:Choice xmlns:v="urn:schemas-microsoft-com:vml" Requires="v">
                <p:oleObj spid="_x0000_s52258" name="公式" r:id="rId4" imgW="1981080" imgH="457200" progId="Equation.3">
                  <p:embed/>
                </p:oleObj>
              </mc:Choice>
              <mc:Fallback>
                <p:oleObj name="公式" r:id="rId4" imgW="19810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3165475"/>
                        <a:ext cx="3792538"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567" name="Text Box 7"/>
          <p:cNvSpPr txBox="1">
            <a:spLocks noChangeArrowheads="1"/>
          </p:cNvSpPr>
          <p:nvPr/>
        </p:nvSpPr>
        <p:spPr bwMode="auto">
          <a:xfrm>
            <a:off x="1116013" y="5229225"/>
            <a:ext cx="1584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华文楷体" panose="02010600040101010101" pitchFamily="2" charset="-122"/>
                <a:ea typeface="华文楷体" panose="02010600040101010101" pitchFamily="2" charset="-122"/>
              </a:rPr>
              <a:t>能</a:t>
            </a:r>
            <a:r>
              <a:rPr lang="zh-CN" altLang="en-US" sz="2000" dirty="0" smtClean="0">
                <a:latin typeface="华文楷体" panose="02010600040101010101" pitchFamily="2" charset="-122"/>
                <a:ea typeface="华文楷体" panose="02010600040101010101" pitchFamily="2" charset="-122"/>
              </a:rPr>
              <a:t>自启动！</a:t>
            </a:r>
            <a:endParaRPr lang="zh-CN" altLang="en-US"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76046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0564">
                                            <p:txEl>
                                              <p:pRg st="0" end="0"/>
                                            </p:txEl>
                                          </p:spTgt>
                                        </p:tgtEl>
                                        <p:attrNameLst>
                                          <p:attrName>style.visibility</p:attrName>
                                        </p:attrNameLst>
                                      </p:cBhvr>
                                      <p:to>
                                        <p:strVal val="visible"/>
                                      </p:to>
                                    </p:set>
                                    <p:animEffect transition="in" filter="dissolve">
                                      <p:cBhvr>
                                        <p:cTn id="7" dur="500"/>
                                        <p:tgtEl>
                                          <p:spTgt spid="450564">
                                            <p:txEl>
                                              <p:pRg st="0" end="0"/>
                                            </p:txEl>
                                          </p:spTgt>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50564">
                                            <p:txEl>
                                              <p:pRg st="1" end="1"/>
                                            </p:txEl>
                                          </p:spTgt>
                                        </p:tgtEl>
                                        <p:attrNameLst>
                                          <p:attrName>style.visibility</p:attrName>
                                        </p:attrNameLst>
                                      </p:cBhvr>
                                      <p:to>
                                        <p:strVal val="visible"/>
                                      </p:to>
                                    </p:set>
                                    <p:animEffect transition="in" filter="dissolve">
                                      <p:cBhvr>
                                        <p:cTn id="11" dur="500"/>
                                        <p:tgtEl>
                                          <p:spTgt spid="450564">
                                            <p:txEl>
                                              <p:pRg st="1" end="1"/>
                                            </p:txEl>
                                          </p:spTgt>
                                        </p:tgtEl>
                                      </p:cBhvr>
                                    </p:animEffect>
                                  </p:childTnLst>
                                </p:cTn>
                              </p:par>
                            </p:childTnLst>
                          </p:cTn>
                        </p:par>
                        <p:par>
                          <p:cTn id="12" fill="hold" nodeType="with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450565"/>
                                        </p:tgtEl>
                                        <p:attrNameLst>
                                          <p:attrName>style.visibility</p:attrName>
                                        </p:attrNameLst>
                                      </p:cBhvr>
                                      <p:to>
                                        <p:strVal val="visible"/>
                                      </p:to>
                                    </p:set>
                                    <p:animEffect transition="in" filter="dissolve">
                                      <p:cBhvr>
                                        <p:cTn id="15" dur="500"/>
                                        <p:tgtEl>
                                          <p:spTgt spid="450565"/>
                                        </p:tgtEl>
                                      </p:cBhvr>
                                    </p:animEffect>
                                  </p:childTnLst>
                                </p:cTn>
                              </p:par>
                            </p:childTnLst>
                          </p:cTn>
                        </p:par>
                        <p:par>
                          <p:cTn id="16" fill="hold" nodeType="with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450566"/>
                                        </p:tgtEl>
                                        <p:attrNameLst>
                                          <p:attrName>style.visibility</p:attrName>
                                        </p:attrNameLst>
                                      </p:cBhvr>
                                      <p:to>
                                        <p:strVal val="visible"/>
                                      </p:to>
                                    </p:set>
                                    <p:animEffect transition="in" filter="dissolve">
                                      <p:cBhvr>
                                        <p:cTn id="19" dur="500"/>
                                        <p:tgtEl>
                                          <p:spTgt spid="450566"/>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450567"/>
                                        </p:tgtEl>
                                        <p:attrNameLst>
                                          <p:attrName>style.visibility</p:attrName>
                                        </p:attrNameLst>
                                      </p:cBhvr>
                                      <p:to>
                                        <p:strVal val="visible"/>
                                      </p:to>
                                    </p:set>
                                    <p:anim calcmode="lin" valueType="num">
                                      <p:cBhvr additive="base">
                                        <p:cTn id="23" dur="500" fill="hold"/>
                                        <p:tgtEl>
                                          <p:spTgt spid="450567"/>
                                        </p:tgtEl>
                                        <p:attrNameLst>
                                          <p:attrName>ppt_x</p:attrName>
                                        </p:attrNameLst>
                                      </p:cBhvr>
                                      <p:tavLst>
                                        <p:tav tm="0">
                                          <p:val>
                                            <p:strVal val="#ppt_x"/>
                                          </p:val>
                                        </p:tav>
                                        <p:tav tm="100000">
                                          <p:val>
                                            <p:strVal val="#ppt_x"/>
                                          </p:val>
                                        </p:tav>
                                      </p:tavLst>
                                    </p:anim>
                                    <p:anim calcmode="lin" valueType="num">
                                      <p:cBhvr additive="base">
                                        <p:cTn id="24" dur="500" fill="hold"/>
                                        <p:tgtEl>
                                          <p:spTgt spid="4505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4" grpId="0" build="p"/>
      <p:bldP spid="45056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*时序逻辑电路的自启动设计</a:t>
            </a:r>
            <a:endParaRPr lang="en-US" altLang="zh-CN" dirty="0"/>
          </a:p>
          <a:p>
            <a:pPr lvl="1"/>
            <a:r>
              <a:rPr lang="zh-CN" altLang="en-US" dirty="0"/>
              <a:t>在前面的同步时序电路设计中，电路的自启动检查是在最后一步进行的，如果不能自启动，还要返回来从新修改设计。如果在设计过程中能够考虑自启动的问题，就可以省略检查自启动这一步骤</a:t>
            </a:r>
            <a:r>
              <a:rPr lang="zh-CN" altLang="en-US" dirty="0" smtClean="0"/>
              <a:t>了。</a:t>
            </a:r>
            <a:endParaRPr lang="en-US" altLang="zh-CN" dirty="0"/>
          </a:p>
        </p:txBody>
      </p:sp>
    </p:spTree>
    <p:extLst>
      <p:ext uri="{BB962C8B-B14F-4D97-AF65-F5344CB8AC3E}">
        <p14:creationId xmlns:p14="http://schemas.microsoft.com/office/powerpoint/2010/main" val="46071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dirty="0" smtClean="0"/>
                  <a:t>同步时序逻辑电路的分析方法</a:t>
                </a:r>
                <a:endParaRPr lang="en-US" altLang="zh-CN" dirty="0" smtClean="0"/>
              </a:p>
              <a:p>
                <a:pPr lvl="1"/>
                <a:r>
                  <a:rPr lang="zh-CN" altLang="en-US" dirty="0" smtClean="0"/>
                  <a:t>解：</a:t>
                </a:r>
                <a:endParaRPr lang="en-US" altLang="zh-CN" dirty="0" smtClean="0"/>
              </a:p>
              <a:p>
                <a:pPr lvl="2"/>
                <a:r>
                  <a:rPr lang="zh-CN" altLang="en-US" dirty="0"/>
                  <a:t>驱动</a:t>
                </a:r>
                <a:r>
                  <a:rPr lang="zh-CN" altLang="en-US" dirty="0" smtClean="0"/>
                  <a:t>方程</a:t>
                </a:r>
                <a:endParaRPr lang="en-US" altLang="zh-CN" dirty="0" smtClean="0"/>
              </a:p>
              <a:p>
                <a:pPr lvl="2"/>
                <a:endParaRPr lang="en-US" altLang="zh-CN" dirty="0"/>
              </a:p>
              <a:p>
                <a:pPr lvl="2"/>
                <a:endParaRPr lang="en-US" altLang="zh-CN" sz="700" dirty="0" smtClean="0"/>
              </a:p>
              <a:p>
                <a:pPr lvl="2"/>
                <a:r>
                  <a:rPr lang="zh-CN" altLang="en-US" dirty="0" smtClean="0"/>
                  <a:t>将驱动方程代入</a:t>
                </a:r>
                <a:r>
                  <a:rPr lang="en-US" altLang="zh-CN" dirty="0" smtClean="0"/>
                  <a:t>JK</a:t>
                </a:r>
                <a:r>
                  <a:rPr lang="zh-CN" altLang="en-US" dirty="0" smtClean="0"/>
                  <a:t>触发器的特性方程</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𝑄</m:t>
                        </m:r>
                      </m:e>
                      <m:sup>
                        <m:r>
                          <a:rPr lang="en-US" altLang="zh-CN" b="0" i="1" smtClean="0">
                            <a:latin typeface="Cambria Math"/>
                          </a:rPr>
                          <m:t>∗</m:t>
                        </m:r>
                      </m:sup>
                    </m:sSup>
                    <m:r>
                      <a:rPr lang="en-US" altLang="zh-CN" b="0" i="1" smtClean="0">
                        <a:latin typeface="Cambria Math"/>
                      </a:rPr>
                      <m:t>=</m:t>
                    </m:r>
                    <m:r>
                      <a:rPr lang="en-US" altLang="zh-CN" b="0" i="1" smtClean="0">
                        <a:latin typeface="Cambria Math"/>
                      </a:rPr>
                      <m:t>𝐽</m:t>
                    </m:r>
                    <m:sSup>
                      <m:sSupPr>
                        <m:ctrlPr>
                          <a:rPr lang="en-US" altLang="zh-CN" b="0" i="1" smtClean="0">
                            <a:latin typeface="Cambria Math" panose="02040503050406030204" pitchFamily="18" charset="0"/>
                          </a:rPr>
                        </m:ctrlPr>
                      </m:sSupPr>
                      <m:e>
                        <m:r>
                          <a:rPr lang="en-US" altLang="zh-CN" b="0" i="1" smtClean="0">
                            <a:latin typeface="Cambria Math"/>
                          </a:rPr>
                          <m:t>𝑄</m:t>
                        </m:r>
                      </m:e>
                      <m:sup>
                        <m:r>
                          <a:rPr lang="en-US" altLang="zh-CN" b="0" i="1" smtClean="0">
                            <a:latin typeface="Cambria Math"/>
                          </a:rPr>
                          <m:t>′</m:t>
                        </m:r>
                      </m:sup>
                    </m:sSup>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𝐾</m:t>
                        </m:r>
                      </m:e>
                      <m:sup>
                        <m:r>
                          <a:rPr lang="en-US" altLang="zh-CN" b="0" i="1" smtClean="0">
                            <a:latin typeface="Cambria Math"/>
                          </a:rPr>
                          <m:t>′</m:t>
                        </m:r>
                      </m:sup>
                    </m:sSup>
                    <m:r>
                      <a:rPr lang="en-US" altLang="zh-CN" b="0" i="1" smtClean="0">
                        <a:latin typeface="Cambria Math"/>
                      </a:rPr>
                      <m:t>𝑄</m:t>
                    </m:r>
                  </m:oMath>
                </a14:m>
                <a:r>
                  <a:rPr lang="zh-CN" altLang="en-US" dirty="0" smtClean="0"/>
                  <a:t>，得到状态方程</a:t>
                </a:r>
                <a:endParaRPr lang="en-US" altLang="zh-CN" dirty="0" smtClean="0"/>
              </a:p>
              <a:p>
                <a:pPr lvl="2"/>
                <a:endParaRPr lang="en-US" altLang="zh-CN" dirty="0"/>
              </a:p>
              <a:p>
                <a:pPr lvl="2"/>
                <a:endParaRPr lang="en-US" altLang="zh-CN" dirty="0" smtClean="0"/>
              </a:p>
              <a:p>
                <a:pPr lvl="2"/>
                <a:r>
                  <a:rPr lang="zh-CN" altLang="en-US" dirty="0" smtClean="0"/>
                  <a:t>输出方程</a:t>
                </a:r>
                <a:r>
                  <a:rPr lang="en-US" altLang="zh-CN" dirty="0" smtClean="0"/>
                  <a:t>	</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3"/>
                <a:stretch>
                  <a:fillRect l="-1704" t="-1200" b="-280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856020745"/>
              </p:ext>
            </p:extLst>
          </p:nvPr>
        </p:nvGraphicFramePr>
        <p:xfrm>
          <a:off x="3347864" y="2022799"/>
          <a:ext cx="3528392" cy="1449388"/>
        </p:xfrm>
        <a:graphic>
          <a:graphicData uri="http://schemas.openxmlformats.org/presentationml/2006/ole">
            <mc:AlternateContent xmlns:mc="http://schemas.openxmlformats.org/markup-compatibility/2006">
              <mc:Choice xmlns:v="urn:schemas-microsoft-com:vml" Requires="v">
                <p:oleObj spid="_x0000_s9313" name="Equation" r:id="rId4" imgW="1574640" imgH="711000" progId="Equation.DSMT4">
                  <p:embed/>
                </p:oleObj>
              </mc:Choice>
              <mc:Fallback>
                <p:oleObj name="Equation" r:id="rId4" imgW="1574640" imgH="711000" progId="Equation.DSMT4">
                  <p:embed/>
                  <p:pic>
                    <p:nvPicPr>
                      <p:cNvPr id="0" name="Object 4"/>
                      <p:cNvPicPr>
                        <a:picLocks noChangeAspect="1" noChangeArrowheads="1"/>
                      </p:cNvPicPr>
                      <p:nvPr/>
                    </p:nvPicPr>
                    <p:blipFill>
                      <a:blip r:embed="rId5"/>
                      <a:srcRect/>
                      <a:stretch>
                        <a:fillRect/>
                      </a:stretch>
                    </p:blipFill>
                    <p:spPr bwMode="auto">
                      <a:xfrm>
                        <a:off x="3347864" y="2022799"/>
                        <a:ext cx="3528392" cy="1449388"/>
                      </a:xfrm>
                      <a:prstGeom prst="rect">
                        <a:avLst/>
                      </a:prstGeom>
                      <a:solidFill>
                        <a:schemeClr val="bg1">
                          <a:alpha val="30196"/>
                        </a:schemeClr>
                      </a:solidFill>
                      <a:ln>
                        <a:noFill/>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84048720"/>
              </p:ext>
            </p:extLst>
          </p:nvPr>
        </p:nvGraphicFramePr>
        <p:xfrm>
          <a:off x="4932040" y="4005064"/>
          <a:ext cx="3181367" cy="1584176"/>
        </p:xfrm>
        <a:graphic>
          <a:graphicData uri="http://schemas.openxmlformats.org/presentationml/2006/ole">
            <mc:AlternateContent xmlns:mc="http://schemas.openxmlformats.org/markup-compatibility/2006">
              <mc:Choice xmlns:v="urn:schemas-microsoft-com:vml" Requires="v">
                <p:oleObj spid="_x0000_s9314" name="Equation" r:id="rId6" imgW="1384200" imgH="711000" progId="Equation.DSMT4">
                  <p:embed/>
                </p:oleObj>
              </mc:Choice>
              <mc:Fallback>
                <p:oleObj name="Equation" r:id="rId6" imgW="1384200" imgH="711000" progId="Equation.DSMT4">
                  <p:embed/>
                  <p:pic>
                    <p:nvPicPr>
                      <p:cNvPr id="0" name="Object 5"/>
                      <p:cNvPicPr>
                        <a:picLocks noChangeAspect="1" noChangeArrowheads="1"/>
                      </p:cNvPicPr>
                      <p:nvPr/>
                    </p:nvPicPr>
                    <p:blipFill>
                      <a:blip r:embed="rId7"/>
                      <a:srcRect/>
                      <a:stretch>
                        <a:fillRect/>
                      </a:stretch>
                    </p:blipFill>
                    <p:spPr bwMode="auto">
                      <a:xfrm>
                        <a:off x="4932040" y="4005064"/>
                        <a:ext cx="3181367" cy="1584176"/>
                      </a:xfrm>
                      <a:prstGeom prst="rect">
                        <a:avLst/>
                      </a:prstGeom>
                      <a:solidFill>
                        <a:schemeClr val="bg1">
                          <a:alpha val="27843"/>
                        </a:schemeClr>
                      </a:solid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2843807" y="5373216"/>
                <a:ext cx="20021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𝑌</m:t>
                      </m:r>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𝑄</m:t>
                          </m:r>
                        </m:e>
                        <m:sub>
                          <m:r>
                            <a:rPr lang="en-US" altLang="zh-CN" sz="2800" i="1">
                              <a:latin typeface="Cambria Math"/>
                            </a:rPr>
                            <m:t>2</m:t>
                          </m:r>
                        </m:sub>
                      </m:sSub>
                      <m:r>
                        <a:rPr lang="en-US" altLang="zh-CN" sz="2800" i="1">
                          <a:latin typeface="Cambria Math"/>
                          <a:ea typeface="Cambria Math"/>
                        </a:rPr>
                        <m:t>∙</m:t>
                      </m:r>
                      <m:sSub>
                        <m:sSubPr>
                          <m:ctrlPr>
                            <a:rPr lang="en-US" altLang="zh-CN" sz="2800" i="1">
                              <a:latin typeface="Cambria Math" panose="02040503050406030204" pitchFamily="18" charset="0"/>
                              <a:ea typeface="Cambria Math"/>
                            </a:rPr>
                          </m:ctrlPr>
                        </m:sSubPr>
                        <m:e>
                          <m:r>
                            <a:rPr lang="en-US" altLang="zh-CN" sz="2800" i="1">
                              <a:latin typeface="Cambria Math"/>
                              <a:ea typeface="Cambria Math"/>
                            </a:rPr>
                            <m:t>𝑄</m:t>
                          </m:r>
                        </m:e>
                        <m:sub>
                          <m:r>
                            <a:rPr lang="en-US" altLang="zh-CN" sz="2800" i="1">
                              <a:latin typeface="Cambria Math"/>
                              <a:ea typeface="Cambria Math"/>
                            </a:rPr>
                            <m:t>3</m:t>
                          </m:r>
                        </m:sub>
                      </m:sSub>
                    </m:oMath>
                  </m:oMathPara>
                </a14:m>
                <a:endParaRPr lang="zh-CN" alt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2843807" y="5373216"/>
                <a:ext cx="2002151" cy="523220"/>
              </a:xfrm>
              <a:prstGeom prst="rect">
                <a:avLst/>
              </a:prstGeom>
              <a:blipFill rotWithShape="1">
                <a:blip r:embed="rId8"/>
                <a:stretch>
                  <a:fillRect/>
                </a:stretch>
              </a:blipFill>
            </p:spPr>
            <p:txBody>
              <a:bodyPr/>
              <a:lstStyle/>
              <a:p>
                <a:r>
                  <a:rPr lang="zh-CN" altLang="en-US">
                    <a:noFill/>
                  </a:rPr>
                  <a:t> </a:t>
                </a:r>
              </a:p>
            </p:txBody>
          </p:sp>
        </mc:Fallback>
      </mc:AlternateContent>
      <p:pic>
        <p:nvPicPr>
          <p:cNvPr id="8" name="Picture 8" descr="6-2-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39752" y="0"/>
            <a:ext cx="6804247" cy="202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2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*时序逻辑电路的</a:t>
            </a:r>
            <a:r>
              <a:rPr lang="zh-CN" altLang="en-US" dirty="0" smtClean="0"/>
              <a:t>自启动设计</a:t>
            </a:r>
            <a:endParaRPr lang="en-US" altLang="zh-CN" sz="800" dirty="0"/>
          </a:p>
          <a:p>
            <a:pPr lvl="1"/>
            <a:r>
              <a:rPr lang="en-US" altLang="zh-CN" dirty="0" smtClean="0"/>
              <a:t>【</a:t>
            </a:r>
            <a:r>
              <a:rPr lang="zh-CN" altLang="en-US" dirty="0" smtClean="0"/>
              <a:t>例</a:t>
            </a:r>
            <a:r>
              <a:rPr lang="en-US" altLang="zh-CN" dirty="0" smtClean="0"/>
              <a:t>】</a:t>
            </a:r>
            <a:r>
              <a:rPr lang="zh-CN" altLang="en-US" dirty="0"/>
              <a:t>设计一七进制计数器，要求它能够自启动。已知该计数器的状态转换图如</a:t>
            </a:r>
            <a:r>
              <a:rPr lang="zh-CN" altLang="en-US" dirty="0" smtClean="0"/>
              <a:t>图所</a:t>
            </a:r>
            <a:r>
              <a:rPr lang="zh-CN" altLang="en-US" dirty="0"/>
              <a:t>示。</a:t>
            </a:r>
          </a:p>
          <a:p>
            <a:pPr lvl="1"/>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79" y="3429000"/>
            <a:ext cx="6663237" cy="3068018"/>
          </a:xfrm>
          <a:prstGeom prst="rect">
            <a:avLst/>
          </a:prstGeom>
        </p:spPr>
      </p:pic>
    </p:spTree>
    <p:extLst>
      <p:ext uri="{BB962C8B-B14F-4D97-AF65-F5344CB8AC3E}">
        <p14:creationId xmlns:p14="http://schemas.microsoft.com/office/powerpoint/2010/main" val="1018503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*时序逻辑电路的</a:t>
            </a:r>
            <a:r>
              <a:rPr lang="zh-CN" altLang="en-US" dirty="0" smtClean="0"/>
              <a:t>自启动设计</a:t>
            </a:r>
            <a:endParaRPr lang="en-US" altLang="zh-CN" sz="800" dirty="0"/>
          </a:p>
          <a:p>
            <a:pPr lvl="1"/>
            <a:r>
              <a:rPr lang="zh-CN" altLang="en-US" dirty="0" smtClean="0"/>
              <a:t>解：</a:t>
            </a:r>
            <a:r>
              <a:rPr lang="zh-CN" altLang="en-US" dirty="0"/>
              <a:t>由所给的状态图</a:t>
            </a:r>
            <a:r>
              <a:rPr lang="zh-CN" altLang="en-US" dirty="0" smtClean="0"/>
              <a:t>得</a:t>
            </a:r>
            <a:endParaRPr lang="en-US" altLang="zh-CN" dirty="0" smtClean="0"/>
          </a:p>
          <a:p>
            <a:pPr marL="457200" lvl="1" indent="0">
              <a:buNone/>
            </a:pPr>
            <a:r>
              <a:rPr lang="zh-CN" altLang="en-US" dirty="0" smtClean="0"/>
              <a:t>出</a:t>
            </a:r>
            <a:r>
              <a:rPr lang="zh-CN" altLang="en-US" dirty="0"/>
              <a:t>电路状态转换表</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3924753802"/>
              </p:ext>
            </p:extLst>
          </p:nvPr>
        </p:nvGraphicFramePr>
        <p:xfrm>
          <a:off x="5148064" y="2132856"/>
          <a:ext cx="3816424" cy="4056013"/>
        </p:xfrm>
        <a:graphic>
          <a:graphicData uri="http://schemas.openxmlformats.org/presentationml/2006/ole">
            <mc:AlternateContent xmlns:mc="http://schemas.openxmlformats.org/markup-compatibility/2006">
              <mc:Choice xmlns:v="urn:schemas-microsoft-com:vml" Requires="v">
                <p:oleObj spid="_x0000_s99351" name="Visio" r:id="rId3" imgW="2030273" imgH="2142744" progId="Visio.Drawing.11">
                  <p:embed/>
                </p:oleObj>
              </mc:Choice>
              <mc:Fallback>
                <p:oleObj name="Visio" r:id="rId3" imgW="2030273" imgH="2142744"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132856"/>
                        <a:ext cx="3816424" cy="4056013"/>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sp>
        <p:nvSpPr>
          <p:cNvPr id="5" name="TextBox 4"/>
          <p:cNvSpPr txBox="1"/>
          <p:nvPr/>
        </p:nvSpPr>
        <p:spPr>
          <a:xfrm>
            <a:off x="5580112" y="2110208"/>
            <a:ext cx="1560042" cy="369332"/>
          </a:xfrm>
          <a:prstGeom prst="rect">
            <a:avLst/>
          </a:prstGeom>
          <a:solidFill>
            <a:schemeClr val="bg1"/>
          </a:solidFill>
        </p:spPr>
        <p:txBody>
          <a:bodyPr wrap="none" rtlCol="0">
            <a:spAutoFit/>
          </a:bodyPr>
          <a:lstStyle/>
          <a:p>
            <a:r>
              <a:rPr lang="en-US" altLang="zh-CN" dirty="0" smtClean="0"/>
              <a:t>                          </a:t>
            </a:r>
            <a:endParaRPr lang="zh-CN" altLang="en-US" dirty="0"/>
          </a:p>
        </p:txBody>
      </p:sp>
    </p:spTree>
    <p:extLst>
      <p:ext uri="{BB962C8B-B14F-4D97-AF65-F5344CB8AC3E}">
        <p14:creationId xmlns:p14="http://schemas.microsoft.com/office/powerpoint/2010/main" val="121445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a:t>
            </a:r>
            <a:r>
              <a:rPr lang="zh-CN" altLang="en-US" dirty="0" smtClean="0">
                <a:latin typeface="+mj-ea"/>
              </a:rPr>
              <a:t>时序</a:t>
            </a:r>
            <a:r>
              <a:rPr lang="zh-CN" altLang="en-US" dirty="0">
                <a:latin typeface="+mj-ea"/>
              </a:rPr>
              <a:t>逻辑电路的</a:t>
            </a:r>
            <a:r>
              <a:rPr lang="zh-CN" altLang="en-US" dirty="0" smtClean="0">
                <a:latin typeface="+mj-ea"/>
              </a:rPr>
              <a:t>自启动设计</a:t>
            </a:r>
            <a:endParaRPr lang="en-US" altLang="zh-CN" sz="800" dirty="0">
              <a:latin typeface="+mj-ea"/>
            </a:endParaRPr>
          </a:p>
          <a:p>
            <a:pPr lvl="1"/>
            <a:r>
              <a:rPr lang="zh-CN" altLang="en-US" dirty="0" smtClean="0">
                <a:latin typeface="+mj-ea"/>
              </a:rPr>
              <a:t>解：</a:t>
            </a:r>
            <a:r>
              <a:rPr lang="zh-CN" altLang="en-US" sz="2400" dirty="0">
                <a:latin typeface="+mj-ea"/>
              </a:rPr>
              <a:t>次态的卡诺图</a:t>
            </a:r>
            <a:r>
              <a:rPr lang="zh-CN" altLang="en-US" sz="2400" dirty="0" smtClean="0">
                <a:latin typeface="+mj-ea"/>
              </a:rPr>
              <a:t>为</a:t>
            </a:r>
            <a:endParaRPr lang="en-US" altLang="zh-CN" sz="2400" dirty="0" smtClean="0">
              <a:latin typeface="+mj-ea"/>
            </a:endParaRPr>
          </a:p>
          <a:p>
            <a:pPr lvl="1"/>
            <a:endParaRPr lang="en-US" altLang="zh-CN" dirty="0">
              <a:latin typeface="+mj-ea"/>
            </a:endParaRPr>
          </a:p>
          <a:p>
            <a:pPr lvl="1"/>
            <a:endParaRPr lang="en-US" altLang="zh-CN" dirty="0" smtClean="0">
              <a:latin typeface="+mj-ea"/>
            </a:endParaRPr>
          </a:p>
          <a:p>
            <a:pPr lvl="1"/>
            <a:endParaRPr lang="en-US" altLang="zh-CN" dirty="0">
              <a:latin typeface="+mj-ea"/>
            </a:endParaRPr>
          </a:p>
          <a:p>
            <a:pPr lvl="1"/>
            <a:endParaRPr lang="en-US" altLang="zh-CN" dirty="0" smtClean="0">
              <a:latin typeface="+mj-ea"/>
            </a:endParaRPr>
          </a:p>
          <a:p>
            <a:pPr lvl="1"/>
            <a:endParaRPr lang="en-US" altLang="zh-CN" dirty="0" smtClean="0">
              <a:ea typeface="楷体_GB2312" pitchFamily="49" charset="-122"/>
            </a:endParaRPr>
          </a:p>
          <a:p>
            <a:pPr lvl="1"/>
            <a:endParaRPr lang="en-US" altLang="zh-CN" dirty="0">
              <a:latin typeface="+mj-ea"/>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11493043"/>
              </p:ext>
            </p:extLst>
          </p:nvPr>
        </p:nvGraphicFramePr>
        <p:xfrm>
          <a:off x="179512" y="2852936"/>
          <a:ext cx="8642350" cy="2447925"/>
        </p:xfrm>
        <a:graphic>
          <a:graphicData uri="http://schemas.openxmlformats.org/presentationml/2006/ole">
            <mc:AlternateContent xmlns:mc="http://schemas.openxmlformats.org/markup-compatibility/2006">
              <mc:Choice xmlns:v="urn:schemas-microsoft-com:vml" Requires="v">
                <p:oleObj spid="_x0000_s100376" name="Visio" r:id="rId3" imgW="4130040" imgH="1265834" progId="Visio.Drawing.11">
                  <p:embed/>
                </p:oleObj>
              </mc:Choice>
              <mc:Fallback>
                <p:oleObj name="Visio" r:id="rId3" imgW="4130040" imgH="1265834"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l="864" t="5576" b="2757"/>
                      <a:stretch>
                        <a:fillRect/>
                      </a:stretch>
                    </p:blipFill>
                    <p:spPr bwMode="auto">
                      <a:xfrm>
                        <a:off x="179512" y="2852936"/>
                        <a:ext cx="8642350" cy="2447925"/>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spTree>
    <p:extLst>
      <p:ext uri="{BB962C8B-B14F-4D97-AF65-F5344CB8AC3E}">
        <p14:creationId xmlns:p14="http://schemas.microsoft.com/office/powerpoint/2010/main" val="121445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09101367"/>
              </p:ext>
            </p:extLst>
          </p:nvPr>
        </p:nvGraphicFramePr>
        <p:xfrm>
          <a:off x="2627784" y="2636912"/>
          <a:ext cx="4321175" cy="1866900"/>
        </p:xfrm>
        <a:graphic>
          <a:graphicData uri="http://schemas.openxmlformats.org/presentationml/2006/ole">
            <mc:AlternateContent xmlns:mc="http://schemas.openxmlformats.org/markup-compatibility/2006">
              <mc:Choice xmlns:v="urn:schemas-microsoft-com:vml" Requires="v">
                <p:oleObj spid="_x0000_s101418" name="Equation" r:id="rId3" imgW="1675673" imgH="723586" progId="Equation.DSMT4">
                  <p:embed/>
                </p:oleObj>
              </mc:Choice>
              <mc:Fallback>
                <p:oleObj name="Equation" r:id="rId3" imgW="1675673" imgH="723586"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636912"/>
                        <a:ext cx="4321175" cy="1866900"/>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*时序逻辑电路的</a:t>
            </a:r>
            <a:r>
              <a:rPr lang="zh-CN" altLang="en-US" dirty="0" smtClean="0"/>
              <a:t>自启动设计</a:t>
            </a:r>
            <a:endParaRPr lang="en-US" altLang="zh-CN" sz="800" dirty="0"/>
          </a:p>
          <a:p>
            <a:pPr lvl="1"/>
            <a:r>
              <a:rPr lang="zh-CN" altLang="en-US" dirty="0" smtClean="0"/>
              <a:t>解：</a:t>
            </a:r>
            <a:r>
              <a:rPr lang="zh-CN" altLang="en-US" dirty="0">
                <a:latin typeface="华文楷体" panose="02010600040101010101" pitchFamily="2" charset="-122"/>
                <a:ea typeface="华文楷体" panose="02010600040101010101" pitchFamily="2" charset="-122"/>
              </a:rPr>
              <a:t>则输出端的状态方程</a:t>
            </a:r>
            <a:r>
              <a:rPr lang="zh-CN" altLang="en-US" dirty="0" smtClean="0">
                <a:latin typeface="华文楷体" panose="02010600040101010101" pitchFamily="2" charset="-122"/>
                <a:ea typeface="华文楷体" panose="02010600040101010101" pitchFamily="2" charset="-122"/>
              </a:rPr>
              <a:t>为</a:t>
            </a:r>
            <a:endParaRPr lang="en-US" altLang="zh-CN" dirty="0" smtClean="0">
              <a:latin typeface="华文楷体" panose="02010600040101010101" pitchFamily="2" charset="-122"/>
              <a:ea typeface="华文楷体" panose="02010600040101010101" pitchFamily="2" charset="-122"/>
            </a:endParaRPr>
          </a:p>
          <a:p>
            <a:pPr lvl="1"/>
            <a:endParaRPr lang="en-US" altLang="zh-CN" dirty="0">
              <a:latin typeface="华文楷体" panose="02010600040101010101" pitchFamily="2" charset="-122"/>
              <a:ea typeface="华文楷体" panose="02010600040101010101" pitchFamily="2" charset="-122"/>
            </a:endParaRPr>
          </a:p>
          <a:p>
            <a:pPr lvl="1"/>
            <a:endParaRPr lang="en-US" altLang="zh-CN" dirty="0" smtClean="0">
              <a:latin typeface="华文楷体" panose="02010600040101010101" pitchFamily="2" charset="-122"/>
              <a:ea typeface="华文楷体" panose="02010600040101010101" pitchFamily="2" charset="-122"/>
            </a:endParaRPr>
          </a:p>
          <a:p>
            <a:pPr lvl="1"/>
            <a:endParaRPr lang="en-US" altLang="zh-CN" dirty="0">
              <a:latin typeface="华文楷体" panose="02010600040101010101" pitchFamily="2" charset="-122"/>
              <a:ea typeface="华文楷体" panose="02010600040101010101" pitchFamily="2" charset="-122"/>
            </a:endParaRPr>
          </a:p>
          <a:p>
            <a:pPr lvl="1"/>
            <a:r>
              <a:rPr lang="zh-CN" altLang="en-US" dirty="0">
                <a:latin typeface="楷体_GB2312" pitchFamily="49" charset="-122"/>
              </a:rPr>
              <a:t>由于进位信号是在</a:t>
            </a:r>
            <a:r>
              <a:rPr lang="en-US" altLang="zh-CN" dirty="0">
                <a:latin typeface="楷体_GB2312" pitchFamily="49" charset="-122"/>
              </a:rPr>
              <a:t>011</a:t>
            </a:r>
            <a:r>
              <a:rPr lang="zh-CN" altLang="en-US" dirty="0">
                <a:latin typeface="楷体_GB2312" pitchFamily="49" charset="-122"/>
              </a:rPr>
              <a:t>状态译出，故输出方程为</a:t>
            </a:r>
          </a:p>
          <a:p>
            <a:pPr lvl="1"/>
            <a:endParaRPr lang="zh-CN" altLang="en-US" dirty="0">
              <a:latin typeface="华文楷体" panose="02010600040101010101" pitchFamily="2" charset="-122"/>
              <a:ea typeface="华文楷体" panose="02010600040101010101" pitchFamily="2" charset="-122"/>
            </a:endParaRPr>
          </a:p>
          <a:p>
            <a:pPr lvl="1"/>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2892182033"/>
              </p:ext>
            </p:extLst>
          </p:nvPr>
        </p:nvGraphicFramePr>
        <p:xfrm>
          <a:off x="2643188" y="4903788"/>
          <a:ext cx="2289175" cy="701675"/>
        </p:xfrm>
        <a:graphic>
          <a:graphicData uri="http://schemas.openxmlformats.org/presentationml/2006/ole">
            <mc:AlternateContent xmlns:mc="http://schemas.openxmlformats.org/markup-compatibility/2006">
              <mc:Choice xmlns:v="urn:schemas-microsoft-com:vml" Requires="v">
                <p:oleObj spid="_x0000_s101419" name="Equation" r:id="rId5" imgW="749160" imgH="228600" progId="Equation.DSMT4">
                  <p:embed/>
                </p:oleObj>
              </mc:Choice>
              <mc:Fallback>
                <p:oleObj name="Equation" r:id="rId5" imgW="749160" imgH="228600" progId="Equation.DSMT4">
                  <p:embed/>
                  <p:pic>
                    <p:nvPicPr>
                      <p:cNvPr id="0" name="Object 7"/>
                      <p:cNvPicPr>
                        <a:picLocks noChangeAspect="1" noChangeArrowheads="1"/>
                      </p:cNvPicPr>
                      <p:nvPr/>
                    </p:nvPicPr>
                    <p:blipFill>
                      <a:blip r:embed="rId6"/>
                      <a:srcRect/>
                      <a:stretch>
                        <a:fillRect/>
                      </a:stretch>
                    </p:blipFill>
                    <p:spPr bwMode="auto">
                      <a:xfrm>
                        <a:off x="2643188" y="4903788"/>
                        <a:ext cx="2289175" cy="701675"/>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121445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556792"/>
                <a:ext cx="8507288" cy="4569371"/>
              </a:xfrm>
            </p:spPr>
            <p:txBody>
              <a:bodyPr/>
              <a:lstStyle/>
              <a:p>
                <a:r>
                  <a:rPr lang="zh-CN" altLang="en-US" dirty="0" smtClean="0"/>
                  <a:t>*时序逻辑电路的自启动设计</a:t>
                </a:r>
                <a:endParaRPr lang="en-US" altLang="zh-CN" sz="800" dirty="0"/>
              </a:p>
              <a:p>
                <a:pPr lvl="1"/>
                <a:r>
                  <a:rPr lang="zh-CN" altLang="en-US" dirty="0" smtClean="0"/>
                  <a:t>解：</a:t>
                </a:r>
                <a:endParaRPr lang="en-US" altLang="zh-CN" dirty="0" smtClean="0"/>
              </a:p>
              <a:p>
                <a:pPr lvl="2"/>
                <a:r>
                  <a:rPr lang="zh-CN" altLang="en-US" dirty="0"/>
                  <a:t>注意：在上述合并</a:t>
                </a:r>
                <a:r>
                  <a:rPr lang="en-US" altLang="zh-CN" dirty="0"/>
                  <a:t>1</a:t>
                </a:r>
                <a:r>
                  <a:rPr lang="zh-CN" altLang="en-US" dirty="0"/>
                  <a:t>中，如果将</a:t>
                </a:r>
                <a:r>
                  <a:rPr lang="en-US" altLang="zh-CN" dirty="0"/>
                  <a:t>×</a:t>
                </a:r>
                <a:r>
                  <a:rPr lang="zh-CN" altLang="en-US" dirty="0"/>
                  <a:t>项圈入，则当作</a:t>
                </a:r>
                <a:r>
                  <a:rPr lang="en-US" altLang="zh-CN" dirty="0"/>
                  <a:t>1</a:t>
                </a:r>
                <a:r>
                  <a:rPr lang="zh-CN" altLang="en-US" dirty="0"/>
                  <a:t>处理；否则作</a:t>
                </a:r>
                <a:r>
                  <a:rPr lang="en-US" altLang="zh-CN" dirty="0"/>
                  <a:t>0</a:t>
                </a:r>
                <a:r>
                  <a:rPr lang="zh-CN" altLang="en-US" dirty="0"/>
                  <a:t>处理。这就是无形中给无效状态（</a:t>
                </a:r>
                <a:r>
                  <a:rPr lang="en-US" altLang="zh-CN" dirty="0"/>
                  <a:t>×</a:t>
                </a:r>
                <a:r>
                  <a:rPr lang="zh-CN" altLang="en-US" dirty="0"/>
                  <a:t>）指定了次态。如果想电路自启动，必须是无效状态的次态应改为有效状态。</a:t>
                </a:r>
              </a:p>
              <a:p>
                <a:pPr lvl="2"/>
                <a:r>
                  <a:rPr lang="zh-CN" altLang="en-US" dirty="0"/>
                  <a:t>前面所得的电路状态方程都是没包含</a:t>
                </a:r>
                <a:r>
                  <a:rPr lang="en-US" altLang="zh-CN" dirty="0"/>
                  <a:t>×</a:t>
                </a:r>
                <a:r>
                  <a:rPr lang="zh-CN" altLang="en-US" dirty="0"/>
                  <a:t>，也就是将它取成</a:t>
                </a:r>
                <a:r>
                  <a:rPr lang="en-US" altLang="zh-CN" dirty="0"/>
                  <a:t>000,</a:t>
                </a:r>
                <a:r>
                  <a:rPr lang="zh-CN" altLang="en-US" dirty="0"/>
                  <a:t>仍是无效状态，电路则不会自启动。即</a:t>
                </a:r>
                <a:r>
                  <a:rPr lang="en-US" altLang="zh-CN" dirty="0"/>
                  <a:t>000</a:t>
                </a:r>
                <a:r>
                  <a:rPr lang="zh-CN" altLang="en-US" dirty="0"/>
                  <a:t>态的次态仍为</a:t>
                </a:r>
                <a:r>
                  <a:rPr lang="en-US" altLang="zh-CN" dirty="0"/>
                  <a:t>000</a:t>
                </a:r>
              </a:p>
              <a:p>
                <a:pPr lvl="2"/>
                <a:r>
                  <a:rPr lang="zh-CN" altLang="en-US" dirty="0"/>
                  <a:t>如果将</a:t>
                </a:r>
                <a:r>
                  <a:rPr lang="en-US" altLang="zh-CN" dirty="0"/>
                  <a:t>×××</a:t>
                </a:r>
                <a:r>
                  <a:rPr lang="zh-CN" altLang="en-US" dirty="0"/>
                  <a:t>取成有效状态则电路就会自启动。若</a:t>
                </a:r>
                <a:r>
                  <a:rPr lang="zh-CN" altLang="en-US" dirty="0" smtClean="0"/>
                  <a:t>修改</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a:rPr>
                          <m:t>𝑄</m:t>
                        </m:r>
                      </m:e>
                      <m:sub>
                        <m:r>
                          <a:rPr lang="en-US" altLang="zh-CN" b="0" i="1" smtClean="0">
                            <a:latin typeface="Cambria Math"/>
                          </a:rPr>
                          <m:t>2</m:t>
                        </m:r>
                      </m:sub>
                      <m:sup>
                        <m:r>
                          <a:rPr lang="zh-CN" altLang="en-US" b="0" i="1" smtClean="0">
                            <a:latin typeface="Cambria Math"/>
                          </a:rPr>
                          <m:t>∗</m:t>
                        </m:r>
                      </m:sup>
                    </m:sSubSup>
                  </m:oMath>
                </a14:m>
                <a:r>
                  <a:rPr lang="zh-CN" altLang="en-US" dirty="0" smtClean="0"/>
                  <a:t>的卡</a:t>
                </a:r>
                <a:r>
                  <a:rPr lang="zh-CN" altLang="en-US" dirty="0"/>
                  <a:t>诺图，如下图</a:t>
                </a:r>
                <a:endParaRPr lang="en-US" altLang="zh-CN"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556792"/>
                <a:ext cx="8507288" cy="4569371"/>
              </a:xfrm>
              <a:blipFill rotWithShape="1">
                <a:blip r:embed="rId2"/>
                <a:stretch>
                  <a:fillRect l="-1576" t="-1600" r="-860" b="-12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445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时序逻辑电路的</a:t>
            </a:r>
            <a:r>
              <a:rPr lang="zh-CN" altLang="en-US" dirty="0" smtClean="0"/>
              <a:t>自启动</a:t>
            </a:r>
            <a:endParaRPr lang="en-US" altLang="zh-CN" sz="800" dirty="0"/>
          </a:p>
          <a:p>
            <a:pPr lvl="1"/>
            <a:r>
              <a:rPr lang="zh-CN" altLang="en-US" dirty="0" smtClean="0"/>
              <a:t>解：</a:t>
            </a:r>
            <a:endParaRPr lang="en-US" altLang="zh-CN" dirty="0"/>
          </a:p>
        </p:txBody>
      </p:sp>
      <p:graphicFrame>
        <p:nvGraphicFramePr>
          <p:cNvPr id="5" name="Object 6"/>
          <p:cNvGraphicFramePr>
            <a:graphicFrameLocks noChangeAspect="1"/>
          </p:cNvGraphicFramePr>
          <p:nvPr>
            <p:extLst>
              <p:ext uri="{D42A27DB-BD31-4B8C-83A1-F6EECF244321}">
                <p14:modId xmlns:p14="http://schemas.microsoft.com/office/powerpoint/2010/main" val="2943613073"/>
              </p:ext>
            </p:extLst>
          </p:nvPr>
        </p:nvGraphicFramePr>
        <p:xfrm>
          <a:off x="250825" y="1628775"/>
          <a:ext cx="8642350" cy="2447925"/>
        </p:xfrm>
        <a:graphic>
          <a:graphicData uri="http://schemas.openxmlformats.org/presentationml/2006/ole">
            <mc:AlternateContent xmlns:mc="http://schemas.openxmlformats.org/markup-compatibility/2006">
              <mc:Choice xmlns:v="urn:schemas-microsoft-com:vml" Requires="v">
                <p:oleObj spid="_x0000_s103483" name="Visio" r:id="rId3" imgW="4130040" imgH="1265834" progId="Visio.Drawing.11">
                  <p:embed/>
                </p:oleObj>
              </mc:Choice>
              <mc:Fallback>
                <p:oleObj name="Visio" r:id="rId3" imgW="4130040" imgH="12658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864" t="5576" b="2757"/>
                      <a:stretch>
                        <a:fillRect/>
                      </a:stretch>
                    </p:blipFill>
                    <p:spPr bwMode="auto">
                      <a:xfrm>
                        <a:off x="250825" y="1628775"/>
                        <a:ext cx="8642350" cy="2447925"/>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1664757340"/>
              </p:ext>
            </p:extLst>
          </p:nvPr>
        </p:nvGraphicFramePr>
        <p:xfrm>
          <a:off x="755973" y="3982842"/>
          <a:ext cx="2819400" cy="2159000"/>
        </p:xfrm>
        <a:graphic>
          <a:graphicData uri="http://schemas.openxmlformats.org/presentationml/2006/ole">
            <mc:AlternateContent xmlns:mc="http://schemas.openxmlformats.org/markup-compatibility/2006">
              <mc:Choice xmlns:v="urn:schemas-microsoft-com:vml" Requires="v">
                <p:oleObj spid="_x0000_s103484" name="Visio" r:id="rId5" imgW="1386840" imgH="1230478" progId="Visio.Drawing.11">
                  <p:embed/>
                </p:oleObj>
              </mc:Choice>
              <mc:Fallback>
                <p:oleObj name="Visio" r:id="rId5" imgW="1386840" imgH="123047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8952" b="4698"/>
                      <a:stretch>
                        <a:fillRect/>
                      </a:stretch>
                    </p:blipFill>
                    <p:spPr bwMode="auto">
                      <a:xfrm>
                        <a:off x="755973" y="3982842"/>
                        <a:ext cx="2819400" cy="2159000"/>
                      </a:xfrm>
                      <a:prstGeom prst="rect">
                        <a:avLst/>
                      </a:prstGeom>
                      <a:solidFill>
                        <a:schemeClr val="bg1"/>
                      </a:solidFill>
                      <a:ln w="57150" cap="sq" cmpd="thickThin">
                        <a:solidFill>
                          <a:schemeClr val="bg1"/>
                        </a:solidFill>
                        <a:miter lim="800000"/>
                        <a:headEnd type="none" w="sm" len="sm"/>
                        <a:tailEnd type="none" w="sm" len="sm"/>
                      </a:ln>
                      <a:effectLst/>
                    </p:spPr>
                  </p:pic>
                </p:oleObj>
              </mc:Fallback>
            </mc:AlternateContent>
          </a:graphicData>
        </a:graphic>
      </p:graphicFrame>
      <p:sp>
        <p:nvSpPr>
          <p:cNvPr id="7" name="Line 10"/>
          <p:cNvSpPr>
            <a:spLocks noChangeShapeType="1"/>
          </p:cNvSpPr>
          <p:nvPr/>
        </p:nvSpPr>
        <p:spPr bwMode="auto">
          <a:xfrm flipH="1">
            <a:off x="3276600" y="3860800"/>
            <a:ext cx="1150938" cy="936625"/>
          </a:xfrm>
          <a:prstGeom prst="line">
            <a:avLst/>
          </a:prstGeom>
          <a:noFill/>
          <a:ln w="76200" cap="sq">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a:latin typeface="华文楷体" panose="02010600040101010101" pitchFamily="2" charset="-122"/>
              <a:ea typeface="华文楷体" panose="02010600040101010101" pitchFamily="2" charset="-122"/>
            </a:endParaRPr>
          </a:p>
        </p:txBody>
      </p:sp>
      <p:sp>
        <p:nvSpPr>
          <p:cNvPr id="8" name="Rectangle 11"/>
          <p:cNvSpPr>
            <a:spLocks noChangeArrowheads="1"/>
          </p:cNvSpPr>
          <p:nvPr/>
        </p:nvSpPr>
        <p:spPr bwMode="auto">
          <a:xfrm>
            <a:off x="4427538" y="3929002"/>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000" dirty="0">
                <a:latin typeface="华文楷体" panose="02010600040101010101" pitchFamily="2" charset="-122"/>
                <a:ea typeface="华文楷体" panose="02010600040101010101" pitchFamily="2" charset="-122"/>
              </a:rPr>
              <a:t>则电路的状态方程改为</a:t>
            </a:r>
          </a:p>
        </p:txBody>
      </p:sp>
      <p:graphicFrame>
        <p:nvGraphicFramePr>
          <p:cNvPr id="9" name="Object 12"/>
          <p:cNvGraphicFramePr>
            <a:graphicFrameLocks noChangeAspect="1"/>
          </p:cNvGraphicFramePr>
          <p:nvPr>
            <p:extLst>
              <p:ext uri="{D42A27DB-BD31-4B8C-83A1-F6EECF244321}">
                <p14:modId xmlns:p14="http://schemas.microsoft.com/office/powerpoint/2010/main" val="2052444942"/>
              </p:ext>
            </p:extLst>
          </p:nvPr>
        </p:nvGraphicFramePr>
        <p:xfrm>
          <a:off x="4211960" y="4341617"/>
          <a:ext cx="4321175" cy="1946275"/>
        </p:xfrm>
        <a:graphic>
          <a:graphicData uri="http://schemas.openxmlformats.org/presentationml/2006/ole">
            <mc:AlternateContent xmlns:mc="http://schemas.openxmlformats.org/markup-compatibility/2006">
              <mc:Choice xmlns:v="urn:schemas-microsoft-com:vml" Requires="v">
                <p:oleObj spid="_x0000_s103485" name="公式" r:id="rId7" imgW="1663560" imgH="749160" progId="Equation.3">
                  <p:embed/>
                </p:oleObj>
              </mc:Choice>
              <mc:Fallback>
                <p:oleObj name="公式" r:id="rId7" imgW="1663560" imgH="749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960" y="4341617"/>
                        <a:ext cx="4321175" cy="1946275"/>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121445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1000"/>
                                        <p:tgtEl>
                                          <p:spTgt spid="6"/>
                                        </p:tgtEl>
                                      </p:cBhvr>
                                    </p:animEffect>
                                  </p:childTnLst>
                                </p:cTn>
                              </p:par>
                            </p:childTnLst>
                          </p:cTn>
                        </p:par>
                        <p:par>
                          <p:cTn id="16" fill="hold">
                            <p:stCondLst>
                              <p:cond delay="3000"/>
                            </p:stCondLst>
                            <p:childTnLst>
                              <p:par>
                                <p:cTn id="17" presetID="29"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ppt_x</p:attrName>
                                        </p:attrNameLst>
                                      </p:cBhvr>
                                      <p:tavLst>
                                        <p:tav tm="0">
                                          <p:val>
                                            <p:strVal val="#ppt_x-.2"/>
                                          </p:val>
                                        </p:tav>
                                        <p:tav tm="100000">
                                          <p:val>
                                            <p:strVal val="#ppt_x"/>
                                          </p:val>
                                        </p:tav>
                                      </p:tavLst>
                                    </p:anim>
                                    <p:anim calcmode="lin" valueType="num">
                                      <p:cBhvr>
                                        <p:cTn id="20"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8"/>
                                        </p:tgtEl>
                                      </p:cBhvr>
                                    </p:animEffect>
                                  </p:childTnLst>
                                </p:cTn>
                              </p:par>
                            </p:childTnLst>
                          </p:cTn>
                        </p:par>
                        <p:par>
                          <p:cTn id="22" fill="hold">
                            <p:stCondLst>
                              <p:cond delay="4000"/>
                            </p:stCondLst>
                            <p:childTnLst>
                              <p:par>
                                <p:cTn id="23" presetID="9"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4007170704"/>
              </p:ext>
            </p:extLst>
          </p:nvPr>
        </p:nvGraphicFramePr>
        <p:xfrm>
          <a:off x="4283968" y="2636912"/>
          <a:ext cx="4536008" cy="2458156"/>
        </p:xfrm>
        <a:graphic>
          <a:graphicData uri="http://schemas.openxmlformats.org/presentationml/2006/ole">
            <mc:AlternateContent xmlns:mc="http://schemas.openxmlformats.org/markup-compatibility/2006">
              <mc:Choice xmlns:v="urn:schemas-microsoft-com:vml" Requires="v">
                <p:oleObj spid="_x0000_s102442" name="Equation" r:id="rId3" imgW="2133600" imgH="1155700" progId="Equation.DSMT4">
                  <p:embed/>
                </p:oleObj>
              </mc:Choice>
              <mc:Fallback>
                <p:oleObj name="Equation" r:id="rId3" imgW="2133600" imgH="11557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636912"/>
                        <a:ext cx="4536008" cy="2458156"/>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a:t>
            </a:r>
            <a:r>
              <a:rPr lang="zh-CN" altLang="en-US" dirty="0" smtClean="0">
                <a:latin typeface="+mj-ea"/>
              </a:rPr>
              <a:t>时序</a:t>
            </a:r>
            <a:r>
              <a:rPr lang="zh-CN" altLang="en-US" dirty="0">
                <a:latin typeface="+mj-ea"/>
              </a:rPr>
              <a:t>逻辑电路的</a:t>
            </a:r>
            <a:r>
              <a:rPr lang="zh-CN" altLang="en-US" dirty="0" smtClean="0">
                <a:latin typeface="+mj-ea"/>
              </a:rPr>
              <a:t>自启动设计</a:t>
            </a:r>
            <a:endParaRPr lang="en-US" altLang="zh-CN" sz="800" dirty="0">
              <a:latin typeface="+mj-ea"/>
            </a:endParaRPr>
          </a:p>
          <a:p>
            <a:pPr lvl="1"/>
            <a:r>
              <a:rPr lang="zh-CN" altLang="en-US" dirty="0" smtClean="0">
                <a:latin typeface="+mj-ea"/>
              </a:rPr>
              <a:t>解：</a:t>
            </a:r>
            <a:r>
              <a:rPr lang="zh-CN" altLang="en-US" dirty="0">
                <a:latin typeface="+mj-ea"/>
              </a:rPr>
              <a:t>若由</a:t>
            </a:r>
            <a:r>
              <a:rPr lang="en-US" altLang="zh-CN" dirty="0">
                <a:latin typeface="+mj-ea"/>
              </a:rPr>
              <a:t>JK</a:t>
            </a:r>
            <a:r>
              <a:rPr lang="zh-CN" altLang="en-US" dirty="0">
                <a:latin typeface="+mj-ea"/>
              </a:rPr>
              <a:t>触发器实现，</a:t>
            </a:r>
            <a:r>
              <a:rPr lang="zh-CN" altLang="en-US" dirty="0" smtClean="0">
                <a:latin typeface="+mj-ea"/>
              </a:rPr>
              <a:t>则</a:t>
            </a:r>
            <a:endParaRPr lang="en-US" altLang="zh-CN" dirty="0">
              <a:latin typeface="+mj-ea"/>
            </a:endParaRPr>
          </a:p>
          <a:p>
            <a:pPr lvl="1"/>
            <a:endParaRPr lang="en-US" altLang="zh-CN" dirty="0" smtClean="0">
              <a:latin typeface="+mj-ea"/>
            </a:endParaRPr>
          </a:p>
          <a:p>
            <a:pPr lvl="1"/>
            <a:endParaRPr lang="en-US" altLang="zh-CN" dirty="0">
              <a:latin typeface="+mj-ea"/>
            </a:endParaRPr>
          </a:p>
          <a:p>
            <a:pPr lvl="1"/>
            <a:endParaRPr lang="en-US" altLang="zh-CN" dirty="0" smtClean="0">
              <a:latin typeface="+mj-ea"/>
            </a:endParaRPr>
          </a:p>
          <a:p>
            <a:pPr lvl="1"/>
            <a:endParaRPr lang="en-US" altLang="zh-CN" dirty="0" smtClean="0">
              <a:latin typeface="+mj-ea"/>
            </a:endParaRPr>
          </a:p>
          <a:p>
            <a:pPr lvl="1"/>
            <a:r>
              <a:rPr lang="zh-CN" altLang="en-US" dirty="0" smtClean="0">
                <a:latin typeface="+mj-ea"/>
              </a:rPr>
              <a:t>驱动</a:t>
            </a:r>
            <a:r>
              <a:rPr lang="zh-CN" altLang="en-US" dirty="0">
                <a:latin typeface="+mj-ea"/>
              </a:rPr>
              <a:t>方程为：</a:t>
            </a:r>
          </a:p>
          <a:p>
            <a:pPr lvl="1"/>
            <a:endParaRPr lang="en-US" altLang="zh-CN" dirty="0">
              <a:latin typeface="+mj-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615072170"/>
              </p:ext>
            </p:extLst>
          </p:nvPr>
        </p:nvGraphicFramePr>
        <p:xfrm>
          <a:off x="3419872" y="5229200"/>
          <a:ext cx="5472311" cy="1492317"/>
        </p:xfrm>
        <a:graphic>
          <a:graphicData uri="http://schemas.openxmlformats.org/presentationml/2006/ole">
            <mc:AlternateContent xmlns:mc="http://schemas.openxmlformats.org/markup-compatibility/2006">
              <mc:Choice xmlns:v="urn:schemas-microsoft-com:vml" Requires="v">
                <p:oleObj spid="_x0000_s102443" name="公式" r:id="rId5" imgW="2184400" imgH="596900" progId="Equation.3">
                  <p:embed/>
                </p:oleObj>
              </mc:Choice>
              <mc:Fallback>
                <p:oleObj name="公式" r:id="rId5" imgW="2184400" imgH="5969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5229200"/>
                        <a:ext cx="5472311" cy="1492317"/>
                      </a:xfrm>
                      <a:prstGeom prst="rect">
                        <a:avLst/>
                      </a:prstGeom>
                      <a:solidFill>
                        <a:schemeClr val="bg1"/>
                      </a:solidFill>
                      <a:ln w="57150" cmpd="thickThin">
                        <a:solidFill>
                          <a:schemeClr val="bg1"/>
                        </a:solidFill>
                        <a:miter lim="800000"/>
                        <a:headEnd/>
                        <a:tailEnd/>
                      </a:ln>
                      <a:effectLst/>
                    </p:spPr>
                  </p:pic>
                </p:oleObj>
              </mc:Fallback>
            </mc:AlternateContent>
          </a:graphicData>
        </a:graphic>
      </p:graphicFrame>
    </p:spTree>
    <p:extLst>
      <p:ext uri="{BB962C8B-B14F-4D97-AF65-F5344CB8AC3E}">
        <p14:creationId xmlns:p14="http://schemas.microsoft.com/office/powerpoint/2010/main" val="121445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时序逻辑电路的设计方法</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a:t>*</a:t>
            </a:r>
            <a:r>
              <a:rPr lang="zh-CN" altLang="en-US" dirty="0" smtClean="0">
                <a:latin typeface="+mj-ea"/>
              </a:rPr>
              <a:t>时序</a:t>
            </a:r>
            <a:r>
              <a:rPr lang="zh-CN" altLang="en-US" dirty="0">
                <a:latin typeface="+mj-ea"/>
              </a:rPr>
              <a:t>逻辑电路的</a:t>
            </a:r>
            <a:r>
              <a:rPr lang="zh-CN" altLang="en-US" dirty="0" smtClean="0">
                <a:latin typeface="+mj-ea"/>
              </a:rPr>
              <a:t>自启动设计</a:t>
            </a:r>
            <a:endParaRPr lang="en-US" altLang="zh-CN" sz="800" dirty="0">
              <a:latin typeface="+mj-ea"/>
            </a:endParaRPr>
          </a:p>
          <a:p>
            <a:pPr lvl="1"/>
            <a:r>
              <a:rPr lang="zh-CN" altLang="en-US" dirty="0" smtClean="0">
                <a:latin typeface="+mj-ea"/>
              </a:rPr>
              <a:t>解：</a:t>
            </a:r>
            <a:r>
              <a:rPr lang="zh-CN" altLang="en-US" dirty="0">
                <a:latin typeface="+mj-ea"/>
              </a:rPr>
              <a:t>实现的电路如</a:t>
            </a:r>
            <a:r>
              <a:rPr lang="zh-CN" altLang="en-US" dirty="0" smtClean="0">
                <a:latin typeface="+mj-ea"/>
              </a:rPr>
              <a:t>图</a:t>
            </a:r>
            <a:endParaRPr lang="en-US" altLang="zh-CN" dirty="0" smtClean="0">
              <a:latin typeface="+mj-ea"/>
            </a:endParaRPr>
          </a:p>
          <a:p>
            <a:pPr lvl="1"/>
            <a:endParaRPr lang="en-US" altLang="zh-CN" dirty="0">
              <a:latin typeface="+mj-ea"/>
            </a:endParaRPr>
          </a:p>
          <a:p>
            <a:pPr lvl="1"/>
            <a:endParaRPr lang="en-US" altLang="zh-CN" dirty="0" smtClean="0">
              <a:latin typeface="+mj-ea"/>
            </a:endParaRPr>
          </a:p>
          <a:p>
            <a:pPr lvl="1"/>
            <a:endParaRPr lang="en-US" altLang="zh-CN" dirty="0">
              <a:latin typeface="+mj-ea"/>
            </a:endParaRPr>
          </a:p>
          <a:p>
            <a:pPr lvl="1"/>
            <a:endParaRPr lang="en-US" altLang="zh-CN" dirty="0" smtClean="0">
              <a:latin typeface="+mj-ea"/>
            </a:endParaRPr>
          </a:p>
          <a:p>
            <a:pPr lvl="1"/>
            <a:endParaRPr lang="en-US" altLang="zh-CN" dirty="0">
              <a:latin typeface="+mj-ea"/>
            </a:endParaRPr>
          </a:p>
          <a:p>
            <a:pPr lvl="1"/>
            <a:endParaRPr lang="en-US" altLang="zh-CN" dirty="0" smtClean="0">
              <a:latin typeface="+mj-ea"/>
            </a:endParaRPr>
          </a:p>
          <a:p>
            <a:pPr marL="457200" lvl="1" indent="0" algn="ctr">
              <a:buNone/>
            </a:pPr>
            <a:r>
              <a:rPr lang="zh-CN" altLang="en-US" dirty="0">
                <a:latin typeface="+mj-ea"/>
              </a:rPr>
              <a:t>此电路是可以自启动</a:t>
            </a:r>
            <a:r>
              <a:rPr lang="zh-CN" altLang="en-US" dirty="0" smtClean="0">
                <a:latin typeface="+mj-ea"/>
              </a:rPr>
              <a:t>的</a:t>
            </a:r>
            <a:endParaRPr lang="en-US" altLang="zh-CN" dirty="0">
              <a:latin typeface="+mj-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780928"/>
            <a:ext cx="7776864" cy="3338668"/>
          </a:xfrm>
          <a:prstGeom prst="rect">
            <a:avLst/>
          </a:prstGeom>
        </p:spPr>
      </p:pic>
    </p:spTree>
    <p:extLst>
      <p:ext uri="{BB962C8B-B14F-4D97-AF65-F5344CB8AC3E}">
        <p14:creationId xmlns:p14="http://schemas.microsoft.com/office/powerpoint/2010/main" val="121445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256" y="1333317"/>
            <a:ext cx="5047366" cy="3116039"/>
          </a:xfrm>
          <a:prstGeom prst="rect">
            <a:avLst/>
          </a:prstGeom>
        </p:spPr>
      </p:pic>
      <p:sp>
        <p:nvSpPr>
          <p:cNvPr id="4" name="内容占位符 3"/>
          <p:cNvSpPr>
            <a:spLocks noGrp="1"/>
          </p:cNvSpPr>
          <p:nvPr>
            <p:ph idx="1"/>
          </p:nvPr>
        </p:nvSpPr>
        <p:spPr>
          <a:xfrm>
            <a:off x="467544" y="1268760"/>
            <a:ext cx="8507288" cy="4569371"/>
          </a:xfrm>
        </p:spPr>
        <p:txBody>
          <a:bodyPr/>
          <a:lstStyle/>
          <a:p>
            <a:r>
              <a:rPr lang="zh-CN" altLang="en-US" dirty="0"/>
              <a:t>*时序逻辑电路的</a:t>
            </a:r>
            <a:r>
              <a:rPr lang="zh-CN" altLang="en-US" dirty="0" smtClean="0"/>
              <a:t>自启动设计</a:t>
            </a:r>
            <a:endParaRPr lang="en-US" altLang="zh-CN" sz="800" dirty="0"/>
          </a:p>
          <a:p>
            <a:pPr lvl="1"/>
            <a:r>
              <a:rPr lang="zh-CN" altLang="en-US" dirty="0" smtClean="0"/>
              <a:t>解：</a:t>
            </a:r>
            <a:r>
              <a:rPr lang="zh-CN" altLang="en-US" sz="2400" dirty="0" smtClean="0">
                <a:latin typeface="+mj-ea"/>
              </a:rPr>
              <a:t>完整</a:t>
            </a:r>
            <a:r>
              <a:rPr lang="zh-CN" altLang="en-US" sz="2400" dirty="0">
                <a:latin typeface="+mj-ea"/>
              </a:rPr>
              <a:t>状态转换</a:t>
            </a:r>
            <a:r>
              <a:rPr lang="zh-CN" altLang="en-US" sz="2400" dirty="0" smtClean="0">
                <a:latin typeface="+mj-ea"/>
              </a:rPr>
              <a:t>图</a:t>
            </a:r>
            <a:endParaRPr lang="en-US" altLang="zh-CN" sz="2400" dirty="0" smtClean="0">
              <a:latin typeface="+mj-ea"/>
            </a:endParaRPr>
          </a:p>
          <a:p>
            <a:pPr lvl="1"/>
            <a:endParaRPr lang="en-US" altLang="zh-CN" sz="2400" dirty="0">
              <a:latin typeface="+mj-ea"/>
            </a:endParaRPr>
          </a:p>
          <a:p>
            <a:pPr lvl="1"/>
            <a:endParaRPr lang="en-US" altLang="zh-CN" sz="2400" dirty="0" smtClean="0">
              <a:latin typeface="+mj-ea"/>
            </a:endParaRPr>
          </a:p>
          <a:p>
            <a:pPr lvl="1"/>
            <a:endParaRPr lang="en-US" altLang="zh-CN" sz="2400" dirty="0">
              <a:latin typeface="+mj-ea"/>
            </a:endParaRPr>
          </a:p>
          <a:p>
            <a:pPr lvl="1"/>
            <a:endParaRPr lang="en-US" altLang="zh-CN" sz="2400" dirty="0" smtClean="0">
              <a:latin typeface="+mj-ea"/>
            </a:endParaRPr>
          </a:p>
          <a:p>
            <a:pPr lvl="1"/>
            <a:r>
              <a:rPr lang="zh-CN" altLang="en-US" sz="2400" dirty="0">
                <a:latin typeface="+mj-ea"/>
              </a:rPr>
              <a:t>注：修改输出端逻辑式时，也可以修改其它两端，这视得到的状态方程最简而定。</a:t>
            </a:r>
          </a:p>
          <a:p>
            <a:pPr lvl="1"/>
            <a:r>
              <a:rPr lang="zh-CN" altLang="en-US" sz="2400" dirty="0">
                <a:solidFill>
                  <a:srgbClr val="FF0000"/>
                </a:solidFill>
                <a:latin typeface="+mj-ea"/>
              </a:rPr>
              <a:t>注意：</a:t>
            </a:r>
            <a:r>
              <a:rPr lang="zh-CN" altLang="en-US" sz="2400" dirty="0">
                <a:latin typeface="+mj-ea"/>
              </a:rPr>
              <a:t>在无效状态不止一个的情况下，为保证电路能够自启动，必须使每个无效状态都能直接或间接地转为某一有效状态</a:t>
            </a:r>
            <a:r>
              <a:rPr lang="zh-CN" altLang="en-US" sz="2400" dirty="0" smtClean="0">
                <a:latin typeface="+mj-ea"/>
              </a:rPr>
              <a:t>。</a:t>
            </a:r>
            <a:endParaRPr lang="zh-CN" altLang="en-US" sz="2400" dirty="0">
              <a:latin typeface="+mj-ea"/>
            </a:endParaRPr>
          </a:p>
        </p:txBody>
      </p:sp>
      <p:sp>
        <p:nvSpPr>
          <p:cNvPr id="3" name="标题 2"/>
          <p:cNvSpPr>
            <a:spLocks noGrp="1"/>
          </p:cNvSpPr>
          <p:nvPr>
            <p:ph type="title"/>
          </p:nvPr>
        </p:nvSpPr>
        <p:spPr/>
        <p:txBody>
          <a:bodyPr/>
          <a:lstStyle/>
          <a:p>
            <a:r>
              <a:rPr lang="zh-CN" altLang="en-US" dirty="0"/>
              <a:t>时序逻辑电路的设计方法</a:t>
            </a:r>
            <a:endParaRPr lang="en-US" altLang="zh-CN" dirty="0"/>
          </a:p>
        </p:txBody>
      </p:sp>
    </p:spTree>
    <p:extLst>
      <p:ext uri="{BB962C8B-B14F-4D97-AF65-F5344CB8AC3E}">
        <p14:creationId xmlns:p14="http://schemas.microsoft.com/office/powerpoint/2010/main" val="121445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时序逻辑电路</a:t>
            </a:r>
            <a:endParaRPr lang="zh-CN" altLang="en-US" dirty="0"/>
          </a:p>
        </p:txBody>
      </p:sp>
      <p:sp>
        <p:nvSpPr>
          <p:cNvPr id="4" name="内容占位符 3"/>
          <p:cNvSpPr>
            <a:spLocks noGrp="1"/>
          </p:cNvSpPr>
          <p:nvPr>
            <p:ph idx="1"/>
          </p:nvPr>
        </p:nvSpPr>
        <p:spPr/>
        <p:txBody>
          <a:bodyPr/>
          <a:lstStyle/>
          <a:p>
            <a:r>
              <a:rPr lang="zh-CN" altLang="en-US" dirty="0" smtClean="0"/>
              <a:t>概述</a:t>
            </a:r>
            <a:endParaRPr lang="en-US" altLang="zh-CN" dirty="0" smtClean="0"/>
          </a:p>
          <a:p>
            <a:r>
              <a:rPr lang="zh-CN" altLang="en-US" dirty="0"/>
              <a:t>时序</a:t>
            </a:r>
            <a:r>
              <a:rPr lang="zh-CN" altLang="en-US" dirty="0" smtClean="0"/>
              <a:t>逻辑电路的分析</a:t>
            </a:r>
            <a:endParaRPr lang="en-US" altLang="zh-CN" dirty="0" smtClean="0"/>
          </a:p>
          <a:p>
            <a:r>
              <a:rPr lang="zh-CN" altLang="en-US" dirty="0" smtClean="0"/>
              <a:t>若干常用的时序逻辑电路</a:t>
            </a:r>
            <a:endParaRPr lang="en-US" altLang="zh-CN" dirty="0" smtClean="0"/>
          </a:p>
          <a:p>
            <a:r>
              <a:rPr lang="zh-CN" altLang="en-US" dirty="0"/>
              <a:t>时序</a:t>
            </a:r>
            <a:r>
              <a:rPr lang="zh-CN" altLang="en-US" dirty="0" smtClean="0"/>
              <a:t>逻辑电路的设计方法</a:t>
            </a:r>
            <a:endParaRPr lang="en-US" altLang="zh-CN" dirty="0" smtClean="0"/>
          </a:p>
          <a:p>
            <a:r>
              <a:rPr lang="zh-CN" altLang="en-US" b="1" dirty="0"/>
              <a:t>时序</a:t>
            </a:r>
            <a:r>
              <a:rPr lang="zh-CN" altLang="en-US" b="1" dirty="0" smtClean="0"/>
              <a:t>逻辑电路的竞争</a:t>
            </a:r>
            <a:r>
              <a:rPr lang="en-US" altLang="zh-CN" b="1" dirty="0" smtClean="0"/>
              <a:t>-</a:t>
            </a:r>
            <a:r>
              <a:rPr lang="zh-CN" altLang="en-US" b="1" dirty="0" smtClean="0"/>
              <a:t>冒险现象</a:t>
            </a:r>
            <a:endParaRPr lang="en-US" altLang="zh-CN" b="1" dirty="0" smtClean="0"/>
          </a:p>
          <a:p>
            <a:r>
              <a:rPr lang="zh-CN" altLang="en-US" dirty="0"/>
              <a:t>*用</a:t>
            </a:r>
            <a:r>
              <a:rPr lang="en-US" altLang="zh-CN" dirty="0" err="1" smtClean="0"/>
              <a:t>Multisim</a:t>
            </a:r>
            <a:r>
              <a:rPr lang="en-US" altLang="zh-CN" dirty="0" smtClean="0"/>
              <a:t> 7</a:t>
            </a:r>
            <a:r>
              <a:rPr lang="zh-CN" altLang="en-US" dirty="0" smtClean="0"/>
              <a:t>分析</a:t>
            </a:r>
            <a:r>
              <a:rPr lang="zh-CN" altLang="en-US" dirty="0"/>
              <a:t>时序</a:t>
            </a:r>
            <a:r>
              <a:rPr lang="zh-CN" altLang="en-US" dirty="0" smtClean="0"/>
              <a:t>逻辑电路</a:t>
            </a:r>
            <a:endParaRPr lang="en-US" altLang="zh-CN"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描述时序电路状态转换过程的方法</a:t>
            </a:r>
            <a:endParaRPr lang="en-US" altLang="zh-CN" dirty="0" smtClean="0"/>
          </a:p>
          <a:p>
            <a:pPr lvl="1"/>
            <a:r>
              <a:rPr lang="zh-CN" altLang="en-US" dirty="0"/>
              <a:t>状态转换</a:t>
            </a:r>
            <a:r>
              <a:rPr lang="zh-CN" altLang="en-US" dirty="0" smtClean="0"/>
              <a:t>表（也称状态转换真值表）</a:t>
            </a:r>
            <a:endParaRPr lang="en-US" altLang="zh-CN" dirty="0" smtClean="0"/>
          </a:p>
          <a:p>
            <a:pPr lvl="1"/>
            <a:r>
              <a:rPr lang="zh-CN" altLang="en-US" dirty="0"/>
              <a:t>状态转换</a:t>
            </a:r>
            <a:r>
              <a:rPr lang="zh-CN" altLang="en-US" dirty="0" smtClean="0"/>
              <a:t>图</a:t>
            </a:r>
            <a:endParaRPr lang="en-US" altLang="zh-CN" dirty="0" smtClean="0"/>
          </a:p>
          <a:p>
            <a:pPr lvl="1"/>
            <a:r>
              <a:rPr lang="zh-CN" altLang="en-US" dirty="0" smtClean="0"/>
              <a:t>状态机流程图</a:t>
            </a:r>
            <a:endParaRPr lang="en-US" altLang="zh-CN" dirty="0" smtClean="0"/>
          </a:p>
          <a:p>
            <a:pPr lvl="1"/>
            <a:r>
              <a:rPr lang="zh-CN" altLang="en-US" dirty="0"/>
              <a:t>时序图</a:t>
            </a:r>
            <a:endParaRPr lang="en-US" altLang="zh-CN" dirty="0" smtClean="0"/>
          </a:p>
        </p:txBody>
      </p:sp>
    </p:spTree>
    <p:extLst>
      <p:ext uri="{BB962C8B-B14F-4D97-AF65-F5344CB8AC3E}">
        <p14:creationId xmlns:p14="http://schemas.microsoft.com/office/powerpoint/2010/main" val="191522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时序逻辑电路的竞争</a:t>
            </a:r>
            <a:r>
              <a:rPr lang="en-US" altLang="zh-CN" dirty="0"/>
              <a:t>-</a:t>
            </a:r>
            <a:r>
              <a:rPr lang="zh-CN" altLang="en-US" dirty="0"/>
              <a:t>冒险现象</a:t>
            </a:r>
            <a:endParaRPr lang="en-US" altLang="zh-CN" dirty="0"/>
          </a:p>
        </p:txBody>
      </p:sp>
      <p:sp>
        <p:nvSpPr>
          <p:cNvPr id="4" name="内容占位符 3"/>
          <p:cNvSpPr>
            <a:spLocks noGrp="1"/>
          </p:cNvSpPr>
          <p:nvPr>
            <p:ph idx="1"/>
          </p:nvPr>
        </p:nvSpPr>
        <p:spPr/>
        <p:txBody>
          <a:bodyPr/>
          <a:lstStyle/>
          <a:p>
            <a:r>
              <a:rPr lang="zh-CN" altLang="en-US" dirty="0" smtClean="0"/>
              <a:t>竞争</a:t>
            </a:r>
            <a:r>
              <a:rPr lang="en-US" altLang="zh-CN" dirty="0" smtClean="0"/>
              <a:t>-</a:t>
            </a:r>
            <a:r>
              <a:rPr lang="zh-CN" altLang="en-US" dirty="0" smtClean="0"/>
              <a:t>冒险现象</a:t>
            </a:r>
            <a:endParaRPr lang="en-US" altLang="zh-CN" dirty="0" smtClean="0"/>
          </a:p>
          <a:p>
            <a:pPr lvl="1"/>
            <a:r>
              <a:rPr lang="zh-CN" altLang="en-US" dirty="0" smtClean="0"/>
              <a:t>组合逻辑电路部分</a:t>
            </a:r>
            <a:endParaRPr lang="en-US" altLang="zh-CN" dirty="0" smtClean="0"/>
          </a:p>
          <a:p>
            <a:pPr lvl="2"/>
            <a:r>
              <a:rPr lang="zh-CN" altLang="en-US" dirty="0" smtClean="0"/>
              <a:t>尖峰脉冲</a:t>
            </a:r>
            <a:endParaRPr lang="en-US" altLang="zh-CN" dirty="0" smtClean="0"/>
          </a:p>
          <a:p>
            <a:pPr lvl="1"/>
            <a:r>
              <a:rPr lang="zh-CN" altLang="en-US" dirty="0"/>
              <a:t>存储</a:t>
            </a:r>
            <a:r>
              <a:rPr lang="zh-CN" altLang="en-US" dirty="0" smtClean="0"/>
              <a:t>电路部分</a:t>
            </a:r>
            <a:endParaRPr lang="en-US" altLang="zh-CN" dirty="0" smtClean="0"/>
          </a:p>
          <a:p>
            <a:pPr lvl="2"/>
            <a:r>
              <a:rPr lang="zh-CN" altLang="en-US" dirty="0" smtClean="0"/>
              <a:t>输入信号和时钟信号同时改变，而且途径不同路径达到同一触发器时，便产生了竞争。竞争的结果可能导致触发器误动作。</a:t>
            </a:r>
            <a:endParaRPr lang="en-US" altLang="zh-CN"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857" y="1949556"/>
            <a:ext cx="7014855"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p:cNvSpPr>
            <a:spLocks noGrp="1"/>
          </p:cNvSpPr>
          <p:nvPr>
            <p:ph type="title"/>
          </p:nvPr>
        </p:nvSpPr>
        <p:spPr/>
        <p:txBody>
          <a:bodyPr/>
          <a:lstStyle/>
          <a:p>
            <a:r>
              <a:rPr lang="zh-CN" altLang="en-US" dirty="0"/>
              <a:t>时序逻辑电路的竞争</a:t>
            </a:r>
            <a:r>
              <a:rPr lang="en-US" altLang="zh-CN" dirty="0"/>
              <a:t>-</a:t>
            </a:r>
            <a:r>
              <a:rPr lang="zh-CN" altLang="en-US" dirty="0"/>
              <a:t>冒险现象</a:t>
            </a:r>
            <a:endParaRPr lang="en-US" altLang="zh-CN" dirty="0"/>
          </a:p>
        </p:txBody>
      </p:sp>
      <p:sp>
        <p:nvSpPr>
          <p:cNvPr id="4" name="内容占位符 3"/>
          <p:cNvSpPr>
            <a:spLocks noGrp="1"/>
          </p:cNvSpPr>
          <p:nvPr>
            <p:ph idx="1"/>
          </p:nvPr>
        </p:nvSpPr>
        <p:spPr/>
        <p:txBody>
          <a:bodyPr/>
          <a:lstStyle/>
          <a:p>
            <a:r>
              <a:rPr lang="zh-CN" altLang="en-US" dirty="0" smtClean="0"/>
              <a:t>竞争</a:t>
            </a:r>
            <a:r>
              <a:rPr lang="en-US" altLang="zh-CN" dirty="0" smtClean="0"/>
              <a:t>-</a:t>
            </a:r>
            <a:r>
              <a:rPr lang="zh-CN" altLang="en-US" dirty="0" smtClean="0"/>
              <a:t>冒险现象</a:t>
            </a:r>
            <a:endParaRPr lang="en-US" altLang="zh-CN" dirty="0" smtClean="0"/>
          </a:p>
          <a:p>
            <a:pPr lvl="1"/>
            <a:r>
              <a:rPr lang="zh-CN" altLang="en-US" dirty="0" smtClean="0"/>
              <a:t>例：</a:t>
            </a:r>
            <a:endParaRPr lang="en-US" altLang="zh-CN" dirty="0" smtClean="0"/>
          </a:p>
        </p:txBody>
      </p:sp>
      <mc:AlternateContent xmlns:mc="http://schemas.openxmlformats.org/markup-compatibility/2006" xmlns:a14="http://schemas.microsoft.com/office/drawing/2010/main">
        <mc:Choice Requires="a14">
          <p:sp>
            <p:nvSpPr>
              <p:cNvPr id="2" name="TextBox 1"/>
              <p:cNvSpPr txBox="1"/>
              <p:nvPr/>
            </p:nvSpPr>
            <p:spPr>
              <a:xfrm>
                <a:off x="754015" y="4998367"/>
                <a:ext cx="8039252" cy="461665"/>
              </a:xfrm>
              <a:prstGeom prst="rect">
                <a:avLst/>
              </a:prstGeom>
              <a:noFill/>
            </p:spPr>
            <p:txBody>
              <a:bodyPr wrap="none" rtlCol="0">
                <a:spAutoFit/>
              </a:bodyPr>
              <a:lstStyle/>
              <a:p>
                <a:r>
                  <a:rPr lang="zh-CN" altLang="en-US" sz="2400" dirty="0" smtClean="0">
                    <a:latin typeface="+mj-ea"/>
                    <a:ea typeface="+mj-ea"/>
                  </a:rPr>
                  <a:t>当</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a:ea typeface="+mj-ea"/>
                          </a:rPr>
                          <m:t>𝐹𝐹</m:t>
                        </m:r>
                      </m:e>
                      <m:sub>
                        <m:r>
                          <a:rPr lang="en-US" altLang="zh-CN" sz="2400" b="0" i="1" smtClean="0">
                            <a:latin typeface="Cambria Math"/>
                            <a:ea typeface="+mj-ea"/>
                          </a:rPr>
                          <m:t>1</m:t>
                        </m:r>
                      </m:sub>
                    </m:sSub>
                  </m:oMath>
                </a14:m>
                <a:r>
                  <a:rPr lang="zh-CN" altLang="en-US" sz="2400" dirty="0" smtClean="0">
                    <a:latin typeface="+mj-ea"/>
                    <a:ea typeface="+mj-ea"/>
                  </a:rPr>
                  <a:t>由</a:t>
                </a:r>
                <a:r>
                  <a:rPr lang="en-US" altLang="zh-CN" sz="2400" dirty="0" smtClean="0">
                    <a:latin typeface="+mj-ea"/>
                    <a:ea typeface="+mj-ea"/>
                  </a:rPr>
                  <a:t>0</a:t>
                </a:r>
                <a:r>
                  <a:rPr lang="zh-CN" altLang="en-US" sz="2400" dirty="0" smtClean="0">
                    <a:latin typeface="+mj-ea"/>
                    <a:ea typeface="+mj-ea"/>
                  </a:rPr>
                  <a:t>变为</a:t>
                </a:r>
                <a:r>
                  <a:rPr lang="en-US" altLang="zh-CN" sz="2400" dirty="0" smtClean="0">
                    <a:latin typeface="+mj-ea"/>
                    <a:ea typeface="+mj-ea"/>
                  </a:rPr>
                  <a:t>1</a:t>
                </a:r>
                <a:r>
                  <a:rPr lang="zh-CN" altLang="en-US" sz="2400" dirty="0" smtClean="0">
                    <a:latin typeface="+mj-ea"/>
                    <a:ea typeface="+mj-ea"/>
                  </a:rPr>
                  <a:t>时，</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a:ea typeface="+mj-ea"/>
                          </a:rPr>
                          <m:t>𝐹𝐹</m:t>
                        </m:r>
                      </m:e>
                      <m:sub>
                        <m:r>
                          <a:rPr lang="en-US" altLang="zh-CN" sz="2400" b="0" i="1" smtClean="0">
                            <a:latin typeface="Cambria Math"/>
                            <a:ea typeface="+mj-ea"/>
                          </a:rPr>
                          <m:t>3</m:t>
                        </m:r>
                      </m:sub>
                    </m:sSub>
                  </m:oMath>
                </a14:m>
                <a:r>
                  <a:rPr lang="zh-CN" altLang="en-US" sz="2400" dirty="0" smtClean="0">
                    <a:latin typeface="+mj-ea"/>
                    <a:ea typeface="+mj-ea"/>
                  </a:rPr>
                  <a:t>的输入信号和时钟电平同时改变！</a:t>
                </a:r>
                <a:endParaRPr lang="zh-CN" altLang="en-US" sz="2400" dirty="0">
                  <a:latin typeface="+mj-ea"/>
                  <a:ea typeface="+mj-ea"/>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54015" y="4998367"/>
                <a:ext cx="8039252" cy="461665"/>
              </a:xfrm>
              <a:prstGeom prst="rect">
                <a:avLst/>
              </a:prstGeom>
              <a:blipFill rotWithShape="1">
                <a:blip r:embed="rId3"/>
                <a:stretch>
                  <a:fillRect l="-1214"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52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时序逻辑电路的竞争</a:t>
            </a:r>
            <a:r>
              <a:rPr lang="en-US" altLang="zh-CN" dirty="0"/>
              <a:t>-</a:t>
            </a:r>
            <a:r>
              <a:rPr lang="zh-CN" altLang="en-US" dirty="0"/>
              <a:t>冒险现象</a:t>
            </a:r>
            <a:endParaRPr lang="en-US" altLang="zh-CN" dirty="0"/>
          </a:p>
        </p:txBody>
      </p:sp>
      <p:sp>
        <p:nvSpPr>
          <p:cNvPr id="4" name="内容占位符 3"/>
          <p:cNvSpPr>
            <a:spLocks noGrp="1"/>
          </p:cNvSpPr>
          <p:nvPr>
            <p:ph idx="1"/>
          </p:nvPr>
        </p:nvSpPr>
        <p:spPr/>
        <p:txBody>
          <a:bodyPr/>
          <a:lstStyle/>
          <a:p>
            <a:r>
              <a:rPr lang="zh-CN" altLang="en-US" dirty="0" smtClean="0"/>
              <a:t>竞争</a:t>
            </a:r>
            <a:r>
              <a:rPr lang="en-US" altLang="zh-CN" dirty="0" smtClean="0"/>
              <a:t>-</a:t>
            </a:r>
            <a:r>
              <a:rPr lang="zh-CN" altLang="en-US" dirty="0" smtClean="0"/>
              <a:t>冒险现象</a:t>
            </a:r>
            <a:endParaRPr lang="en-US" altLang="zh-CN" dirty="0" smtClean="0"/>
          </a:p>
          <a:p>
            <a:pPr lvl="1"/>
            <a:r>
              <a:rPr lang="zh-CN" altLang="en-US" dirty="0" smtClean="0"/>
              <a:t>例：</a:t>
            </a:r>
            <a:endParaRPr lang="en-US" altLang="zh-CN" dirty="0" smtClean="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019" y="2284751"/>
            <a:ext cx="36576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612" y="2770414"/>
            <a:ext cx="391477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2569163" y="1735950"/>
                <a:ext cx="6130204" cy="859594"/>
              </a:xfrm>
              <a:prstGeom prst="rect">
                <a:avLst/>
              </a:prstGeom>
              <a:noFill/>
            </p:spPr>
            <p:txBody>
              <a:bodyPr wrap="none" rtlCol="0">
                <a:spAutoFit/>
              </a:bodyPr>
              <a:lstStyle/>
              <a:p>
                <a:r>
                  <a:rPr lang="zh-CN" altLang="en-US" sz="2400" dirty="0" smtClean="0">
                    <a:latin typeface="+mj-ea"/>
                    <a:ea typeface="+mj-ea"/>
                  </a:rPr>
                  <a:t>如果</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a:ea typeface="+mj-ea"/>
                          </a:rPr>
                          <m:t>𝑄</m:t>
                        </m:r>
                      </m:e>
                      <m:sub>
                        <m:r>
                          <a:rPr lang="en-US" altLang="zh-CN" sz="2400" b="0" i="1" smtClean="0">
                            <a:latin typeface="Cambria Math"/>
                            <a:ea typeface="+mj-ea"/>
                          </a:rPr>
                          <m:t>1</m:t>
                        </m:r>
                      </m:sub>
                    </m:sSub>
                  </m:oMath>
                </a14:m>
                <a:r>
                  <a:rPr lang="zh-CN" altLang="en-US" sz="2400" dirty="0" smtClean="0">
                    <a:latin typeface="+mj-ea"/>
                    <a:ea typeface="+mj-ea"/>
                  </a:rPr>
                  <a:t>由</a:t>
                </a:r>
                <a:r>
                  <a:rPr lang="en-US" altLang="zh-CN" sz="2400" dirty="0" smtClean="0">
                    <a:latin typeface="+mj-ea"/>
                    <a:ea typeface="+mj-ea"/>
                  </a:rPr>
                  <a:t>0</a:t>
                </a:r>
                <a:r>
                  <a:rPr lang="zh-CN" altLang="en-US" sz="2400" dirty="0" smtClean="0">
                    <a:latin typeface="+mj-ea"/>
                    <a:ea typeface="+mj-ea"/>
                  </a:rPr>
                  <a:t>变为</a:t>
                </a:r>
                <a:r>
                  <a:rPr lang="en-US" altLang="zh-CN" sz="2400" dirty="0" smtClean="0">
                    <a:latin typeface="+mj-ea"/>
                    <a:ea typeface="+mj-ea"/>
                  </a:rPr>
                  <a:t>1</a:t>
                </a:r>
                <a:r>
                  <a:rPr lang="zh-CN" altLang="en-US" sz="2400" dirty="0" smtClean="0">
                    <a:latin typeface="+mj-ea"/>
                    <a:ea typeface="+mj-ea"/>
                  </a:rPr>
                  <a:t>时，</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b="0" i="1" smtClean="0">
                            <a:latin typeface="Cambria Math"/>
                            <a:ea typeface="+mj-ea"/>
                          </a:rPr>
                          <m:t>𝑄</m:t>
                        </m:r>
                      </m:e>
                      <m:sub>
                        <m:r>
                          <a:rPr lang="en-US" altLang="zh-CN" sz="2400" b="0" i="1" smtClean="0">
                            <a:latin typeface="Cambria Math"/>
                            <a:ea typeface="+mj-ea"/>
                          </a:rPr>
                          <m:t>2</m:t>
                        </m:r>
                      </m:sub>
                    </m:sSub>
                  </m:oMath>
                </a14:m>
                <a:r>
                  <a:rPr lang="zh-CN" altLang="en-US" sz="2400" dirty="0" smtClean="0">
                    <a:latin typeface="+mj-ea"/>
                    <a:ea typeface="+mj-ea"/>
                  </a:rPr>
                  <a:t>的变化首先完成，</a:t>
                </a:r>
                <a:endParaRPr lang="en-US" altLang="zh-CN" sz="2400" dirty="0" smtClean="0">
                  <a:latin typeface="+mj-ea"/>
                  <a:ea typeface="+mj-ea"/>
                </a:endParaRPr>
              </a:p>
              <a:p>
                <a:pPr/>
                <a14:m>
                  <m:oMathPara xmlns:m="http://schemas.openxmlformats.org/officeDocument/2006/math">
                    <m:oMathParaPr>
                      <m:jc m:val="right"/>
                    </m:oMathParaPr>
                    <m:oMath xmlns:m="http://schemas.openxmlformats.org/officeDocument/2006/math">
                      <m:sSub>
                        <m:sSubPr>
                          <m:ctrlPr>
                            <a:rPr lang="en-US" altLang="zh-CN" sz="2400" i="1">
                              <a:latin typeface="Cambria Math" panose="02040503050406030204" pitchFamily="18" charset="0"/>
                              <a:ea typeface="+mj-ea"/>
                            </a:rPr>
                          </m:ctrlPr>
                        </m:sSubPr>
                        <m:e>
                          <m:r>
                            <a:rPr lang="en-US" altLang="zh-CN" sz="2400" b="0" i="1" smtClean="0">
                              <a:latin typeface="Cambria Math"/>
                              <a:ea typeface="+mj-ea"/>
                            </a:rPr>
                            <m:t>𝐶𝐿𝐾</m:t>
                          </m:r>
                        </m:e>
                        <m:sub>
                          <m:r>
                            <a:rPr lang="en-US" altLang="zh-CN" sz="2400" b="0" i="1" smtClean="0">
                              <a:latin typeface="Cambria Math"/>
                              <a:ea typeface="+mj-ea"/>
                            </a:rPr>
                            <m:t>3</m:t>
                          </m:r>
                        </m:sub>
                      </m:sSub>
                      <m:r>
                        <a:rPr lang="zh-CN" altLang="en-US" sz="2400" i="1">
                          <a:latin typeface="Cambria Math"/>
                          <a:ea typeface="+mj-ea"/>
                        </a:rPr>
                        <m:t>上升沿随后才到</m:t>
                      </m:r>
                    </m:oMath>
                  </m:oMathPara>
                </a14:m>
                <a:endParaRPr lang="zh-CN" altLang="en-US" sz="2400" dirty="0">
                  <a:latin typeface="+mj-ea"/>
                  <a:ea typeface="+mj-ea"/>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69163" y="1735950"/>
                <a:ext cx="6130204" cy="859594"/>
              </a:xfrm>
              <a:prstGeom prst="rect">
                <a:avLst/>
              </a:prstGeom>
              <a:blipFill rotWithShape="1">
                <a:blip r:embed="rId4"/>
                <a:stretch>
                  <a:fillRect l="-1491" t="-5674" r="-895" b="-2128"/>
                </a:stretch>
              </a:blipFill>
            </p:spPr>
            <p:txBody>
              <a:bodyPr/>
              <a:lstStyle/>
              <a:p>
                <a:r>
                  <a:rPr lang="zh-CN" altLang="en-US">
                    <a:noFill/>
                  </a:rPr>
                  <a:t> </a:t>
                </a:r>
              </a:p>
            </p:txBody>
          </p:sp>
        </mc:Fallback>
      </mc:AlternateContent>
      <p:sp>
        <p:nvSpPr>
          <p:cNvPr id="7" name="TextBox 6"/>
          <p:cNvSpPr txBox="1"/>
          <p:nvPr/>
        </p:nvSpPr>
        <p:spPr>
          <a:xfrm>
            <a:off x="5809523" y="5732689"/>
            <a:ext cx="1723549" cy="400110"/>
          </a:xfrm>
          <a:prstGeom prst="rect">
            <a:avLst/>
          </a:prstGeom>
          <a:noFill/>
        </p:spPr>
        <p:txBody>
          <a:bodyPr wrap="none" rtlCol="0">
            <a:spAutoFit/>
          </a:bodyPr>
          <a:lstStyle/>
          <a:p>
            <a:r>
              <a:rPr lang="zh-CN" altLang="en-US" sz="2000" dirty="0" smtClean="0">
                <a:latin typeface="+mj-ea"/>
                <a:ea typeface="+mj-ea"/>
              </a:rPr>
              <a:t>（实线部分）</a:t>
            </a:r>
            <a:endParaRPr lang="zh-CN" altLang="en-US" sz="2000" dirty="0">
              <a:latin typeface="+mj-ea"/>
              <a:ea typeface="+mj-ea"/>
            </a:endParaRPr>
          </a:p>
        </p:txBody>
      </p:sp>
      <p:sp>
        <p:nvSpPr>
          <p:cNvPr id="8" name="TextBox 7"/>
          <p:cNvSpPr txBox="1"/>
          <p:nvPr/>
        </p:nvSpPr>
        <p:spPr>
          <a:xfrm>
            <a:off x="834367" y="3591973"/>
            <a:ext cx="432048" cy="2308324"/>
          </a:xfrm>
          <a:prstGeom prst="rect">
            <a:avLst/>
          </a:prstGeom>
          <a:noFill/>
        </p:spPr>
        <p:txBody>
          <a:bodyPr wrap="square" rtlCol="0">
            <a:spAutoFit/>
          </a:bodyPr>
          <a:lstStyle/>
          <a:p>
            <a:r>
              <a:rPr lang="zh-CN" altLang="en-US" sz="2400" b="1" dirty="0" smtClean="0">
                <a:solidFill>
                  <a:srgbClr val="FF0000"/>
                </a:solidFill>
                <a:latin typeface="+mj-ea"/>
                <a:ea typeface="+mj-ea"/>
              </a:rPr>
              <a:t>八</a:t>
            </a:r>
            <a:endParaRPr lang="en-US" altLang="zh-CN" sz="2400" b="1" dirty="0" smtClean="0">
              <a:solidFill>
                <a:srgbClr val="FF0000"/>
              </a:solidFill>
              <a:latin typeface="+mj-ea"/>
              <a:ea typeface="+mj-ea"/>
            </a:endParaRPr>
          </a:p>
          <a:p>
            <a:r>
              <a:rPr lang="zh-CN" altLang="en-US" sz="2400" b="1" dirty="0" smtClean="0">
                <a:solidFill>
                  <a:srgbClr val="FF0000"/>
                </a:solidFill>
                <a:latin typeface="+mj-ea"/>
                <a:ea typeface="+mj-ea"/>
              </a:rPr>
              <a:t>进</a:t>
            </a:r>
            <a:endParaRPr lang="en-US" altLang="zh-CN" sz="2400" b="1" dirty="0" smtClean="0">
              <a:solidFill>
                <a:srgbClr val="FF0000"/>
              </a:solidFill>
              <a:latin typeface="+mj-ea"/>
              <a:ea typeface="+mj-ea"/>
            </a:endParaRPr>
          </a:p>
          <a:p>
            <a:r>
              <a:rPr lang="zh-CN" altLang="en-US" sz="2400" b="1" dirty="0" smtClean="0">
                <a:solidFill>
                  <a:srgbClr val="FF0000"/>
                </a:solidFill>
                <a:latin typeface="+mj-ea"/>
                <a:ea typeface="+mj-ea"/>
              </a:rPr>
              <a:t>制</a:t>
            </a:r>
            <a:endParaRPr lang="en-US" altLang="zh-CN" sz="2400" b="1" dirty="0" smtClean="0">
              <a:solidFill>
                <a:srgbClr val="FF0000"/>
              </a:solidFill>
              <a:latin typeface="+mj-ea"/>
              <a:ea typeface="+mj-ea"/>
            </a:endParaRPr>
          </a:p>
          <a:p>
            <a:r>
              <a:rPr lang="zh-CN" altLang="en-US" sz="2400" b="1" dirty="0" smtClean="0">
                <a:solidFill>
                  <a:srgbClr val="FF0000"/>
                </a:solidFill>
                <a:latin typeface="+mj-ea"/>
                <a:ea typeface="+mj-ea"/>
              </a:rPr>
              <a:t>计</a:t>
            </a:r>
            <a:endParaRPr lang="en-US" altLang="zh-CN" sz="2400" b="1" dirty="0" smtClean="0">
              <a:solidFill>
                <a:srgbClr val="FF0000"/>
              </a:solidFill>
              <a:latin typeface="+mj-ea"/>
              <a:ea typeface="+mj-ea"/>
            </a:endParaRPr>
          </a:p>
          <a:p>
            <a:r>
              <a:rPr lang="zh-CN" altLang="en-US" sz="2400" b="1" dirty="0" smtClean="0">
                <a:solidFill>
                  <a:srgbClr val="FF0000"/>
                </a:solidFill>
                <a:latin typeface="+mj-ea"/>
                <a:ea typeface="+mj-ea"/>
              </a:rPr>
              <a:t>数</a:t>
            </a:r>
            <a:endParaRPr lang="en-US" altLang="zh-CN" sz="2400" b="1" dirty="0" smtClean="0">
              <a:solidFill>
                <a:srgbClr val="FF0000"/>
              </a:solidFill>
              <a:latin typeface="+mj-ea"/>
              <a:ea typeface="+mj-ea"/>
            </a:endParaRPr>
          </a:p>
          <a:p>
            <a:r>
              <a:rPr lang="zh-CN" altLang="en-US" sz="2400" b="1" dirty="0" smtClean="0">
                <a:solidFill>
                  <a:srgbClr val="FF0000"/>
                </a:solidFill>
                <a:latin typeface="+mj-ea"/>
                <a:ea typeface="+mj-ea"/>
              </a:rPr>
              <a:t>器</a:t>
            </a:r>
            <a:endParaRPr lang="zh-CN" altLang="en-US" sz="2400" b="1" dirty="0">
              <a:solidFill>
                <a:srgbClr val="FF0000"/>
              </a:solidFill>
              <a:latin typeface="+mj-ea"/>
              <a:ea typeface="+mj-ea"/>
            </a:endParaRPr>
          </a:p>
        </p:txBody>
      </p:sp>
    </p:spTree>
    <p:extLst>
      <p:ext uri="{BB962C8B-B14F-4D97-AF65-F5344CB8AC3E}">
        <p14:creationId xmlns:p14="http://schemas.microsoft.com/office/powerpoint/2010/main" val="118216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54274"/>
                                        </p:tgtEl>
                                        <p:attrNameLst>
                                          <p:attrName>style.visibility</p:attrName>
                                        </p:attrNameLst>
                                      </p:cBhvr>
                                      <p:to>
                                        <p:strVal val="visible"/>
                                      </p:to>
                                    </p:set>
                                    <p:animEffect transition="in" filter="fade">
                                      <p:cBhvr>
                                        <p:cTn id="14" dur="500"/>
                                        <p:tgtEl>
                                          <p:spTgt spid="54274"/>
                                        </p:tgtEl>
                                      </p:cBhvr>
                                    </p:animEffect>
                                  </p:childTnLst>
                                </p:cTn>
                              </p:par>
                              <p:par>
                                <p:cTn id="15" presetID="10" presetClass="entr" presetSubtype="0" fill="hold" nodeType="withEffect">
                                  <p:stCondLst>
                                    <p:cond delay="0"/>
                                  </p:stCondLst>
                                  <p:childTnLst>
                                    <p:set>
                                      <p:cBhvr>
                                        <p:cTn id="16" dur="1" fill="hold">
                                          <p:stCondLst>
                                            <p:cond delay="0"/>
                                          </p:stCondLst>
                                        </p:cTn>
                                        <p:tgtEl>
                                          <p:spTgt spid="54275"/>
                                        </p:tgtEl>
                                        <p:attrNameLst>
                                          <p:attrName>style.visibility</p:attrName>
                                        </p:attrNameLst>
                                      </p:cBhvr>
                                      <p:to>
                                        <p:strVal val="visible"/>
                                      </p:to>
                                    </p:set>
                                    <p:animEffect transition="in" filter="fade">
                                      <p:cBhvr>
                                        <p:cTn id="17" dur="500"/>
                                        <p:tgtEl>
                                          <p:spTgt spid="5427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时序逻辑电路的竞争</a:t>
            </a:r>
            <a:r>
              <a:rPr lang="en-US" altLang="zh-CN" dirty="0"/>
              <a:t>-</a:t>
            </a:r>
            <a:r>
              <a:rPr lang="zh-CN" altLang="en-US" dirty="0"/>
              <a:t>冒险现象</a:t>
            </a:r>
            <a:endParaRPr lang="en-US" altLang="zh-CN" dirty="0"/>
          </a:p>
        </p:txBody>
      </p:sp>
      <p:sp>
        <p:nvSpPr>
          <p:cNvPr id="4" name="内容占位符 3"/>
          <p:cNvSpPr>
            <a:spLocks noGrp="1"/>
          </p:cNvSpPr>
          <p:nvPr>
            <p:ph idx="1"/>
          </p:nvPr>
        </p:nvSpPr>
        <p:spPr/>
        <p:txBody>
          <a:bodyPr/>
          <a:lstStyle/>
          <a:p>
            <a:r>
              <a:rPr lang="zh-CN" altLang="en-US" dirty="0" smtClean="0"/>
              <a:t>竞争</a:t>
            </a:r>
            <a:r>
              <a:rPr lang="en-US" altLang="zh-CN" dirty="0" smtClean="0"/>
              <a:t>-</a:t>
            </a:r>
            <a:r>
              <a:rPr lang="zh-CN" altLang="en-US" dirty="0" smtClean="0"/>
              <a:t>冒险现象</a:t>
            </a:r>
            <a:endParaRPr lang="en-US" altLang="zh-CN" dirty="0" smtClean="0"/>
          </a:p>
          <a:p>
            <a:pPr lvl="1"/>
            <a:r>
              <a:rPr lang="zh-CN" altLang="en-US" dirty="0" smtClean="0"/>
              <a:t>例：</a:t>
            </a:r>
            <a:endParaRPr lang="en-US" altLang="zh-CN" dirty="0" smtClean="0"/>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708920"/>
            <a:ext cx="354330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287" y="3068960"/>
            <a:ext cx="391477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2555776" y="2232499"/>
                <a:ext cx="6389698" cy="490262"/>
              </a:xfrm>
              <a:prstGeom prst="rect">
                <a:avLst/>
              </a:prstGeom>
              <a:noFill/>
            </p:spPr>
            <p:txBody>
              <a:bodyPr wrap="none" rtlCol="0">
                <a:spAutoFit/>
              </a:bodyPr>
              <a:lstStyle/>
              <a:p>
                <a:r>
                  <a:rPr lang="zh-CN" altLang="en-US" sz="2400" dirty="0" smtClean="0">
                    <a:latin typeface="+mj-ea"/>
                    <a:ea typeface="+mj-ea"/>
                  </a:rPr>
                  <a:t>如果</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a:ea typeface="+mj-ea"/>
                          </a:rPr>
                          <m:t>𝑄</m:t>
                        </m:r>
                      </m:e>
                      <m:sub>
                        <m:r>
                          <a:rPr lang="en-US" altLang="zh-CN" sz="2400" b="0" i="1" smtClean="0">
                            <a:latin typeface="Cambria Math"/>
                            <a:ea typeface="+mj-ea"/>
                          </a:rPr>
                          <m:t>1</m:t>
                        </m:r>
                      </m:sub>
                    </m:sSub>
                  </m:oMath>
                </a14:m>
                <a:r>
                  <a:rPr lang="zh-CN" altLang="en-US" sz="2400" dirty="0" smtClean="0">
                    <a:latin typeface="+mj-ea"/>
                    <a:ea typeface="+mj-ea"/>
                  </a:rPr>
                  <a:t>由</a:t>
                </a:r>
                <a:r>
                  <a:rPr lang="en-US" altLang="zh-CN" sz="2400" dirty="0" smtClean="0">
                    <a:latin typeface="+mj-ea"/>
                    <a:ea typeface="+mj-ea"/>
                  </a:rPr>
                  <a:t>0</a:t>
                </a:r>
                <a:r>
                  <a:rPr lang="zh-CN" altLang="en-US" sz="2400" dirty="0" smtClean="0">
                    <a:latin typeface="+mj-ea"/>
                    <a:ea typeface="+mj-ea"/>
                  </a:rPr>
                  <a:t>变为</a:t>
                </a:r>
                <a:r>
                  <a:rPr lang="en-US" altLang="zh-CN" sz="2400" dirty="0" smtClean="0">
                    <a:latin typeface="+mj-ea"/>
                    <a:ea typeface="+mj-ea"/>
                  </a:rPr>
                  <a:t>1</a:t>
                </a:r>
                <a:r>
                  <a:rPr lang="zh-CN" altLang="en-US" sz="2400" dirty="0" smtClean="0">
                    <a:latin typeface="+mj-ea"/>
                    <a:ea typeface="+mj-ea"/>
                  </a:rPr>
                  <a:t>时，</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b="0" i="1" smtClean="0">
                            <a:latin typeface="Cambria Math"/>
                            <a:ea typeface="+mj-ea"/>
                          </a:rPr>
                          <m:t>𝐶𝐿𝐾</m:t>
                        </m:r>
                      </m:e>
                      <m:sub>
                        <m:r>
                          <a:rPr lang="en-US" altLang="zh-CN" sz="2400" b="0" i="1" smtClean="0">
                            <a:latin typeface="Cambria Math"/>
                            <a:ea typeface="+mj-ea"/>
                          </a:rPr>
                          <m:t>3</m:t>
                        </m:r>
                      </m:sub>
                    </m:sSub>
                    <m:r>
                      <a:rPr lang="zh-CN" altLang="en-US" sz="2400" i="1">
                        <a:latin typeface="Cambria Math"/>
                        <a:ea typeface="+mj-ea"/>
                      </a:rPr>
                      <m:t>上升沿</m:t>
                    </m:r>
                  </m:oMath>
                </a14:m>
                <a:r>
                  <a:rPr lang="zh-CN" altLang="en-US" sz="2400" dirty="0" smtClean="0">
                    <a:latin typeface="+mj-ea"/>
                    <a:ea typeface="+mj-ea"/>
                  </a:rPr>
                  <a:t>首先到达</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b="0" i="1" smtClean="0">
                            <a:latin typeface="Cambria Math"/>
                            <a:ea typeface="+mj-ea"/>
                          </a:rPr>
                          <m:t>𝐹𝐹</m:t>
                        </m:r>
                      </m:e>
                      <m:sub>
                        <m:r>
                          <a:rPr lang="en-US" altLang="zh-CN" sz="2400" i="1">
                            <a:latin typeface="Cambria Math"/>
                            <a:ea typeface="+mj-ea"/>
                          </a:rPr>
                          <m:t>3</m:t>
                        </m:r>
                      </m:sub>
                    </m:sSub>
                  </m:oMath>
                </a14:m>
                <a:endParaRPr lang="zh-CN" altLang="en-US" sz="2400" dirty="0">
                  <a:latin typeface="+mj-ea"/>
                  <a:ea typeface="+mj-ea"/>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55776" y="2232499"/>
                <a:ext cx="6389698" cy="490262"/>
              </a:xfrm>
              <a:prstGeom prst="rect">
                <a:avLst/>
              </a:prstGeom>
              <a:blipFill rotWithShape="1">
                <a:blip r:embed="rId5"/>
                <a:stretch>
                  <a:fillRect l="-1431" t="-7407" b="-23457"/>
                </a:stretch>
              </a:blipFill>
            </p:spPr>
            <p:txBody>
              <a:bodyPr/>
              <a:lstStyle/>
              <a:p>
                <a:r>
                  <a:rPr lang="zh-CN" altLang="en-US">
                    <a:noFill/>
                  </a:rPr>
                  <a:t> </a:t>
                </a:r>
              </a:p>
            </p:txBody>
          </p:sp>
        </mc:Fallback>
      </mc:AlternateContent>
      <p:sp>
        <p:nvSpPr>
          <p:cNvPr id="7" name="TextBox 6"/>
          <p:cNvSpPr txBox="1"/>
          <p:nvPr/>
        </p:nvSpPr>
        <p:spPr>
          <a:xfrm>
            <a:off x="5815662" y="6266006"/>
            <a:ext cx="1723549" cy="400110"/>
          </a:xfrm>
          <a:prstGeom prst="rect">
            <a:avLst/>
          </a:prstGeom>
          <a:noFill/>
        </p:spPr>
        <p:txBody>
          <a:bodyPr wrap="none" rtlCol="0">
            <a:spAutoFit/>
          </a:bodyPr>
          <a:lstStyle/>
          <a:p>
            <a:r>
              <a:rPr lang="zh-CN" altLang="en-US" sz="2000" dirty="0" smtClean="0">
                <a:latin typeface="+mj-ea"/>
                <a:ea typeface="+mj-ea"/>
              </a:rPr>
              <a:t>（虚线部分）</a:t>
            </a:r>
            <a:endParaRPr lang="zh-CN" altLang="en-US" sz="2000" dirty="0">
              <a:latin typeface="+mj-ea"/>
              <a:ea typeface="+mj-ea"/>
            </a:endParaRPr>
          </a:p>
        </p:txBody>
      </p:sp>
    </p:spTree>
    <p:extLst>
      <p:ext uri="{BB962C8B-B14F-4D97-AF65-F5344CB8AC3E}">
        <p14:creationId xmlns:p14="http://schemas.microsoft.com/office/powerpoint/2010/main" val="118216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55298"/>
                                        </p:tgtEl>
                                        <p:attrNameLst>
                                          <p:attrName>style.visibility</p:attrName>
                                        </p:attrNameLst>
                                      </p:cBhvr>
                                      <p:to>
                                        <p:strVal val="visible"/>
                                      </p:to>
                                    </p:set>
                                    <p:animEffect transition="in" filter="fade">
                                      <p:cBhvr>
                                        <p:cTn id="14" dur="500"/>
                                        <p:tgtEl>
                                          <p:spTgt spid="55298"/>
                                        </p:tgtEl>
                                      </p:cBhvr>
                                    </p:animEffect>
                                  </p:childTnLst>
                                </p:cTn>
                              </p:par>
                              <p:par>
                                <p:cTn id="15" presetID="10" presetClass="entr" presetSubtype="0" fill="hold" nodeType="withEffect">
                                  <p:stCondLst>
                                    <p:cond delay="0"/>
                                  </p:stCondLst>
                                  <p:childTnLst>
                                    <p:set>
                                      <p:cBhvr>
                                        <p:cTn id="16" dur="1" fill="hold">
                                          <p:stCondLst>
                                            <p:cond delay="0"/>
                                          </p:stCondLst>
                                        </p:cTn>
                                        <p:tgtEl>
                                          <p:spTgt spid="55299"/>
                                        </p:tgtEl>
                                        <p:attrNameLst>
                                          <p:attrName>style.visibility</p:attrName>
                                        </p:attrNameLst>
                                      </p:cBhvr>
                                      <p:to>
                                        <p:strVal val="visible"/>
                                      </p:to>
                                    </p:set>
                                    <p:animEffect transition="in" filter="fade">
                                      <p:cBhvr>
                                        <p:cTn id="17" dur="5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时序逻辑电路的竞争</a:t>
            </a:r>
            <a:r>
              <a:rPr lang="en-US" altLang="zh-CN" dirty="0"/>
              <a:t>-</a:t>
            </a:r>
            <a:r>
              <a:rPr lang="zh-CN" altLang="en-US" dirty="0"/>
              <a:t>冒险现象</a:t>
            </a:r>
            <a:endParaRPr lang="en-US" altLang="zh-CN" dirty="0"/>
          </a:p>
        </p:txBody>
      </p:sp>
      <p:sp>
        <p:nvSpPr>
          <p:cNvPr id="4" name="内容占位符 3"/>
          <p:cNvSpPr>
            <a:spLocks noGrp="1"/>
          </p:cNvSpPr>
          <p:nvPr>
            <p:ph idx="1"/>
          </p:nvPr>
        </p:nvSpPr>
        <p:spPr/>
        <p:txBody>
          <a:bodyPr/>
          <a:lstStyle/>
          <a:p>
            <a:r>
              <a:rPr lang="zh-CN" altLang="en-US" dirty="0" smtClean="0"/>
              <a:t>竞争</a:t>
            </a:r>
            <a:r>
              <a:rPr lang="en-US" altLang="zh-CN" dirty="0" smtClean="0"/>
              <a:t>-</a:t>
            </a:r>
            <a:r>
              <a:rPr lang="zh-CN" altLang="en-US" dirty="0" smtClean="0"/>
              <a:t>冒险现象</a:t>
            </a:r>
            <a:endParaRPr lang="en-US" altLang="zh-CN" dirty="0" smtClean="0"/>
          </a:p>
          <a:p>
            <a:pPr lvl="1"/>
            <a:r>
              <a:rPr lang="zh-CN" altLang="en-US" dirty="0"/>
              <a:t>一般</a:t>
            </a:r>
            <a:r>
              <a:rPr lang="zh-CN" altLang="en-US" dirty="0" smtClean="0"/>
              <a:t>认为，存储电路的竞争</a:t>
            </a:r>
            <a:r>
              <a:rPr lang="en-US" altLang="zh-CN" dirty="0" smtClean="0"/>
              <a:t>-</a:t>
            </a:r>
            <a:r>
              <a:rPr lang="zh-CN" altLang="en-US" dirty="0" smtClean="0"/>
              <a:t>冒险现象仅发生在异步时序电路中。</a:t>
            </a:r>
            <a:endParaRPr lang="en-US" altLang="zh-CN" dirty="0" smtClean="0"/>
          </a:p>
          <a:p>
            <a:pPr lvl="1"/>
            <a:r>
              <a:rPr lang="zh-CN" altLang="en-US" dirty="0" smtClean="0"/>
              <a:t>但是，在规模较大的同步时序电路中，每个门的传输延迟时间不同，仍有</a:t>
            </a:r>
            <a:r>
              <a:rPr lang="zh-CN" altLang="en-US" dirty="0"/>
              <a:t>可能发生存储电路的竞争</a:t>
            </a:r>
            <a:r>
              <a:rPr lang="en-US" altLang="zh-CN" dirty="0"/>
              <a:t>-</a:t>
            </a:r>
            <a:r>
              <a:rPr lang="zh-CN" altLang="en-US" dirty="0"/>
              <a:t>冒险</a:t>
            </a:r>
            <a:r>
              <a:rPr lang="zh-CN" altLang="en-US" dirty="0" smtClean="0"/>
              <a:t>现象。</a:t>
            </a:r>
            <a:endParaRPr lang="en-US" altLang="zh-CN" dirty="0" smtClean="0"/>
          </a:p>
        </p:txBody>
      </p:sp>
    </p:spTree>
    <p:extLst>
      <p:ext uri="{BB962C8B-B14F-4D97-AF65-F5344CB8AC3E}">
        <p14:creationId xmlns:p14="http://schemas.microsoft.com/office/powerpoint/2010/main" val="330588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时序逻辑电路的竞争</a:t>
            </a:r>
            <a:r>
              <a:rPr lang="en-US" altLang="zh-CN" dirty="0"/>
              <a:t>-</a:t>
            </a:r>
            <a:r>
              <a:rPr lang="zh-CN" altLang="en-US" dirty="0"/>
              <a:t>冒险现象</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67544" y="1340768"/>
                <a:ext cx="8435280" cy="4569371"/>
              </a:xfrm>
            </p:spPr>
            <p:txBody>
              <a:bodyPr/>
              <a:lstStyle/>
              <a:p>
                <a:r>
                  <a:rPr lang="zh-CN" altLang="en-US" dirty="0" smtClean="0"/>
                  <a:t>竞争</a:t>
                </a:r>
                <a:r>
                  <a:rPr lang="en-US" altLang="zh-CN" dirty="0" smtClean="0"/>
                  <a:t>-</a:t>
                </a:r>
                <a:r>
                  <a:rPr lang="zh-CN" altLang="en-US" dirty="0" smtClean="0"/>
                  <a:t>冒险现象</a:t>
                </a:r>
                <a:endParaRPr lang="en-US" altLang="zh-CN" dirty="0" smtClean="0"/>
              </a:p>
              <a:p>
                <a:pPr lvl="1"/>
                <a:r>
                  <a:rPr lang="zh-CN" altLang="en-US" dirty="0" smtClean="0"/>
                  <a:t>例：</a:t>
                </a:r>
                <a:endParaRPr lang="en-US" altLang="zh-CN" dirty="0" smtClean="0"/>
              </a:p>
              <a:p>
                <a:pPr lvl="2"/>
                <a:r>
                  <a:rPr lang="zh-CN" altLang="en-US" dirty="0" smtClean="0"/>
                  <a:t>由于触发器数目较多，采用分段供给时钟信号的方式</a:t>
                </a:r>
                <a:endParaRPr lang="en-US" altLang="zh-CN" dirty="0" smtClean="0"/>
              </a:p>
              <a:p>
                <a:pPr lvl="2"/>
                <a:r>
                  <a:rPr lang="zh-CN" altLang="en-US" dirty="0"/>
                  <a:t>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𝐺</m:t>
                        </m:r>
                      </m:e>
                      <m:sub>
                        <m:r>
                          <a:rPr lang="en-US" altLang="zh-CN" i="1">
                            <a:latin typeface="Cambria Math"/>
                          </a:rPr>
                          <m:t>1</m:t>
                        </m:r>
                      </m:sub>
                    </m:sSub>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𝐺</m:t>
                        </m:r>
                      </m:e>
                      <m:sub>
                        <m:r>
                          <a:rPr lang="en-US" altLang="zh-CN" i="1">
                            <a:latin typeface="Cambria Math"/>
                          </a:rPr>
                          <m:t>2</m:t>
                        </m:r>
                      </m:sub>
                    </m:sSub>
                  </m:oMath>
                </a14:m>
                <a:r>
                  <a:rPr lang="zh-CN" altLang="en-US" dirty="0" smtClean="0"/>
                  <a:t>传输延迟时间不同，则</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𝑐𝑙𝑘</m:t>
                        </m:r>
                      </m:e>
                      <m:sub>
                        <m:r>
                          <a:rPr lang="en-US" altLang="zh-CN" i="1">
                            <a:latin typeface="Cambria Math"/>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a:rPr>
                          <m:t>clk</m:t>
                        </m:r>
                      </m:e>
                      <m:sub>
                        <m:r>
                          <a:rPr lang="en-US" altLang="zh-CN" b="0" i="1" smtClean="0">
                            <a:latin typeface="Cambria Math"/>
                          </a:rPr>
                          <m:t>2</m:t>
                        </m:r>
                      </m:sub>
                    </m:sSub>
                  </m:oMath>
                </a14:m>
                <a:r>
                  <a:rPr lang="zh-CN" altLang="en-US" dirty="0" smtClean="0"/>
                  <a:t>之间会产生时间差，发生时钟偏移现象。</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67544" y="1340768"/>
                <a:ext cx="8435280" cy="4569371"/>
              </a:xfrm>
              <a:blipFill rotWithShape="1">
                <a:blip r:embed="rId2"/>
                <a:stretch>
                  <a:fillRect l="-1663" t="-1600" r="-217"/>
                </a:stretch>
              </a:blipFill>
            </p:spPr>
            <p:txBody>
              <a:bodyPr/>
              <a:lstStyle/>
              <a:p>
                <a:r>
                  <a:rPr lang="zh-CN" altLang="en-US">
                    <a:noFill/>
                  </a:rPr>
                  <a:t> </a:t>
                </a:r>
              </a:p>
            </p:txBody>
          </p:sp>
        </mc:Fallback>
      </mc:AlternateContent>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789040"/>
            <a:ext cx="71056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9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时序逻辑电路的竞争</a:t>
            </a:r>
            <a:r>
              <a:rPr lang="en-US" altLang="zh-CN" dirty="0"/>
              <a:t>-</a:t>
            </a:r>
            <a:r>
              <a:rPr lang="zh-CN" altLang="en-US" dirty="0"/>
              <a:t>冒险现象</a:t>
            </a:r>
            <a:endParaRPr lang="en-US" altLang="zh-CN" dirty="0"/>
          </a:p>
        </p:txBody>
      </p:sp>
      <p:sp>
        <p:nvSpPr>
          <p:cNvPr id="4" name="内容占位符 3"/>
          <p:cNvSpPr>
            <a:spLocks noGrp="1"/>
          </p:cNvSpPr>
          <p:nvPr>
            <p:ph idx="1"/>
          </p:nvPr>
        </p:nvSpPr>
        <p:spPr/>
        <p:txBody>
          <a:bodyPr/>
          <a:lstStyle/>
          <a:p>
            <a:r>
              <a:rPr lang="zh-CN" altLang="en-US" dirty="0" smtClean="0"/>
              <a:t>竞争</a:t>
            </a:r>
            <a:r>
              <a:rPr lang="en-US" altLang="zh-CN" dirty="0" smtClean="0"/>
              <a:t>-</a:t>
            </a:r>
            <a:r>
              <a:rPr lang="zh-CN" altLang="en-US" dirty="0" smtClean="0"/>
              <a:t>冒险现象</a:t>
            </a:r>
            <a:endParaRPr lang="en-US" altLang="zh-CN" dirty="0" smtClean="0"/>
          </a:p>
          <a:p>
            <a:pPr lvl="1"/>
            <a:endParaRPr lang="en-US" altLang="zh-CN" dirty="0" smtClean="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236802"/>
            <a:ext cx="5758658" cy="2913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994945" y="5261138"/>
            <a:ext cx="1728192" cy="400110"/>
          </a:xfrm>
          <a:prstGeom prst="rect">
            <a:avLst/>
          </a:prstGeom>
          <a:noFill/>
        </p:spPr>
        <p:txBody>
          <a:bodyPr wrap="square" rtlCol="0">
            <a:spAutoFit/>
          </a:bodyPr>
          <a:lstStyle/>
          <a:p>
            <a:r>
              <a:rPr lang="zh-CN" altLang="en-US" sz="2000" dirty="0" smtClean="0">
                <a:latin typeface="+mj-ea"/>
                <a:ea typeface="+mj-ea"/>
              </a:rPr>
              <a:t>时钟信号波形</a:t>
            </a:r>
            <a:endParaRPr lang="zh-CN" altLang="en-US" sz="2000" dirty="0">
              <a:latin typeface="+mj-ea"/>
              <a:ea typeface="+mj-ea"/>
            </a:endParaRPr>
          </a:p>
        </p:txBody>
      </p:sp>
    </p:spTree>
    <p:extLst>
      <p:ext uri="{BB962C8B-B14F-4D97-AF65-F5344CB8AC3E}">
        <p14:creationId xmlns:p14="http://schemas.microsoft.com/office/powerpoint/2010/main" val="330588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时序逻辑电路的竞争</a:t>
            </a:r>
            <a:r>
              <a:rPr lang="en-US" altLang="zh-CN" dirty="0"/>
              <a:t>-</a:t>
            </a:r>
            <a:r>
              <a:rPr lang="zh-CN" altLang="en-US" dirty="0"/>
              <a:t>冒险现象</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576362"/>
                <a:ext cx="8229600" cy="4569371"/>
              </a:xfrm>
            </p:spPr>
            <p:txBody>
              <a:bodyPr/>
              <a:lstStyle/>
              <a:p>
                <a:r>
                  <a:rPr lang="zh-CN" altLang="en-US" dirty="0" smtClean="0"/>
                  <a:t>竞争</a:t>
                </a:r>
                <a:r>
                  <a:rPr lang="en-US" altLang="zh-CN" dirty="0" smtClean="0"/>
                  <a:t>-</a:t>
                </a:r>
                <a:r>
                  <a:rPr lang="zh-CN" altLang="en-US" dirty="0" smtClean="0"/>
                  <a:t>冒险现象</a:t>
                </a:r>
                <a:endParaRPr lang="en-US" altLang="zh-CN" dirty="0" smtClean="0"/>
              </a:p>
              <a:p>
                <a:pPr lvl="1"/>
                <a:r>
                  <a:rPr lang="zh-CN" altLang="en-US" dirty="0" smtClean="0"/>
                  <a:t>为了提高电路的工作可靠性，防止错移位现象发生，应该挑选延迟时间长的反相器作</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𝐺</m:t>
                        </m:r>
                      </m:e>
                      <m:sub>
                        <m:r>
                          <a:rPr lang="en-US" altLang="zh-CN" i="1">
                            <a:latin typeface="Cambria Math"/>
                          </a:rPr>
                          <m:t>1</m:t>
                        </m:r>
                      </m:sub>
                    </m:sSub>
                  </m:oMath>
                </a14:m>
                <a:r>
                  <a:rPr lang="zh-CN" altLang="en-US" dirty="0" smtClean="0"/>
                  <a:t>，延迟时间短的作</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𝐺</m:t>
                        </m:r>
                      </m:e>
                      <m:sub>
                        <m:r>
                          <a:rPr lang="en-US" altLang="zh-CN" b="0" i="1" smtClean="0">
                            <a:latin typeface="Cambria Math"/>
                          </a:rPr>
                          <m:t>2</m:t>
                        </m:r>
                      </m:sub>
                    </m:sSub>
                  </m:oMath>
                </a14:m>
                <a:r>
                  <a:rPr lang="zh-CN" altLang="en-US" dirty="0" smtClean="0"/>
                  <a:t>。显然不方便。</a:t>
                </a:r>
                <a:endParaRPr lang="en-US" altLang="zh-CN" dirty="0" smtClean="0"/>
              </a:p>
              <a:p>
                <a:pPr lvl="1"/>
                <a:r>
                  <a:rPr lang="zh-CN" altLang="en-US" dirty="0" smtClean="0"/>
                  <a:t>实际上可以利用增加</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𝐹𝐹</m:t>
                        </m:r>
                      </m:e>
                      <m:sub>
                        <m:r>
                          <a:rPr lang="en-US" altLang="zh-CN" b="0" i="1" smtClean="0">
                            <a:latin typeface="Cambria Math"/>
                          </a:rPr>
                          <m:t>1</m:t>
                        </m:r>
                        <m:r>
                          <a:rPr lang="en-US" altLang="zh-CN" i="1">
                            <a:latin typeface="Cambria Math"/>
                          </a:rPr>
                          <m:t>2</m:t>
                        </m:r>
                      </m:sub>
                    </m:sSub>
                  </m:oMath>
                </a14:m>
                <a:r>
                  <a:rPr lang="zh-CN" altLang="en-US" dirty="0" smtClean="0"/>
                  <a:t>的</a:t>
                </a:r>
                <a:r>
                  <a:rPr lang="en-US" altLang="zh-CN" dirty="0" smtClean="0"/>
                  <a:t>Q</a:t>
                </a:r>
                <a:r>
                  <a:rPr lang="zh-CN" altLang="en-US" dirty="0" smtClean="0"/>
                  <a:t>端到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𝐹𝐹</m:t>
                        </m:r>
                      </m:e>
                      <m:sub>
                        <m:r>
                          <a:rPr lang="en-US" altLang="zh-CN" i="1">
                            <a:latin typeface="Cambria Math"/>
                          </a:rPr>
                          <m:t>1</m:t>
                        </m:r>
                        <m:r>
                          <a:rPr lang="en-US" altLang="zh-CN" b="0" i="1" smtClean="0">
                            <a:latin typeface="Cambria Math"/>
                          </a:rPr>
                          <m:t>3</m:t>
                        </m:r>
                      </m:sub>
                    </m:sSub>
                  </m:oMath>
                </a14:m>
                <a:r>
                  <a:rPr lang="zh-CN" altLang="en-US" dirty="0" smtClean="0"/>
                  <a:t>的</a:t>
                </a:r>
                <a:r>
                  <a:rPr lang="en-US" altLang="zh-CN" dirty="0" smtClean="0"/>
                  <a:t>D</a:t>
                </a:r>
                <a:r>
                  <a:rPr lang="zh-CN" altLang="en-US" dirty="0" smtClean="0"/>
                  <a:t>端之间的传输延迟时间来解决。</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576362"/>
                <a:ext cx="8229600" cy="4569371"/>
              </a:xfrm>
              <a:blipFill rotWithShape="1">
                <a:blip r:embed="rId2"/>
                <a:stretch>
                  <a:fillRect l="-1630" t="-1602" r="-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588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时序逻辑电路的竞争</a:t>
            </a:r>
            <a:r>
              <a:rPr lang="en-US" altLang="zh-CN" dirty="0"/>
              <a:t>-</a:t>
            </a:r>
            <a:r>
              <a:rPr lang="zh-CN" altLang="en-US" dirty="0"/>
              <a:t>冒险现象</a:t>
            </a:r>
            <a:endParaRPr lang="en-US" altLang="zh-CN" dirty="0"/>
          </a:p>
        </p:txBody>
      </p:sp>
      <p:sp>
        <p:nvSpPr>
          <p:cNvPr id="4" name="内容占位符 3"/>
          <p:cNvSpPr>
            <a:spLocks noGrp="1"/>
          </p:cNvSpPr>
          <p:nvPr>
            <p:ph idx="1"/>
          </p:nvPr>
        </p:nvSpPr>
        <p:spPr/>
        <p:txBody>
          <a:bodyPr/>
          <a:lstStyle/>
          <a:p>
            <a:r>
              <a:rPr lang="zh-CN" altLang="en-US" dirty="0" smtClean="0"/>
              <a:t>竞争</a:t>
            </a:r>
            <a:r>
              <a:rPr lang="en-US" altLang="zh-CN" dirty="0" smtClean="0"/>
              <a:t>-</a:t>
            </a:r>
            <a:r>
              <a:rPr lang="zh-CN" altLang="en-US" dirty="0" smtClean="0"/>
              <a:t>冒险现象</a:t>
            </a:r>
            <a:endParaRPr lang="en-US" altLang="zh-CN" dirty="0" smtClean="0"/>
          </a:p>
          <a:p>
            <a:pPr lvl="1"/>
            <a:r>
              <a:rPr lang="zh-CN" altLang="en-US" dirty="0" smtClean="0"/>
              <a:t>例：</a:t>
            </a:r>
            <a:endParaRPr lang="en-US" altLang="zh-CN" dirty="0" smtClean="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382" y="3435644"/>
            <a:ext cx="399097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6" y="3435644"/>
            <a:ext cx="433387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1835696" y="2112204"/>
                <a:ext cx="3024336" cy="1508105"/>
              </a:xfrm>
              <a:prstGeom prst="rect">
                <a:avLst/>
              </a:prstGeom>
              <a:noFill/>
            </p:spPr>
            <p:txBody>
              <a:bodyPr wrap="square" rtlCol="0">
                <a:spAutoFit/>
              </a:bodyPr>
              <a:lstStyle/>
              <a:p>
                <a:pPr marL="0" lvl="1"/>
                <a:r>
                  <a:rPr lang="zh-CN" altLang="en-US" sz="2400" dirty="0">
                    <a:latin typeface="+mj-ea"/>
                    <a:ea typeface="+mj-ea"/>
                  </a:rPr>
                  <a:t>在</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a:ea typeface="+mj-ea"/>
                          </a:rPr>
                          <m:t>𝐹𝐹</m:t>
                        </m:r>
                      </m:e>
                      <m:sub>
                        <m:r>
                          <a:rPr lang="en-US" altLang="zh-CN" sz="2400" i="1">
                            <a:latin typeface="Cambria Math"/>
                            <a:ea typeface="+mj-ea"/>
                          </a:rPr>
                          <m:t>12</m:t>
                        </m:r>
                      </m:sub>
                    </m:sSub>
                  </m:oMath>
                </a14:m>
                <a:r>
                  <a:rPr lang="zh-CN" altLang="en-US" sz="2400" dirty="0">
                    <a:latin typeface="+mj-ea"/>
                    <a:ea typeface="+mj-ea"/>
                  </a:rPr>
                  <a:t>的</a:t>
                </a:r>
                <a:r>
                  <a:rPr lang="en-US" altLang="zh-CN" sz="2400" dirty="0">
                    <a:latin typeface="+mj-ea"/>
                    <a:ea typeface="+mj-ea"/>
                  </a:rPr>
                  <a:t>Q’</a:t>
                </a:r>
                <a:r>
                  <a:rPr lang="zh-CN" altLang="en-US" sz="2400" dirty="0">
                    <a:latin typeface="+mj-ea"/>
                    <a:ea typeface="+mj-ea"/>
                  </a:rPr>
                  <a:t>端到</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a:ea typeface="+mj-ea"/>
                          </a:rPr>
                          <m:t>𝐹𝐹</m:t>
                        </m:r>
                      </m:e>
                      <m:sub>
                        <m:r>
                          <a:rPr lang="en-US" altLang="zh-CN" sz="2400" i="1">
                            <a:latin typeface="Cambria Math"/>
                            <a:ea typeface="+mj-ea"/>
                          </a:rPr>
                          <m:t>13</m:t>
                        </m:r>
                      </m:sub>
                    </m:sSub>
                  </m:oMath>
                </a14:m>
                <a:r>
                  <a:rPr lang="zh-CN" altLang="en-US" sz="2400" dirty="0">
                    <a:latin typeface="+mj-ea"/>
                    <a:ea typeface="+mj-ea"/>
                  </a:rPr>
                  <a:t>的</a:t>
                </a:r>
                <a:r>
                  <a:rPr lang="en-US" altLang="zh-CN" sz="2400" dirty="0">
                    <a:latin typeface="+mj-ea"/>
                    <a:ea typeface="+mj-ea"/>
                  </a:rPr>
                  <a:t>D</a:t>
                </a:r>
                <a:r>
                  <a:rPr lang="zh-CN" altLang="en-US" sz="2400" dirty="0">
                    <a:latin typeface="+mj-ea"/>
                    <a:ea typeface="+mj-ea"/>
                  </a:rPr>
                  <a:t>端之间串进一级反相器</a:t>
                </a:r>
                <a:endParaRPr lang="en-US" altLang="zh-CN" sz="2400" dirty="0">
                  <a:latin typeface="+mj-ea"/>
                  <a:ea typeface="+mj-ea"/>
                </a:endParaRPr>
              </a:p>
              <a:p>
                <a:endParaRPr lang="zh-CN" altLang="en-US" sz="2000" dirty="0">
                  <a:latin typeface="+mj-ea"/>
                  <a:ea typeface="+mj-ea"/>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35696" y="2112204"/>
                <a:ext cx="3024336" cy="1508105"/>
              </a:xfrm>
              <a:prstGeom prst="rect">
                <a:avLst/>
              </a:prstGeom>
              <a:blipFill rotWithShape="1">
                <a:blip r:embed="rId4"/>
                <a:stretch>
                  <a:fillRect l="-3024" t="-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31295" y="2296871"/>
                <a:ext cx="3247702" cy="1138773"/>
              </a:xfrm>
              <a:prstGeom prst="rect">
                <a:avLst/>
              </a:prstGeom>
              <a:noFill/>
            </p:spPr>
            <p:txBody>
              <a:bodyPr wrap="square" rtlCol="0">
                <a:spAutoFit/>
              </a:bodyPr>
              <a:lstStyle/>
              <a:p>
                <a:pPr marL="0" lvl="1"/>
                <a:r>
                  <a:rPr lang="zh-CN" altLang="en-US" sz="2400" dirty="0">
                    <a:latin typeface="+mj-ea"/>
                    <a:ea typeface="+mj-ea"/>
                  </a:rPr>
                  <a:t>在</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a:ea typeface="+mj-ea"/>
                          </a:rPr>
                          <m:t>𝐹𝐹</m:t>
                        </m:r>
                      </m:e>
                      <m:sub>
                        <m:r>
                          <a:rPr lang="en-US" altLang="zh-CN" sz="2400" i="1">
                            <a:latin typeface="Cambria Math"/>
                            <a:ea typeface="+mj-ea"/>
                          </a:rPr>
                          <m:t>12</m:t>
                        </m:r>
                      </m:sub>
                    </m:sSub>
                  </m:oMath>
                </a14:m>
                <a:r>
                  <a:rPr lang="zh-CN" altLang="en-US" sz="2400" dirty="0">
                    <a:latin typeface="+mj-ea"/>
                    <a:ea typeface="+mj-ea"/>
                  </a:rPr>
                  <a:t>的</a:t>
                </a:r>
                <a:r>
                  <a:rPr lang="en-US" altLang="zh-CN" sz="2400" dirty="0" smtClean="0">
                    <a:latin typeface="+mj-ea"/>
                    <a:ea typeface="+mj-ea"/>
                  </a:rPr>
                  <a:t>Q</a:t>
                </a:r>
                <a:r>
                  <a:rPr lang="zh-CN" altLang="en-US" sz="2400" dirty="0" smtClean="0">
                    <a:latin typeface="+mj-ea"/>
                    <a:ea typeface="+mj-ea"/>
                  </a:rPr>
                  <a:t>端到地之间接入一个很小的电容</a:t>
                </a:r>
                <a:endParaRPr lang="en-US" altLang="zh-CN" sz="2400" dirty="0">
                  <a:latin typeface="+mj-ea"/>
                  <a:ea typeface="+mj-ea"/>
                </a:endParaRPr>
              </a:p>
              <a:p>
                <a:endParaRPr lang="zh-CN" altLang="en-US" sz="2000" dirty="0">
                  <a:latin typeface="+mj-ea"/>
                  <a:ea typeface="+mj-ea"/>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31295" y="2296871"/>
                <a:ext cx="3247702" cy="1138773"/>
              </a:xfrm>
              <a:prstGeom prst="rect">
                <a:avLst/>
              </a:prstGeom>
              <a:blipFill rotWithShape="1">
                <a:blip r:embed="rId5"/>
                <a:stretch>
                  <a:fillRect l="-2814" t="-4278" r="-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785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457200" y="2420888"/>
            <a:ext cx="8229600" cy="1296144"/>
          </a:xfrm>
          <a:prstGeom prst="rect">
            <a:avLst/>
          </a:prstGeom>
        </p:spPr>
        <p:txBody>
          <a:bodyPr/>
          <a:lstStyle/>
          <a:p>
            <a:pPr marL="342900" marR="0" lvl="0" indent="-342900" algn="ctr" defTabSz="914400" rtl="0" eaLnBrk="0" fontAlgn="base" latinLnBrk="0" hangingPunct="0">
              <a:lnSpc>
                <a:spcPct val="100000"/>
              </a:lnSpc>
              <a:spcBef>
                <a:spcPct val="20000"/>
              </a:spcBef>
              <a:spcAft>
                <a:spcPct val="0"/>
              </a:spcAft>
              <a:buClrTx/>
              <a:buSzTx/>
              <a:tabLst/>
              <a:defRPr/>
            </a:pPr>
            <a:r>
              <a:rPr kumimoji="1" lang="zh-CN" altLang="en-US" sz="9600" b="0" i="0" u="none" strike="noStrike" kern="0" cap="none" spc="0" normalizeH="0" baseline="0" noProof="0" dirty="0" smtClean="0">
                <a:ln>
                  <a:noFill/>
                </a:ln>
                <a:solidFill>
                  <a:srgbClr val="000066"/>
                </a:solidFill>
                <a:effectLst/>
                <a:uLnTx/>
                <a:uFillTx/>
                <a:latin typeface="+mj-ea"/>
                <a:ea typeface="+mj-ea"/>
                <a:cs typeface="宋体" charset="0"/>
              </a:rPr>
              <a:t>谢谢</a:t>
            </a:r>
            <a:endParaRPr kumimoji="1" lang="zh-CN" altLang="en-US" sz="9600" b="0" i="0" u="none" strike="noStrike" kern="0" cap="none" spc="0" normalizeH="0" baseline="0" noProof="0" dirty="0">
              <a:ln>
                <a:noFill/>
              </a:ln>
              <a:solidFill>
                <a:srgbClr val="000066"/>
              </a:solidFill>
              <a:effectLst/>
              <a:uLnTx/>
              <a:uFillTx/>
              <a:latin typeface="+mj-ea"/>
              <a:ea typeface="+mj-ea"/>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8" descr="6-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6627" y="3861048"/>
            <a:ext cx="7943673" cy="2420888"/>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a:xfrm>
            <a:off x="407985" y="1340768"/>
            <a:ext cx="8507288" cy="4569371"/>
          </a:xfrm>
        </p:spPr>
        <p:txBody>
          <a:bodyPr/>
          <a:lstStyle/>
          <a:p>
            <a:r>
              <a:rPr lang="zh-CN" altLang="en-US" dirty="0"/>
              <a:t>状态转换</a:t>
            </a:r>
            <a:r>
              <a:rPr lang="zh-CN" altLang="en-US" dirty="0" smtClean="0"/>
              <a:t>表</a:t>
            </a:r>
            <a:endParaRPr lang="en-US" altLang="zh-CN" dirty="0" smtClean="0"/>
          </a:p>
          <a:p>
            <a:pPr lvl="1"/>
            <a:r>
              <a:rPr lang="zh-CN" altLang="en-US" dirty="0"/>
              <a:t>根据状态方程将所有的输入变量和电路初态的取值</a:t>
            </a:r>
            <a:r>
              <a:rPr lang="zh-CN" altLang="en-US" dirty="0" smtClean="0"/>
              <a:t>，</a:t>
            </a:r>
            <a:r>
              <a:rPr lang="zh-CN" altLang="en-US" dirty="0"/>
              <a:t>代入</a:t>
            </a:r>
            <a:r>
              <a:rPr lang="zh-CN" altLang="en-US" dirty="0" smtClean="0"/>
              <a:t>电路</a:t>
            </a:r>
            <a:r>
              <a:rPr lang="zh-CN" altLang="en-US" dirty="0"/>
              <a:t>的状态方程和输出方程，得到电路次</a:t>
            </a:r>
            <a:r>
              <a:rPr lang="zh-CN" altLang="en-US" dirty="0" smtClean="0"/>
              <a:t>态</a:t>
            </a:r>
            <a:r>
              <a:rPr lang="en-US" altLang="zh-CN" dirty="0" smtClean="0"/>
              <a:t>(</a:t>
            </a:r>
            <a:r>
              <a:rPr lang="zh-CN" altLang="en-US" dirty="0" smtClean="0"/>
              <a:t>新</a:t>
            </a:r>
            <a:r>
              <a:rPr lang="zh-CN" altLang="en-US" dirty="0"/>
              <a:t>态</a:t>
            </a:r>
            <a:r>
              <a:rPr lang="en-US" altLang="zh-CN" dirty="0"/>
              <a:t>)</a:t>
            </a:r>
            <a:r>
              <a:rPr lang="zh-CN" altLang="en-US" dirty="0"/>
              <a:t>的输出值，列成表即为状态转换</a:t>
            </a:r>
            <a:r>
              <a:rPr lang="zh-CN" altLang="en-US" dirty="0" smtClean="0"/>
              <a:t>表</a:t>
            </a:r>
            <a:endParaRPr lang="en-US" altLang="zh-CN" dirty="0" smtClean="0"/>
          </a:p>
          <a:p>
            <a:pPr lvl="1"/>
            <a:r>
              <a:rPr lang="en-US" altLang="zh-CN" dirty="0" smtClean="0"/>
              <a:t>【</a:t>
            </a:r>
            <a:r>
              <a:rPr lang="zh-CN" altLang="en-US" dirty="0" smtClean="0"/>
              <a:t>例</a:t>
            </a:r>
            <a:r>
              <a:rPr lang="en-US" altLang="zh-CN" dirty="0" smtClean="0"/>
              <a:t>】</a:t>
            </a:r>
            <a:endParaRPr lang="en-US" altLang="zh-CN" dirty="0"/>
          </a:p>
          <a:p>
            <a:pPr marL="457200" lvl="1" indent="0">
              <a:buNone/>
            </a:pPr>
            <a:endParaRPr lang="zh-CN" altLang="en-US" dirty="0"/>
          </a:p>
          <a:p>
            <a:endParaRPr lang="en-US" altLang="zh-CN" dirty="0" smtClean="0"/>
          </a:p>
        </p:txBody>
      </p:sp>
    </p:spTree>
    <p:extLst>
      <p:ext uri="{BB962C8B-B14F-4D97-AF65-F5344CB8AC3E}">
        <p14:creationId xmlns:p14="http://schemas.microsoft.com/office/powerpoint/2010/main" val="3053535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39552" y="2636912"/>
            <a:ext cx="7955161" cy="1362075"/>
          </a:xfrm>
        </p:spPr>
        <p:txBody>
          <a:bodyPr/>
          <a:lstStyle/>
          <a:p>
            <a:r>
              <a:rPr lang="zh-CN" altLang="en-US" dirty="0" smtClean="0"/>
              <a:t>第六章 </a:t>
            </a:r>
            <a:r>
              <a:rPr lang="zh-CN" altLang="zh-CN" dirty="0" smtClean="0"/>
              <a:t>时序</a:t>
            </a:r>
            <a:r>
              <a:rPr lang="zh-CN" altLang="zh-CN" dirty="0"/>
              <a:t>逻辑电路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a:xfrm>
            <a:off x="457200" y="1052736"/>
            <a:ext cx="8229600" cy="4569371"/>
          </a:xfrm>
        </p:spPr>
        <p:txBody>
          <a:bodyPr/>
          <a:lstStyle/>
          <a:p>
            <a:r>
              <a:rPr lang="zh-CN" altLang="en-US" dirty="0" smtClean="0"/>
              <a:t>状态转换表</a:t>
            </a:r>
            <a:endParaRPr lang="en-US" altLang="zh-CN" dirty="0" smtClean="0"/>
          </a:p>
          <a:p>
            <a:pPr lvl="1"/>
            <a:endParaRPr lang="en-US" altLang="zh-CN" dirty="0"/>
          </a:p>
          <a:p>
            <a:pPr lvl="1"/>
            <a:endParaRPr lang="en-US" altLang="zh-CN" dirty="0" smtClean="0"/>
          </a:p>
          <a:p>
            <a:pPr lvl="1"/>
            <a:r>
              <a:rPr lang="zh-CN" altLang="en-US" dirty="0" smtClean="0"/>
              <a:t>此</a:t>
            </a:r>
            <a:r>
              <a:rPr lang="zh-CN" altLang="en-US" dirty="0"/>
              <a:t>电路没有输入变量，属于穆尔型的时序逻辑电路，输出端的状态只决定于电路的</a:t>
            </a:r>
            <a:r>
              <a:rPr lang="zh-CN" altLang="en-US" dirty="0" smtClean="0"/>
              <a:t>初态</a:t>
            </a:r>
            <a:endParaRPr lang="en-US" altLang="zh-CN" dirty="0" smtClean="0"/>
          </a:p>
          <a:p>
            <a:pPr lvl="2"/>
            <a:r>
              <a:rPr lang="zh-CN" altLang="en-US" dirty="0" smtClean="0"/>
              <a:t>注意：</a:t>
            </a:r>
            <a:r>
              <a:rPr lang="en-US" altLang="zh-CN" dirty="0" smtClean="0"/>
              <a:t>CLK</a:t>
            </a:r>
            <a:r>
              <a:rPr lang="zh-CN" altLang="en-US" dirty="0" smtClean="0"/>
              <a:t>不是输入逻辑变量。它只是控制触发器状态转换的操作信号。</a:t>
            </a:r>
            <a:endParaRPr lang="en-US" altLang="zh-CN" dirty="0" smtClean="0"/>
          </a:p>
          <a:p>
            <a:endParaRPr lang="en-US" altLang="zh-CN" dirty="0" smtClean="0"/>
          </a:p>
        </p:txBody>
      </p:sp>
      <p:pic>
        <p:nvPicPr>
          <p:cNvPr id="12" name="Picture 18" descr="6-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920" y="-32325"/>
            <a:ext cx="7577180" cy="2309197"/>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2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052736"/>
                <a:ext cx="8229600" cy="4569371"/>
              </a:xfrm>
            </p:spPr>
            <p:txBody>
              <a:bodyPr/>
              <a:lstStyle/>
              <a:p>
                <a:r>
                  <a:rPr lang="zh-CN" altLang="en-US" dirty="0" smtClean="0"/>
                  <a:t>状态转换表</a:t>
                </a:r>
                <a:endParaRPr lang="en-US" altLang="zh-CN" dirty="0" smtClean="0"/>
              </a:p>
              <a:p>
                <a:pPr lvl="1"/>
                <a:endParaRPr lang="en-US" altLang="zh-CN" dirty="0" smtClean="0"/>
              </a:p>
              <a:p>
                <a:pPr lvl="1"/>
                <a:endParaRPr lang="en-US" altLang="zh-CN" dirty="0"/>
              </a:p>
              <a:p>
                <a:pPr lvl="1"/>
                <a:r>
                  <a:rPr lang="zh-CN" altLang="en-US" dirty="0" smtClean="0"/>
                  <a:t>设电路初态</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3</m:t>
                        </m:r>
                      </m:sub>
                    </m:sSub>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2</m:t>
                        </m:r>
                      </m:sub>
                    </m:sSub>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1</m:t>
                        </m:r>
                      </m:sub>
                    </m:sSub>
                    <m:r>
                      <a:rPr lang="en-US" altLang="zh-CN" b="0" i="1" smtClean="0">
                        <a:latin typeface="Cambria Math"/>
                      </a:rPr>
                      <m:t>=000</m:t>
                    </m:r>
                  </m:oMath>
                </a14:m>
                <a:r>
                  <a:rPr lang="zh-CN" altLang="en-US" dirty="0" smtClean="0"/>
                  <a:t>，代入状态方程和输出方程，得</a:t>
                </a:r>
                <a:endParaRPr lang="en-US" altLang="zh-CN" dirty="0"/>
              </a:p>
              <a:p>
                <a:pPr marL="457200" lvl="1" indent="0">
                  <a:buNone/>
                </a:pPr>
                <a:endParaRPr lang="zh-CN" altLang="en-US" dirty="0"/>
              </a:p>
              <a:p>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052736"/>
                <a:ext cx="8229600" cy="4569371"/>
              </a:xfrm>
              <a:blipFill rotWithShape="1">
                <a:blip r:embed="rId4"/>
                <a:stretch>
                  <a:fillRect l="-1630" t="-1202"/>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077337923"/>
              </p:ext>
            </p:extLst>
          </p:nvPr>
        </p:nvGraphicFramePr>
        <p:xfrm>
          <a:off x="1324305" y="4104793"/>
          <a:ext cx="3168650" cy="1563687"/>
        </p:xfrm>
        <a:graphic>
          <a:graphicData uri="http://schemas.openxmlformats.org/presentationml/2006/ole">
            <mc:AlternateContent xmlns:mc="http://schemas.openxmlformats.org/markup-compatibility/2006">
              <mc:Choice xmlns:v="urn:schemas-microsoft-com:vml" Requires="v">
                <p:oleObj spid="_x0000_s105504" name="公式" r:id="rId5" imgW="1397000" imgH="711200" progId="Equation.3">
                  <p:embed/>
                </p:oleObj>
              </mc:Choice>
              <mc:Fallback>
                <p:oleObj name="公式" r:id="rId5" imgW="13970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4305" y="4104793"/>
                        <a:ext cx="3168650" cy="1563687"/>
                      </a:xfrm>
                      <a:prstGeom prst="rect">
                        <a:avLst/>
                      </a:prstGeom>
                      <a:solidFill>
                        <a:schemeClr val="bg1"/>
                      </a:solidFill>
                      <a:ln w="57150" cmpd="thickThin">
                        <a:noFill/>
                        <a:miter lim="800000"/>
                        <a:headEnd/>
                        <a:tailEnd/>
                      </a:ln>
                      <a:effectLst/>
                    </p:spPr>
                  </p:pic>
                </p:oleObj>
              </mc:Fallback>
            </mc:AlternateContent>
          </a:graphicData>
        </a:graphic>
      </p:graphicFrame>
      <mc:AlternateContent xmlns:mc="http://schemas.openxmlformats.org/markup-compatibility/2006" xmlns:a14="http://schemas.microsoft.com/office/drawing/2010/main">
        <mc:Choice Requires="a14">
          <p:sp>
            <p:nvSpPr>
              <p:cNvPr id="5" name="TextBox 4"/>
              <p:cNvSpPr txBox="1"/>
              <p:nvPr/>
            </p:nvSpPr>
            <p:spPr>
              <a:xfrm>
                <a:off x="3631344" y="3395102"/>
                <a:ext cx="20021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𝑌</m:t>
                      </m:r>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𝑄</m:t>
                          </m:r>
                        </m:e>
                        <m:sub>
                          <m:r>
                            <a:rPr lang="en-US" altLang="zh-CN" sz="2800" i="1">
                              <a:latin typeface="Cambria Math"/>
                            </a:rPr>
                            <m:t>2</m:t>
                          </m:r>
                        </m:sub>
                      </m:sSub>
                      <m:r>
                        <a:rPr lang="en-US" altLang="zh-CN" sz="2800" i="1">
                          <a:latin typeface="Cambria Math"/>
                          <a:ea typeface="Cambria Math"/>
                        </a:rPr>
                        <m:t>∙</m:t>
                      </m:r>
                      <m:sSub>
                        <m:sSubPr>
                          <m:ctrlPr>
                            <a:rPr lang="en-US" altLang="zh-CN" sz="2800" i="1">
                              <a:latin typeface="Cambria Math" panose="02040503050406030204" pitchFamily="18" charset="0"/>
                              <a:ea typeface="Cambria Math"/>
                            </a:rPr>
                          </m:ctrlPr>
                        </m:sSubPr>
                        <m:e>
                          <m:r>
                            <a:rPr lang="en-US" altLang="zh-CN" sz="2800" i="1">
                              <a:latin typeface="Cambria Math"/>
                              <a:ea typeface="Cambria Math"/>
                            </a:rPr>
                            <m:t>𝑄</m:t>
                          </m:r>
                        </m:e>
                        <m:sub>
                          <m:r>
                            <a:rPr lang="en-US" altLang="zh-CN" sz="2800" i="1">
                              <a:latin typeface="Cambria Math"/>
                              <a:ea typeface="Cambria Math"/>
                            </a:rPr>
                            <m:t>3</m:t>
                          </m:r>
                        </m:sub>
                      </m:sSub>
                    </m:oMath>
                  </m:oMathPara>
                </a14:m>
                <a:endParaRPr lang="zh-CN" alt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3631344" y="3395102"/>
                <a:ext cx="2002151" cy="523220"/>
              </a:xfrm>
              <a:prstGeom prst="rect">
                <a:avLst/>
              </a:prstGeom>
              <a:blipFill rotWithShape="1">
                <a:blip r:embed="rId7"/>
                <a:stretch>
                  <a:fillRect/>
                </a:stretch>
              </a:blipFill>
            </p:spPr>
            <p:txBody>
              <a:bodyPr/>
              <a:lstStyle/>
              <a:p>
                <a:r>
                  <a:rPr lang="zh-CN" altLang="en-US">
                    <a:noFill/>
                  </a:rPr>
                  <a:t> </a:t>
                </a:r>
              </a:p>
            </p:txBody>
          </p:sp>
        </mc:Fallback>
      </mc:AlternateContent>
      <p:cxnSp>
        <p:nvCxnSpPr>
          <p:cNvPr id="7" name="直接箭头连接符 6"/>
          <p:cNvCxnSpPr/>
          <p:nvPr/>
        </p:nvCxnSpPr>
        <p:spPr bwMode="auto">
          <a:xfrm>
            <a:off x="4783472" y="4879549"/>
            <a:ext cx="100811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9" name="对象 8"/>
          <p:cNvGraphicFramePr>
            <a:graphicFrameLocks noChangeAspect="1"/>
          </p:cNvGraphicFramePr>
          <p:nvPr>
            <p:extLst>
              <p:ext uri="{D42A27DB-BD31-4B8C-83A1-F6EECF244321}">
                <p14:modId xmlns:p14="http://schemas.microsoft.com/office/powerpoint/2010/main" val="3951683017"/>
              </p:ext>
            </p:extLst>
          </p:nvPr>
        </p:nvGraphicFramePr>
        <p:xfrm>
          <a:off x="6076833" y="4104996"/>
          <a:ext cx="1296988" cy="1563688"/>
        </p:xfrm>
        <a:graphic>
          <a:graphicData uri="http://schemas.openxmlformats.org/presentationml/2006/ole">
            <mc:AlternateContent xmlns:mc="http://schemas.openxmlformats.org/markup-compatibility/2006">
              <mc:Choice xmlns:v="urn:schemas-microsoft-com:vml" Requires="v">
                <p:oleObj spid="_x0000_s105505" name="Equation" r:id="rId8" imgW="571320" imgH="711000" progId="Equation.DSMT4">
                  <p:embed/>
                </p:oleObj>
              </mc:Choice>
              <mc:Fallback>
                <p:oleObj name="Equation" r:id="rId8" imgW="571320" imgH="711000" progId="Equation.DSMT4">
                  <p:embed/>
                  <p:pic>
                    <p:nvPicPr>
                      <p:cNvPr id="0" name=""/>
                      <p:cNvPicPr>
                        <a:picLocks noChangeAspect="1" noChangeArrowheads="1"/>
                      </p:cNvPicPr>
                      <p:nvPr/>
                    </p:nvPicPr>
                    <p:blipFill>
                      <a:blip r:embed="rId9"/>
                      <a:srcRect/>
                      <a:stretch>
                        <a:fillRect/>
                      </a:stretch>
                    </p:blipFill>
                    <p:spPr bwMode="auto">
                      <a:xfrm>
                        <a:off x="6076833" y="4104996"/>
                        <a:ext cx="1296988" cy="1563688"/>
                      </a:xfrm>
                      <a:prstGeom prst="rect">
                        <a:avLst/>
                      </a:prstGeom>
                      <a:solidFill>
                        <a:schemeClr val="bg1"/>
                      </a:solidFill>
                      <a:ln>
                        <a:noFill/>
                      </a:ln>
                      <a:extLst>
                        <a:ext uri="{91240B29-F687-4F45-9708-019B960494DF}">
                          <a14:hiddenLine xmlns:a14="http://schemas.microsoft.com/office/drawing/2010/main" w="57150" cmpd="thickThin">
                            <a:solidFill>
                              <a:srgbClr val="000000"/>
                            </a:solidFill>
                            <a:miter lim="800000"/>
                            <a:headEnd/>
                            <a:tailEnd/>
                          </a14:hiddenLine>
                        </a:ext>
                      </a:extLst>
                    </p:spPr>
                  </p:pic>
                </p:oleObj>
              </mc:Fallback>
            </mc:AlternateContent>
          </a:graphicData>
        </a:graphic>
      </p:graphicFrame>
      <p:cxnSp>
        <p:nvCxnSpPr>
          <p:cNvPr id="10" name="直接箭头连接符 9"/>
          <p:cNvCxnSpPr/>
          <p:nvPr/>
        </p:nvCxnSpPr>
        <p:spPr bwMode="auto">
          <a:xfrm>
            <a:off x="5791584" y="3656712"/>
            <a:ext cx="100811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1" name="TextBox 10"/>
              <p:cNvSpPr txBox="1"/>
              <p:nvPr/>
            </p:nvSpPr>
            <p:spPr>
              <a:xfrm>
                <a:off x="7159735" y="3395102"/>
                <a:ext cx="11576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a:rPr>
                        <m:t>𝑌</m:t>
                      </m:r>
                      <m:r>
                        <a:rPr lang="en-US" altLang="zh-CN" sz="2800" i="1" smtClean="0">
                          <a:latin typeface="Cambria Math"/>
                        </a:rPr>
                        <m:t>=0</m:t>
                      </m:r>
                    </m:oMath>
                  </m:oMathPara>
                </a14:m>
                <a:endParaRPr lang="zh-CN" alt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159735" y="3395102"/>
                <a:ext cx="1157625" cy="523220"/>
              </a:xfrm>
              <a:prstGeom prst="rect">
                <a:avLst/>
              </a:prstGeom>
              <a:blipFill rotWithShape="1">
                <a:blip r:embed="rId10"/>
                <a:stretch>
                  <a:fillRect/>
                </a:stretch>
              </a:blipFill>
            </p:spPr>
            <p:txBody>
              <a:bodyPr/>
              <a:lstStyle/>
              <a:p>
                <a:r>
                  <a:rPr lang="zh-CN" altLang="en-US">
                    <a:noFill/>
                  </a:rPr>
                  <a:t> </a:t>
                </a:r>
              </a:p>
            </p:txBody>
          </p:sp>
        </mc:Fallback>
      </mc:AlternateContent>
      <p:pic>
        <p:nvPicPr>
          <p:cNvPr id="13" name="Picture 18" descr="6-2-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82920" y="-32325"/>
            <a:ext cx="7577180" cy="2309197"/>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078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dirty="0" smtClean="0"/>
                  <a:t>状态转换表</a:t>
                </a:r>
                <a:endParaRPr lang="en-US" altLang="zh-CN" dirty="0" smtClean="0"/>
              </a:p>
              <a:p>
                <a:pPr lvl="1"/>
                <a:r>
                  <a:rPr lang="zh-CN" altLang="en-US" dirty="0" smtClean="0"/>
                  <a:t>将该结果作为新的初态，即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𝑄</m:t>
                        </m:r>
                      </m:e>
                      <m:sub>
                        <m:r>
                          <a:rPr lang="en-US" altLang="zh-CN" i="1">
                            <a:latin typeface="Cambria Math"/>
                          </a:rPr>
                          <m:t>3</m:t>
                        </m:r>
                      </m:sub>
                    </m:sSub>
                    <m:sSub>
                      <m:sSubPr>
                        <m:ctrlPr>
                          <a:rPr lang="en-US" altLang="zh-CN" i="1">
                            <a:latin typeface="Cambria Math" panose="02040503050406030204" pitchFamily="18" charset="0"/>
                          </a:rPr>
                        </m:ctrlPr>
                      </m:sSubPr>
                      <m:e>
                        <m:r>
                          <a:rPr lang="en-US" altLang="zh-CN" i="1">
                            <a:latin typeface="Cambria Math"/>
                          </a:rPr>
                          <m:t>𝑄</m:t>
                        </m:r>
                      </m:e>
                      <m:sub>
                        <m:r>
                          <a:rPr lang="en-US" altLang="zh-CN" i="1">
                            <a:latin typeface="Cambria Math"/>
                          </a:rPr>
                          <m:t>2</m:t>
                        </m:r>
                      </m:sub>
                    </m:sSub>
                    <m:sSub>
                      <m:sSubPr>
                        <m:ctrlPr>
                          <a:rPr lang="en-US" altLang="zh-CN" i="1">
                            <a:latin typeface="Cambria Math" panose="02040503050406030204" pitchFamily="18" charset="0"/>
                          </a:rPr>
                        </m:ctrlPr>
                      </m:sSubPr>
                      <m:e>
                        <m:r>
                          <a:rPr lang="en-US" altLang="zh-CN" i="1">
                            <a:latin typeface="Cambria Math"/>
                          </a:rPr>
                          <m:t>𝑄</m:t>
                        </m:r>
                      </m:e>
                      <m:sub>
                        <m:r>
                          <a:rPr lang="en-US" altLang="zh-CN" i="1">
                            <a:latin typeface="Cambria Math"/>
                          </a:rPr>
                          <m:t>1</m:t>
                        </m:r>
                      </m:sub>
                    </m:sSub>
                    <m:r>
                      <a:rPr lang="en-US" altLang="zh-CN" i="1">
                        <a:latin typeface="Cambria Math"/>
                      </a:rPr>
                      <m:t>=00</m:t>
                    </m:r>
                    <m:r>
                      <a:rPr lang="en-US" altLang="zh-CN" b="0" i="1" smtClean="0">
                        <a:latin typeface="Cambria Math"/>
                      </a:rPr>
                      <m:t>1</m:t>
                    </m:r>
                  </m:oMath>
                </a14:m>
                <a:r>
                  <a:rPr lang="zh-CN" altLang="en-US" dirty="0" smtClean="0"/>
                  <a:t>，重新代入，得到一组新的次态和输出值。</a:t>
                </a:r>
                <a:endParaRPr lang="en-US" altLang="zh-CN" dirty="0" smtClean="0"/>
              </a:p>
              <a:p>
                <a:pPr lvl="1"/>
                <a:r>
                  <a:rPr lang="zh-CN" altLang="en-US" dirty="0" smtClean="0"/>
                  <a:t>如此往复，直到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𝑄</m:t>
                        </m:r>
                      </m:e>
                      <m:sub>
                        <m:r>
                          <a:rPr lang="en-US" altLang="zh-CN" i="1">
                            <a:latin typeface="Cambria Math"/>
                          </a:rPr>
                          <m:t>3</m:t>
                        </m:r>
                      </m:sub>
                    </m:sSub>
                    <m:sSub>
                      <m:sSubPr>
                        <m:ctrlPr>
                          <a:rPr lang="en-US" altLang="zh-CN" i="1">
                            <a:latin typeface="Cambria Math" panose="02040503050406030204" pitchFamily="18" charset="0"/>
                          </a:rPr>
                        </m:ctrlPr>
                      </m:sSubPr>
                      <m:e>
                        <m:r>
                          <a:rPr lang="en-US" altLang="zh-CN" i="1">
                            <a:latin typeface="Cambria Math"/>
                          </a:rPr>
                          <m:t>𝑄</m:t>
                        </m:r>
                      </m:e>
                      <m:sub>
                        <m:r>
                          <a:rPr lang="en-US" altLang="zh-CN" i="1">
                            <a:latin typeface="Cambria Math"/>
                          </a:rPr>
                          <m:t>2</m:t>
                        </m:r>
                      </m:sub>
                    </m:sSub>
                    <m:sSub>
                      <m:sSubPr>
                        <m:ctrlPr>
                          <a:rPr lang="en-US" altLang="zh-CN" i="1">
                            <a:latin typeface="Cambria Math" panose="02040503050406030204" pitchFamily="18" charset="0"/>
                          </a:rPr>
                        </m:ctrlPr>
                      </m:sSubPr>
                      <m:e>
                        <m:r>
                          <a:rPr lang="en-US" altLang="zh-CN" i="1">
                            <a:latin typeface="Cambria Math"/>
                          </a:rPr>
                          <m:t>𝑄</m:t>
                        </m:r>
                      </m:e>
                      <m:sub>
                        <m:r>
                          <a:rPr lang="en-US" altLang="zh-CN" i="1">
                            <a:latin typeface="Cambria Math"/>
                          </a:rPr>
                          <m:t>1</m:t>
                        </m:r>
                      </m:sub>
                    </m:sSub>
                    <m:r>
                      <a:rPr lang="en-US" altLang="zh-CN" i="1">
                        <a:latin typeface="Cambria Math"/>
                      </a:rPr>
                      <m:t>=</m:t>
                    </m:r>
                    <m:r>
                      <a:rPr lang="en-US" altLang="zh-CN" b="0" i="1" smtClean="0">
                        <a:latin typeface="Cambria Math"/>
                      </a:rPr>
                      <m:t>110</m:t>
                    </m:r>
                  </m:oMath>
                </a14:m>
                <a:r>
                  <a:rPr lang="zh-CN" altLang="en-US" dirty="0" smtClean="0"/>
                  <a:t>时，得到次态</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a:rPr>
                          <m:t>𝑄</m:t>
                        </m:r>
                      </m:e>
                      <m:sub>
                        <m:r>
                          <a:rPr lang="en-US" altLang="zh-CN" b="0" i="1" smtClean="0">
                            <a:latin typeface="Cambria Math"/>
                          </a:rPr>
                          <m:t>3</m:t>
                        </m:r>
                      </m:sub>
                      <m:sup>
                        <m:r>
                          <a:rPr lang="en-US" altLang="zh-CN" b="0" i="1" smtClean="0">
                            <a:latin typeface="Cambria Math"/>
                          </a:rPr>
                          <m:t>∗</m:t>
                        </m:r>
                      </m:sup>
                    </m:sSubSup>
                    <m:sSubSup>
                      <m:sSubSupPr>
                        <m:ctrlPr>
                          <a:rPr lang="en-US" altLang="zh-CN" i="1" smtClean="0">
                            <a:latin typeface="Cambria Math" panose="02040503050406030204" pitchFamily="18" charset="0"/>
                          </a:rPr>
                        </m:ctrlPr>
                      </m:sSubSupPr>
                      <m:e>
                        <m:r>
                          <a:rPr lang="en-US" altLang="zh-CN" b="0" i="1" smtClean="0">
                            <a:latin typeface="Cambria Math"/>
                          </a:rPr>
                          <m:t>𝑄</m:t>
                        </m:r>
                      </m:e>
                      <m:sub>
                        <m:r>
                          <a:rPr lang="en-US" altLang="zh-CN" b="0" i="1" smtClean="0">
                            <a:latin typeface="Cambria Math"/>
                          </a:rPr>
                          <m:t>2</m:t>
                        </m:r>
                      </m:sub>
                      <m:sup>
                        <m:r>
                          <a:rPr lang="en-US" altLang="zh-CN" b="0" i="1" smtClean="0">
                            <a:latin typeface="Cambria Math"/>
                          </a:rPr>
                          <m:t>∗</m:t>
                        </m:r>
                      </m:sup>
                    </m:sSubSup>
                    <m:sSubSup>
                      <m:sSubSupPr>
                        <m:ctrlPr>
                          <a:rPr lang="en-US" altLang="zh-CN" i="1" smtClean="0">
                            <a:latin typeface="Cambria Math" panose="02040503050406030204" pitchFamily="18" charset="0"/>
                          </a:rPr>
                        </m:ctrlPr>
                      </m:sSubSupPr>
                      <m:e>
                        <m:r>
                          <a:rPr lang="en-US" altLang="zh-CN" b="0" i="1" smtClean="0">
                            <a:latin typeface="Cambria Math"/>
                          </a:rPr>
                          <m:t>𝑄</m:t>
                        </m:r>
                      </m:e>
                      <m:sub>
                        <m:r>
                          <a:rPr lang="en-US" altLang="zh-CN" b="0" i="1" smtClean="0">
                            <a:latin typeface="Cambria Math"/>
                          </a:rPr>
                          <m:t>1</m:t>
                        </m:r>
                      </m:sub>
                      <m:sup>
                        <m:r>
                          <a:rPr lang="en-US" altLang="zh-CN" b="0" i="1" smtClean="0">
                            <a:latin typeface="Cambria Math"/>
                          </a:rPr>
                          <m:t>∗</m:t>
                        </m:r>
                      </m:sup>
                    </m:sSubSup>
                    <m:r>
                      <a:rPr lang="en-US" altLang="zh-CN" i="1">
                        <a:latin typeface="Cambria Math"/>
                      </a:rPr>
                      <m:t>=00</m:t>
                    </m:r>
                    <m:r>
                      <a:rPr lang="en-US" altLang="zh-CN" b="0" i="1" smtClean="0">
                        <a:latin typeface="Cambria Math"/>
                      </a:rPr>
                      <m:t>0</m:t>
                    </m:r>
                  </m:oMath>
                </a14:m>
                <a:r>
                  <a:rPr lang="zh-CN" altLang="en-US" dirty="0" smtClean="0"/>
                  <a:t>，返回了最初的初态。</a:t>
                </a:r>
                <a:endParaRPr lang="en-US" altLang="zh-CN" dirty="0" smtClean="0"/>
              </a:p>
              <a:p>
                <a:pPr lvl="1"/>
                <a:r>
                  <a:rPr lang="zh-CN" altLang="en-US" dirty="0" smtClean="0"/>
                  <a:t>故得到状态转换表</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3"/>
                <a:stretch>
                  <a:fillRect l="-1630" t="-120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87061789"/>
              </p:ext>
            </p:extLst>
          </p:nvPr>
        </p:nvGraphicFramePr>
        <p:xfrm>
          <a:off x="2695736" y="1340768"/>
          <a:ext cx="5956722" cy="5397720"/>
        </p:xfrm>
        <a:graphic>
          <a:graphicData uri="http://schemas.openxmlformats.org/presentationml/2006/ole">
            <mc:AlternateContent xmlns:mc="http://schemas.openxmlformats.org/markup-compatibility/2006">
              <mc:Choice xmlns:v="urn:schemas-microsoft-com:vml" Requires="v">
                <p:oleObj spid="_x0000_s11312" name="Visio" r:id="rId4" imgW="2716073" imgH="2466746" progId="Visio.Drawing.11">
                  <p:embed/>
                </p:oleObj>
              </mc:Choice>
              <mc:Fallback>
                <p:oleObj name="Visio" r:id="rId4" imgW="2716073" imgH="2466746"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6526" b="12134"/>
                      <a:stretch>
                        <a:fillRect/>
                      </a:stretch>
                    </p:blipFill>
                    <p:spPr bwMode="auto">
                      <a:xfrm>
                        <a:off x="2695736" y="1340768"/>
                        <a:ext cx="5956722" cy="5397720"/>
                      </a:xfrm>
                      <a:prstGeom prst="rect">
                        <a:avLst/>
                      </a:prstGeom>
                      <a:solidFill>
                        <a:schemeClr val="bg1"/>
                      </a:solidFill>
                      <a:ln w="57150" cap="sq" cmpd="thickThin">
                        <a:noFill/>
                        <a:miter lim="800000"/>
                        <a:headEnd type="none" w="sm" len="sm"/>
                        <a:tailEnd type="none" w="sm" len="sm"/>
                      </a:ln>
                      <a:effectLst/>
                    </p:spPr>
                  </p:pic>
                </p:oleObj>
              </mc:Fallback>
            </mc:AlternateContent>
          </a:graphicData>
        </a:graphic>
      </p:graphicFrame>
      <p:sp>
        <p:nvSpPr>
          <p:cNvPr id="5" name="矩形 4"/>
          <p:cNvSpPr/>
          <p:nvPr/>
        </p:nvSpPr>
        <p:spPr bwMode="auto">
          <a:xfrm>
            <a:off x="3059832" y="6021288"/>
            <a:ext cx="5256584" cy="50405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TextBox 5"/>
          <p:cNvSpPr txBox="1"/>
          <p:nvPr/>
        </p:nvSpPr>
        <p:spPr>
          <a:xfrm>
            <a:off x="251520" y="1412776"/>
            <a:ext cx="2448271" cy="5047536"/>
          </a:xfrm>
          <a:prstGeom prst="rect">
            <a:avLst/>
          </a:prstGeom>
          <a:solidFill>
            <a:schemeClr val="bg1"/>
          </a:solidFill>
          <a:ln>
            <a:solidFill>
              <a:srgbClr val="FF0000"/>
            </a:solidFill>
          </a:ln>
        </p:spPr>
        <p:txBody>
          <a:bodyPr wrap="square" rtlCol="0">
            <a:spAutoFit/>
          </a:bodyPr>
          <a:lstStyle/>
          <a:p>
            <a:r>
              <a:rPr lang="zh-CN" altLang="en-US" sz="2800" dirty="0" smtClean="0">
                <a:latin typeface="+mj-ea"/>
                <a:ea typeface="+mj-ea"/>
              </a:rPr>
              <a:t>检查一下状态转换表是否包含了电路所有可能出现的状态。缺少的补充进去，才得到完整的状态转换表</a:t>
            </a:r>
            <a:endParaRPr lang="en-US" altLang="zh-CN" sz="2800" dirty="0" smtClean="0">
              <a:latin typeface="+mj-ea"/>
              <a:ea typeface="+mj-ea"/>
            </a:endParaRPr>
          </a:p>
          <a:p>
            <a:endParaRPr lang="en-US" altLang="zh-CN" sz="1400" dirty="0">
              <a:latin typeface="+mj-ea"/>
              <a:ea typeface="+mj-ea"/>
            </a:endParaRPr>
          </a:p>
          <a:p>
            <a:r>
              <a:rPr lang="zh-CN" altLang="en-US" sz="2800" dirty="0" smtClean="0">
                <a:latin typeface="+mj-ea"/>
                <a:ea typeface="+mj-ea"/>
              </a:rPr>
              <a:t>由图可见，该</a:t>
            </a:r>
            <a:r>
              <a:rPr lang="zh-CN" altLang="en-US" sz="2800" dirty="0">
                <a:latin typeface="+mj-ea"/>
                <a:ea typeface="+mj-ea"/>
              </a:rPr>
              <a:t>电路</a:t>
            </a:r>
            <a:r>
              <a:rPr lang="zh-CN" altLang="en-US" sz="2800" dirty="0" smtClean="0">
                <a:latin typeface="+mj-ea"/>
                <a:ea typeface="+mj-ea"/>
              </a:rPr>
              <a:t>是</a:t>
            </a:r>
            <a:r>
              <a:rPr lang="zh-CN" altLang="en-US" sz="2800" dirty="0" smtClean="0">
                <a:solidFill>
                  <a:srgbClr val="FF0000"/>
                </a:solidFill>
                <a:latin typeface="+mj-ea"/>
                <a:ea typeface="+mj-ea"/>
              </a:rPr>
              <a:t>七</a:t>
            </a:r>
            <a:r>
              <a:rPr lang="zh-CN" altLang="en-US" sz="2800" dirty="0">
                <a:solidFill>
                  <a:srgbClr val="FF0000"/>
                </a:solidFill>
                <a:latin typeface="+mj-ea"/>
                <a:ea typeface="+mj-ea"/>
              </a:rPr>
              <a:t>进制加法计数器</a:t>
            </a:r>
          </a:p>
        </p:txBody>
      </p:sp>
    </p:spTree>
    <p:extLst>
      <p:ext uri="{BB962C8B-B14F-4D97-AF65-F5344CB8AC3E}">
        <p14:creationId xmlns:p14="http://schemas.microsoft.com/office/powerpoint/2010/main" val="4109674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1000"/>
                                        <p:tgtEl>
                                          <p:spTgt spid="5"/>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状态转换图</a:t>
            </a:r>
            <a:endParaRPr lang="en-US" altLang="zh-CN" dirty="0" smtClean="0"/>
          </a:p>
          <a:p>
            <a:pPr lvl="1"/>
            <a:r>
              <a:rPr lang="zh-CN" altLang="en-US" dirty="0"/>
              <a:t>将状态转换表以图形的方式直观表示出来，即为状态转换</a:t>
            </a:r>
            <a:r>
              <a:rPr lang="zh-CN" altLang="en-US" dirty="0" smtClean="0"/>
              <a:t>图</a:t>
            </a:r>
            <a:endParaRPr lang="en-US" altLang="zh-CN" dirty="0" smtClean="0"/>
          </a:p>
          <a:p>
            <a:pPr lvl="2"/>
            <a:r>
              <a:rPr lang="zh-CN" altLang="en-US" dirty="0" smtClean="0"/>
              <a:t>圆圈表示电路的各个状态</a:t>
            </a:r>
            <a:endParaRPr lang="en-US" altLang="zh-CN" dirty="0" smtClean="0"/>
          </a:p>
          <a:p>
            <a:pPr lvl="2"/>
            <a:r>
              <a:rPr lang="zh-CN" altLang="en-US" dirty="0" smtClean="0"/>
              <a:t>箭头表示状态转换的方向</a:t>
            </a:r>
            <a:endParaRPr lang="en-US" altLang="zh-CN" dirty="0" smtClean="0"/>
          </a:p>
          <a:p>
            <a:pPr lvl="2"/>
            <a:r>
              <a:rPr lang="zh-CN" altLang="en-US" dirty="0"/>
              <a:t>箭头</a:t>
            </a:r>
            <a:r>
              <a:rPr lang="zh-CN" altLang="en-US" dirty="0" smtClean="0"/>
              <a:t>上标注输入</a:t>
            </a:r>
            <a:r>
              <a:rPr lang="en-US" altLang="zh-CN" dirty="0" smtClean="0"/>
              <a:t>/</a:t>
            </a:r>
            <a:r>
              <a:rPr lang="zh-CN" altLang="en-US" dirty="0" smtClean="0"/>
              <a:t>出变量</a:t>
            </a:r>
            <a:endParaRPr lang="en-US" altLang="zh-CN" dirty="0" smtClean="0"/>
          </a:p>
          <a:p>
            <a:pPr lvl="2"/>
            <a:r>
              <a:rPr lang="zh-CN" altLang="en-US" dirty="0" smtClean="0"/>
              <a:t>将输入变量写在斜线以上，输出变量</a:t>
            </a:r>
            <a:r>
              <a:rPr lang="zh-CN" altLang="en-US" dirty="0"/>
              <a:t>写在斜线</a:t>
            </a:r>
            <a:r>
              <a:rPr lang="zh-CN" altLang="en-US" dirty="0" smtClean="0"/>
              <a:t>以下</a:t>
            </a:r>
            <a:endParaRPr lang="zh-CN" altLang="en-US" dirty="0"/>
          </a:p>
          <a:p>
            <a:endParaRPr lang="en-US" altLang="zh-CN" dirty="0" smtClean="0"/>
          </a:p>
        </p:txBody>
      </p:sp>
    </p:spTree>
    <p:extLst>
      <p:ext uri="{BB962C8B-B14F-4D97-AF65-F5344CB8AC3E}">
        <p14:creationId xmlns:p14="http://schemas.microsoft.com/office/powerpoint/2010/main" val="126356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a:xfrm>
            <a:off x="457200" y="1556792"/>
            <a:ext cx="4218954" cy="4569371"/>
          </a:xfrm>
        </p:spPr>
        <p:txBody>
          <a:bodyPr/>
          <a:lstStyle/>
          <a:p>
            <a:r>
              <a:rPr lang="zh-CN" altLang="en-US" dirty="0" smtClean="0"/>
              <a:t>状态转换图</a:t>
            </a:r>
            <a:endParaRPr lang="en-US" altLang="zh-CN" dirty="0" smtClean="0"/>
          </a:p>
          <a:p>
            <a:pPr lvl="1"/>
            <a:r>
              <a:rPr lang="zh-CN" altLang="en-US" dirty="0" smtClean="0"/>
              <a:t>例：之前状态转换表对应的状态转换图为</a:t>
            </a:r>
            <a:endParaRPr lang="en-US" altLang="zh-CN" dirty="0" smtClean="0"/>
          </a:p>
          <a:p>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3702244501"/>
              </p:ext>
            </p:extLst>
          </p:nvPr>
        </p:nvGraphicFramePr>
        <p:xfrm>
          <a:off x="5411923" y="0"/>
          <a:ext cx="3732077" cy="3381946"/>
        </p:xfrm>
        <a:graphic>
          <a:graphicData uri="http://schemas.openxmlformats.org/presentationml/2006/ole">
            <mc:AlternateContent xmlns:mc="http://schemas.openxmlformats.org/markup-compatibility/2006">
              <mc:Choice xmlns:v="urn:schemas-microsoft-com:vml" Requires="v">
                <p:oleObj spid="_x0000_s12335" name="Visio" r:id="rId4" imgW="2716073" imgH="2466746" progId="Visio.Drawing.11">
                  <p:embed/>
                </p:oleObj>
              </mc:Choice>
              <mc:Fallback>
                <p:oleObj name="Visio" r:id="rId4" imgW="2716073" imgH="2466746" progId="Visio.Drawing.11">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l="6526" b="12134"/>
                      <a:stretch>
                        <a:fillRect/>
                      </a:stretch>
                    </p:blipFill>
                    <p:spPr bwMode="auto">
                      <a:xfrm>
                        <a:off x="5411923" y="0"/>
                        <a:ext cx="3732077" cy="3381946"/>
                      </a:xfrm>
                      <a:prstGeom prst="rect">
                        <a:avLst/>
                      </a:prstGeom>
                      <a:solidFill>
                        <a:schemeClr val="bg1"/>
                      </a:solidFill>
                      <a:ln>
                        <a:noFill/>
                      </a:ln>
                    </p:spPr>
                  </p:pic>
                </p:oleObj>
              </mc:Fallback>
            </mc:AlternateContent>
          </a:graphicData>
        </a:graphic>
      </p:graphicFrame>
      <p:pic>
        <p:nvPicPr>
          <p:cNvPr id="5"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721" y="3645024"/>
            <a:ext cx="8576867" cy="2696343"/>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845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a:t>时序</a:t>
            </a:r>
            <a:r>
              <a:rPr lang="zh-CN" altLang="en-US" dirty="0" smtClean="0"/>
              <a:t>图</a:t>
            </a:r>
            <a:endParaRPr lang="en-US" altLang="zh-CN" dirty="0" smtClean="0"/>
          </a:p>
          <a:p>
            <a:pPr lvl="1"/>
            <a:r>
              <a:rPr lang="zh-CN" altLang="en-US" dirty="0"/>
              <a:t>在时钟脉冲序列的作用下，电路的状态、输出状态随时间变化的</a:t>
            </a:r>
            <a:r>
              <a:rPr lang="zh-CN" altLang="en-US" dirty="0" smtClean="0"/>
              <a:t>波形。</a:t>
            </a:r>
            <a:endParaRPr lang="en-US" altLang="zh-CN" dirty="0" smtClean="0"/>
          </a:p>
        </p:txBody>
      </p:sp>
      <p:pic>
        <p:nvPicPr>
          <p:cNvPr id="5" name="Picture 7" descr="6-2-8"/>
          <p:cNvPicPr>
            <a:picLocks noChangeAspect="1" noChangeArrowheads="1"/>
          </p:cNvPicPr>
          <p:nvPr/>
        </p:nvPicPr>
        <p:blipFill>
          <a:blip r:embed="rId4" cstate="print">
            <a:extLst>
              <a:ext uri="{28A0092B-C50C-407E-A947-70E740481C1C}">
                <a14:useLocalDpi xmlns:a14="http://schemas.microsoft.com/office/drawing/2010/main" val="0"/>
              </a:ext>
            </a:extLst>
          </a:blip>
          <a:srcRect l="2507"/>
          <a:stretch>
            <a:fillRect/>
          </a:stretch>
        </p:blipFill>
        <p:spPr bwMode="auto">
          <a:xfrm>
            <a:off x="0" y="1628801"/>
            <a:ext cx="5759450" cy="5209776"/>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 name="对象 5"/>
          <p:cNvGraphicFramePr>
            <a:graphicFrameLocks noChangeAspect="1"/>
          </p:cNvGraphicFramePr>
          <p:nvPr>
            <p:extLst>
              <p:ext uri="{D42A27DB-BD31-4B8C-83A1-F6EECF244321}">
                <p14:modId xmlns:p14="http://schemas.microsoft.com/office/powerpoint/2010/main" val="1292546230"/>
              </p:ext>
            </p:extLst>
          </p:nvPr>
        </p:nvGraphicFramePr>
        <p:xfrm>
          <a:off x="5411787" y="0"/>
          <a:ext cx="3732213" cy="3382962"/>
        </p:xfrm>
        <a:graphic>
          <a:graphicData uri="http://schemas.openxmlformats.org/presentationml/2006/ole">
            <mc:AlternateContent xmlns:mc="http://schemas.openxmlformats.org/markup-compatibility/2006">
              <mc:Choice xmlns:v="urn:schemas-microsoft-com:vml" Requires="v">
                <p:oleObj spid="_x0000_s54300" name="Visio" r:id="rId5" imgW="2716073" imgH="2466746" progId="Visio.Drawing.11">
                  <p:embed/>
                </p:oleObj>
              </mc:Choice>
              <mc:Fallback>
                <p:oleObj name="Visio" r:id="rId5" imgW="2716073" imgH="246674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526" b="12134"/>
                      <a:stretch>
                        <a:fillRect/>
                      </a:stretch>
                    </p:blipFill>
                    <p:spPr bwMode="auto">
                      <a:xfrm>
                        <a:off x="5411787" y="0"/>
                        <a:ext cx="3732213" cy="3382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11357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状态机流程图</a:t>
            </a:r>
            <a:r>
              <a:rPr lang="en-US" altLang="zh-CN" dirty="0" smtClean="0"/>
              <a:t>(SM</a:t>
            </a:r>
            <a:r>
              <a:rPr lang="zh-CN" altLang="en-US" dirty="0" smtClean="0"/>
              <a:t>图</a:t>
            </a:r>
            <a:r>
              <a:rPr lang="en-US" altLang="zh-CN" dirty="0" smtClean="0"/>
              <a:t>)</a:t>
            </a:r>
          </a:p>
          <a:p>
            <a:pPr lvl="1"/>
            <a:r>
              <a:rPr lang="zh-CN" altLang="en-US" dirty="0" smtClean="0"/>
              <a:t>表示在一系列时钟脉冲作用下时序电路状态转换的流程以及每个状态下的输入和输出</a:t>
            </a:r>
            <a:endParaRPr lang="en-US" altLang="zh-CN"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320" y="2996952"/>
            <a:ext cx="6706314" cy="3016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674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0770" y="2348880"/>
            <a:ext cx="40100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状态机流程图</a:t>
            </a:r>
            <a:r>
              <a:rPr lang="en-US" altLang="zh-CN" dirty="0" smtClean="0"/>
              <a:t>(SM</a:t>
            </a:r>
            <a:r>
              <a:rPr lang="zh-CN" altLang="en-US" dirty="0" smtClean="0"/>
              <a:t>图</a:t>
            </a:r>
            <a:r>
              <a:rPr lang="en-US" altLang="zh-CN" dirty="0" smtClean="0"/>
              <a:t>)</a:t>
            </a:r>
          </a:p>
          <a:p>
            <a:pPr lvl="1"/>
            <a:r>
              <a:rPr lang="zh-CN" altLang="en-US" dirty="0" smtClean="0"/>
              <a:t>一个</a:t>
            </a:r>
            <a:r>
              <a:rPr lang="en-US" altLang="zh-CN" dirty="0" smtClean="0"/>
              <a:t>SM</a:t>
            </a:r>
            <a:r>
              <a:rPr lang="zh-CN" altLang="en-US" dirty="0" smtClean="0"/>
              <a:t>模块所表示的内容相当于状态转换图中一个状态所表示的内容</a:t>
            </a:r>
            <a:endParaRPr lang="en-US" altLang="zh-CN" dirty="0" smtClean="0"/>
          </a:p>
        </p:txBody>
      </p:sp>
    </p:spTree>
    <p:extLst>
      <p:ext uri="{BB962C8B-B14F-4D97-AF65-F5344CB8AC3E}">
        <p14:creationId xmlns:p14="http://schemas.microsoft.com/office/powerpoint/2010/main" val="1905799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en-US" altLang="zh-CN" dirty="0" smtClean="0"/>
              <a:t>【</a:t>
            </a:r>
            <a:r>
              <a:rPr lang="zh-CN" altLang="en-US" dirty="0" smtClean="0"/>
              <a:t>例</a:t>
            </a:r>
            <a:r>
              <a:rPr lang="en-US" altLang="zh-CN" dirty="0" smtClean="0"/>
              <a:t>】</a:t>
            </a:r>
            <a:r>
              <a:rPr lang="zh-CN" altLang="en-US" dirty="0" smtClean="0"/>
              <a:t>分析下图的</a:t>
            </a:r>
            <a:r>
              <a:rPr lang="zh-CN" altLang="en-US" dirty="0"/>
              <a:t>时序逻辑电路的功能，写出电路的驱动方程、状态方程和输出方程，画出电路的状态转换图</a:t>
            </a:r>
            <a:endParaRPr lang="en-US" altLang="zh-CN" dirty="0" smtClean="0"/>
          </a:p>
          <a:p>
            <a:endParaRPr lang="en-US" altLang="zh-CN" dirty="0" smtClean="0"/>
          </a:p>
        </p:txBody>
      </p:sp>
      <p:pic>
        <p:nvPicPr>
          <p:cNvPr id="7" name="Picture 25" descr="6-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3140968"/>
            <a:ext cx="7200900" cy="2624138"/>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572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解：</a:t>
            </a:r>
            <a:endParaRPr lang="en-US" altLang="zh-CN" dirty="0" smtClean="0"/>
          </a:p>
          <a:p>
            <a:pPr lvl="2"/>
            <a:endParaRPr lang="en-US" altLang="zh-CN" dirty="0" smtClean="0"/>
          </a:p>
          <a:p>
            <a:pPr lvl="2"/>
            <a:r>
              <a:rPr lang="zh-CN" altLang="en-US" dirty="0" smtClean="0"/>
              <a:t>驱动方程</a:t>
            </a:r>
            <a:endParaRPr lang="en-US" altLang="zh-CN" dirty="0" smtClean="0"/>
          </a:p>
          <a:p>
            <a:pPr lvl="2"/>
            <a:endParaRPr lang="en-US" altLang="zh-CN" dirty="0"/>
          </a:p>
          <a:p>
            <a:pPr lvl="2"/>
            <a:r>
              <a:rPr lang="zh-CN" altLang="en-US" dirty="0" smtClean="0"/>
              <a:t>状态方程</a:t>
            </a:r>
            <a:endParaRPr lang="en-US" altLang="zh-CN" dirty="0" smtClean="0"/>
          </a:p>
          <a:p>
            <a:pPr lvl="2"/>
            <a:endParaRPr lang="en-US" altLang="zh-CN" dirty="0"/>
          </a:p>
          <a:p>
            <a:pPr lvl="2"/>
            <a:endParaRPr lang="en-US" altLang="zh-CN" dirty="0" smtClean="0"/>
          </a:p>
          <a:p>
            <a:pPr lvl="2"/>
            <a:r>
              <a:rPr lang="zh-CN" altLang="en-US" dirty="0" smtClean="0"/>
              <a:t>输出方程</a:t>
            </a:r>
            <a:endParaRPr lang="en-US" altLang="zh-CN" dirty="0" smtClean="0"/>
          </a:p>
          <a:p>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3274833123"/>
              </p:ext>
            </p:extLst>
          </p:nvPr>
        </p:nvGraphicFramePr>
        <p:xfrm>
          <a:off x="3419872" y="2465018"/>
          <a:ext cx="2224088" cy="911225"/>
        </p:xfrm>
        <a:graphic>
          <a:graphicData uri="http://schemas.openxmlformats.org/presentationml/2006/ole">
            <mc:AlternateContent xmlns:mc="http://schemas.openxmlformats.org/markup-compatibility/2006">
              <mc:Choice xmlns:v="urn:schemas-microsoft-com:vml" Requires="v">
                <p:oleObj spid="_x0000_s13452" name="Equation" r:id="rId4" imgW="1180800" imgH="482400" progId="Equation.DSMT4">
                  <p:embed/>
                </p:oleObj>
              </mc:Choice>
              <mc:Fallback>
                <p:oleObj name="Equation" r:id="rId4" imgW="1180800" imgH="482400" progId="Equation.DSMT4">
                  <p:embed/>
                  <p:pic>
                    <p:nvPicPr>
                      <p:cNvPr id="0" name="Object 4"/>
                      <p:cNvPicPr>
                        <a:picLocks noChangeAspect="1" noChangeArrowheads="1"/>
                      </p:cNvPicPr>
                      <p:nvPr/>
                    </p:nvPicPr>
                    <p:blipFill>
                      <a:blip r:embed="rId5"/>
                      <a:srcRect/>
                      <a:stretch>
                        <a:fillRect/>
                      </a:stretch>
                    </p:blipFill>
                    <p:spPr bwMode="auto">
                      <a:xfrm>
                        <a:off x="3419872" y="2465018"/>
                        <a:ext cx="2224088"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94789691"/>
              </p:ext>
            </p:extLst>
          </p:nvPr>
        </p:nvGraphicFramePr>
        <p:xfrm>
          <a:off x="3491880" y="3573016"/>
          <a:ext cx="2111375" cy="869950"/>
        </p:xfrm>
        <a:graphic>
          <a:graphicData uri="http://schemas.openxmlformats.org/presentationml/2006/ole">
            <mc:AlternateContent xmlns:mc="http://schemas.openxmlformats.org/markup-compatibility/2006">
              <mc:Choice xmlns:v="urn:schemas-microsoft-com:vml" Requires="v">
                <p:oleObj spid="_x0000_s13453" name="Equation" r:id="rId6" imgW="1244520" imgH="482400" progId="Equation.DSMT4">
                  <p:embed/>
                </p:oleObj>
              </mc:Choice>
              <mc:Fallback>
                <p:oleObj name="Equation" r:id="rId6" imgW="1244520" imgH="482400" progId="Equation.DSMT4">
                  <p:embed/>
                  <p:pic>
                    <p:nvPicPr>
                      <p:cNvPr id="0" name="Object 6"/>
                      <p:cNvPicPr>
                        <a:picLocks noChangeAspect="1" noChangeArrowheads="1"/>
                      </p:cNvPicPr>
                      <p:nvPr/>
                    </p:nvPicPr>
                    <p:blipFill>
                      <a:blip r:embed="rId7"/>
                      <a:srcRect/>
                      <a:stretch>
                        <a:fillRect/>
                      </a:stretch>
                    </p:blipFill>
                    <p:spPr bwMode="auto">
                      <a:xfrm>
                        <a:off x="3491880" y="3573016"/>
                        <a:ext cx="2111375"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257906834"/>
              </p:ext>
            </p:extLst>
          </p:nvPr>
        </p:nvGraphicFramePr>
        <p:xfrm>
          <a:off x="2987824" y="5157192"/>
          <a:ext cx="5075237" cy="425450"/>
        </p:xfrm>
        <a:graphic>
          <a:graphicData uri="http://schemas.openxmlformats.org/presentationml/2006/ole">
            <mc:AlternateContent xmlns:mc="http://schemas.openxmlformats.org/markup-compatibility/2006">
              <mc:Choice xmlns:v="urn:schemas-microsoft-com:vml" Requires="v">
                <p:oleObj spid="_x0000_s13454" name="Equation" r:id="rId8" imgW="2730240" imgH="228600" progId="Equation.DSMT4">
                  <p:embed/>
                </p:oleObj>
              </mc:Choice>
              <mc:Fallback>
                <p:oleObj name="Equation" r:id="rId8" imgW="2730240" imgH="228600" progId="Equation.DSMT4">
                  <p:embed/>
                  <p:pic>
                    <p:nvPicPr>
                      <p:cNvPr id="0" name="Object 7"/>
                      <p:cNvPicPr>
                        <a:picLocks noChangeAspect="1" noChangeArrowheads="1"/>
                      </p:cNvPicPr>
                      <p:nvPr/>
                    </p:nvPicPr>
                    <p:blipFill>
                      <a:blip r:embed="rId9"/>
                      <a:srcRect/>
                      <a:stretch>
                        <a:fillRect/>
                      </a:stretch>
                    </p:blipFill>
                    <p:spPr bwMode="auto">
                      <a:xfrm>
                        <a:off x="2987824" y="5157192"/>
                        <a:ext cx="5075237"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25" descr="6-2-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92140" y="1881"/>
            <a:ext cx="6444208" cy="2348386"/>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785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par>
                                <p:cTn id="10" presetID="29"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ppt_x</p:attrName>
                                        </p:attrNameLst>
                                      </p:cBhvr>
                                      <p:tavLst>
                                        <p:tav tm="0">
                                          <p:val>
                                            <p:strVal val="#ppt_x-.2"/>
                                          </p:val>
                                        </p:tav>
                                        <p:tav tm="100000">
                                          <p:val>
                                            <p:strVal val="#ppt_x"/>
                                          </p:val>
                                        </p:tav>
                                      </p:tavLst>
                                    </p:anim>
                                    <p:anim calcmode="lin" valueType="num">
                                      <p:cBhvr>
                                        <p:cTn id="13"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gtEl>
                                      </p:cBhvr>
                                    </p:animEffect>
                                  </p:childTnLst>
                                </p:cTn>
                              </p:par>
                              <p:par>
                                <p:cTn id="15" presetID="29"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ppt_x</p:attrName>
                                        </p:attrNameLst>
                                      </p:cBhvr>
                                      <p:tavLst>
                                        <p:tav tm="0">
                                          <p:val>
                                            <p:strVal val="#ppt_x-.2"/>
                                          </p:val>
                                        </p:tav>
                                        <p:tav tm="100000">
                                          <p:val>
                                            <p:strVal val="#ppt_x"/>
                                          </p:val>
                                        </p:tav>
                                      </p:tavLst>
                                    </p:anim>
                                    <p:anim calcmode="lin" valueType="num">
                                      <p:cBhvr>
                                        <p:cTn id="1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时序逻辑电路</a:t>
            </a:r>
            <a:endParaRPr lang="zh-CN" altLang="en-US" dirty="0"/>
          </a:p>
        </p:txBody>
      </p:sp>
      <p:sp>
        <p:nvSpPr>
          <p:cNvPr id="4" name="内容占位符 3"/>
          <p:cNvSpPr>
            <a:spLocks noGrp="1"/>
          </p:cNvSpPr>
          <p:nvPr>
            <p:ph idx="1"/>
          </p:nvPr>
        </p:nvSpPr>
        <p:spPr/>
        <p:txBody>
          <a:bodyPr/>
          <a:lstStyle/>
          <a:p>
            <a:r>
              <a:rPr lang="zh-CN" altLang="en-US" dirty="0" smtClean="0"/>
              <a:t>知识点</a:t>
            </a:r>
            <a:endParaRPr lang="en-US" altLang="zh-CN" dirty="0" smtClean="0"/>
          </a:p>
          <a:p>
            <a:pPr lvl="1"/>
            <a:r>
              <a:rPr lang="zh-CN" altLang="zh-CN" dirty="0"/>
              <a:t>同步时序电路，异步</a:t>
            </a:r>
            <a:r>
              <a:rPr lang="zh-CN" altLang="zh-CN" dirty="0" smtClean="0"/>
              <a:t>时序电路</a:t>
            </a:r>
            <a:endParaRPr lang="en-US" altLang="zh-CN" dirty="0" smtClean="0"/>
          </a:p>
          <a:p>
            <a:pPr lvl="1"/>
            <a:r>
              <a:rPr lang="zh-CN" altLang="zh-CN" dirty="0" smtClean="0"/>
              <a:t>寄存器</a:t>
            </a:r>
            <a:r>
              <a:rPr lang="zh-CN" altLang="zh-CN" dirty="0"/>
              <a:t>，</a:t>
            </a:r>
            <a:r>
              <a:rPr lang="zh-CN" altLang="zh-CN" dirty="0" smtClean="0"/>
              <a:t>移位寄存器</a:t>
            </a:r>
            <a:endParaRPr lang="en-US" altLang="zh-CN" dirty="0" smtClean="0"/>
          </a:p>
          <a:p>
            <a:pPr lvl="1"/>
            <a:r>
              <a:rPr lang="zh-CN" altLang="zh-CN" dirty="0" smtClean="0"/>
              <a:t>计数器</a:t>
            </a:r>
            <a:endParaRPr lang="en-US" altLang="zh-CN" dirty="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解：</a:t>
            </a:r>
            <a:endParaRPr lang="en-US" altLang="zh-CN" dirty="0" smtClean="0"/>
          </a:p>
          <a:p>
            <a:pPr lvl="2"/>
            <a:endParaRPr lang="en-US" altLang="zh-CN" dirty="0" smtClean="0"/>
          </a:p>
          <a:p>
            <a:pPr lvl="2"/>
            <a:r>
              <a:rPr lang="zh-CN" altLang="en-US" dirty="0" smtClean="0"/>
              <a:t>状态转换表</a:t>
            </a:r>
            <a:endParaRPr lang="en-US" altLang="zh-CN" dirty="0" smtClean="0"/>
          </a:p>
          <a:p>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2957580867"/>
              </p:ext>
            </p:extLst>
          </p:nvPr>
        </p:nvGraphicFramePr>
        <p:xfrm>
          <a:off x="2555776" y="2841300"/>
          <a:ext cx="5400600" cy="3065825"/>
        </p:xfrm>
        <a:graphic>
          <a:graphicData uri="http://schemas.openxmlformats.org/presentationml/2006/ole">
            <mc:AlternateContent xmlns:mc="http://schemas.openxmlformats.org/markup-compatibility/2006">
              <mc:Choice xmlns:v="urn:schemas-microsoft-com:vml" Requires="v">
                <p:oleObj spid="_x0000_s15409" name="Visio" r:id="rId4" imgW="3517697" imgH="1634947" progId="Visio.Drawing.11">
                  <p:embed/>
                </p:oleObj>
              </mc:Choice>
              <mc:Fallback>
                <p:oleObj name="Visio" r:id="rId4" imgW="3517697" imgH="1634947" progId="Visio.Drawing.11">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r="18187"/>
                      <a:stretch>
                        <a:fillRect/>
                      </a:stretch>
                    </p:blipFill>
                    <p:spPr bwMode="auto">
                      <a:xfrm>
                        <a:off x="2555776" y="2841300"/>
                        <a:ext cx="5400600" cy="3065825"/>
                      </a:xfrm>
                      <a:prstGeom prst="rect">
                        <a:avLst/>
                      </a:prstGeom>
                      <a:solidFill>
                        <a:schemeClr val="bg1"/>
                      </a:solidFill>
                      <a:ln w="57150" cap="sq" cmpd="thickThin">
                        <a:solidFill>
                          <a:schemeClr val="bg1"/>
                        </a:solidFill>
                        <a:miter lim="800000"/>
                        <a:headEnd type="none" w="sm" len="sm"/>
                        <a:tailEnd type="none" w="sm" len="sm"/>
                      </a:ln>
                    </p:spPr>
                  </p:pic>
                </p:oleObj>
              </mc:Fallback>
            </mc:AlternateContent>
          </a:graphicData>
        </a:graphic>
      </p:graphicFrame>
      <p:pic>
        <p:nvPicPr>
          <p:cNvPr id="5" name="Picture 25" descr="6-2-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2140" y="1881"/>
            <a:ext cx="6444208" cy="2348386"/>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11" name="内容占位符 3"/>
          <p:cNvSpPr>
            <a:spLocks noGrp="1"/>
          </p:cNvSpPr>
          <p:nvPr>
            <p:ph idx="1"/>
          </p:nvPr>
        </p:nvSpPr>
        <p:spPr>
          <a:xfrm>
            <a:off x="457200" y="1556792"/>
            <a:ext cx="8229600" cy="4569371"/>
          </a:xfrm>
        </p:spPr>
        <p:txBody>
          <a:bodyPr/>
          <a:lstStyle/>
          <a:p>
            <a:r>
              <a:rPr lang="zh-CN" altLang="en-US" dirty="0" smtClean="0"/>
              <a:t>解：</a:t>
            </a:r>
            <a:endParaRPr lang="en-US" altLang="zh-CN" dirty="0" smtClean="0"/>
          </a:p>
          <a:p>
            <a:pPr lvl="2"/>
            <a:r>
              <a:rPr lang="zh-CN" altLang="en-US" dirty="0" smtClean="0"/>
              <a:t>状态转换图</a:t>
            </a:r>
            <a:endParaRPr lang="en-US" altLang="zh-CN" dirty="0" smtClean="0"/>
          </a:p>
          <a:p>
            <a:pPr lvl="2"/>
            <a:endParaRPr lang="en-US" altLang="zh-CN" dirty="0"/>
          </a:p>
          <a:p>
            <a:pPr lvl="2"/>
            <a:endParaRPr lang="en-US" altLang="zh-CN" dirty="0" smtClean="0"/>
          </a:p>
          <a:p>
            <a:pPr lvl="2"/>
            <a:endParaRPr lang="en-US" altLang="zh-CN" dirty="0" smtClean="0"/>
          </a:p>
          <a:p>
            <a:pPr lvl="2"/>
            <a:endParaRPr lang="en-US" altLang="zh-CN" dirty="0"/>
          </a:p>
          <a:p>
            <a:pPr marL="914400" lvl="2" indent="0">
              <a:buNone/>
            </a:pPr>
            <a:endParaRPr lang="en-US" altLang="zh-CN" dirty="0" smtClean="0"/>
          </a:p>
          <a:p>
            <a:pPr lvl="2"/>
            <a:r>
              <a:rPr lang="zh-CN" altLang="en-US" dirty="0" smtClean="0"/>
              <a:t>故此</a:t>
            </a:r>
            <a:r>
              <a:rPr lang="zh-CN" altLang="en-US" dirty="0"/>
              <a:t>电路为有输入控制的逻辑电路，为可控</a:t>
            </a:r>
            <a:r>
              <a:rPr lang="zh-CN" altLang="en-US" dirty="0" smtClean="0"/>
              <a:t>计数器</a:t>
            </a:r>
            <a:endParaRPr lang="en-US" altLang="zh-CN" dirty="0" smtClean="0"/>
          </a:p>
          <a:p>
            <a:pPr lvl="2"/>
            <a:r>
              <a:rPr lang="en-US" altLang="zh-CN" dirty="0" smtClean="0"/>
              <a:t>A</a:t>
            </a:r>
            <a:r>
              <a:rPr lang="zh-CN" altLang="en-US" dirty="0"/>
              <a:t>＝</a:t>
            </a:r>
            <a:r>
              <a:rPr lang="en-US" altLang="zh-CN" dirty="0"/>
              <a:t>0</a:t>
            </a:r>
            <a:r>
              <a:rPr lang="zh-CN" altLang="en-US" dirty="0"/>
              <a:t>为加法计数器，</a:t>
            </a:r>
            <a:r>
              <a:rPr lang="en-US" altLang="zh-CN" dirty="0"/>
              <a:t>A</a:t>
            </a:r>
            <a:r>
              <a:rPr lang="zh-CN" altLang="en-US" dirty="0"/>
              <a:t>＝</a:t>
            </a:r>
            <a:r>
              <a:rPr lang="en-US" altLang="zh-CN" dirty="0"/>
              <a:t>1</a:t>
            </a:r>
            <a:r>
              <a:rPr lang="zh-CN" altLang="en-US" dirty="0"/>
              <a:t>为减法计数器。</a:t>
            </a:r>
            <a:endParaRPr lang="en-US" altLang="zh-CN" dirty="0" smtClean="0"/>
          </a:p>
        </p:txBody>
      </p:sp>
      <p:pic>
        <p:nvPicPr>
          <p:cNvPr id="9" name="Picture 4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1988840"/>
            <a:ext cx="4772697" cy="31068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对象 1"/>
          <p:cNvGraphicFramePr>
            <a:graphicFrameLocks noChangeAspect="1"/>
          </p:cNvGraphicFramePr>
          <p:nvPr>
            <p:extLst>
              <p:ext uri="{D42A27DB-BD31-4B8C-83A1-F6EECF244321}">
                <p14:modId xmlns:p14="http://schemas.microsoft.com/office/powerpoint/2010/main" val="2301084293"/>
              </p:ext>
            </p:extLst>
          </p:nvPr>
        </p:nvGraphicFramePr>
        <p:xfrm>
          <a:off x="5220072" y="0"/>
          <a:ext cx="3902889" cy="2215309"/>
        </p:xfrm>
        <a:graphic>
          <a:graphicData uri="http://schemas.openxmlformats.org/presentationml/2006/ole">
            <mc:AlternateContent xmlns:mc="http://schemas.openxmlformats.org/markup-compatibility/2006">
              <mc:Choice xmlns:v="urn:schemas-microsoft-com:vml" Requires="v">
                <p:oleObj spid="_x0000_s106514" name="Visio" r:id="rId5" imgW="3517697" imgH="1634947" progId="Visio.Drawing.11">
                  <p:embed/>
                </p:oleObj>
              </mc:Choice>
              <mc:Fallback>
                <p:oleObj name="Visio" r:id="rId5" imgW="3517697" imgH="1634947" progId="Visio.Drawing.11">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r="18187"/>
                      <a:stretch>
                        <a:fillRect/>
                      </a:stretch>
                    </p:blipFill>
                    <p:spPr bwMode="auto">
                      <a:xfrm>
                        <a:off x="5220072" y="0"/>
                        <a:ext cx="3902889" cy="2215309"/>
                      </a:xfrm>
                      <a:prstGeom prst="rect">
                        <a:avLst/>
                      </a:prstGeom>
                      <a:solidFill>
                        <a:schemeClr val="bg1"/>
                      </a:solidFill>
                      <a:ln w="57150" cap="sq" cmpd="thickThin">
                        <a:solidFill>
                          <a:schemeClr val="bg1"/>
                        </a:solidFill>
                        <a:miter lim="800000"/>
                        <a:headEnd type="none" w="sm" len="sm"/>
                        <a:tailEnd type="none" w="sm" len="sm"/>
                      </a:ln>
                    </p:spPr>
                  </p:pic>
                </p:oleObj>
              </mc:Fallback>
            </mc:AlternateContent>
          </a:graphicData>
        </a:graphic>
      </p:graphicFrame>
    </p:spTree>
    <p:extLst>
      <p:ext uri="{BB962C8B-B14F-4D97-AF65-F5344CB8AC3E}">
        <p14:creationId xmlns:p14="http://schemas.microsoft.com/office/powerpoint/2010/main" val="21076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2348880"/>
            <a:ext cx="5545728" cy="401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11" name="内容占位符 3"/>
          <p:cNvSpPr>
            <a:spLocks noGrp="1"/>
          </p:cNvSpPr>
          <p:nvPr>
            <p:ph idx="1"/>
          </p:nvPr>
        </p:nvSpPr>
        <p:spPr>
          <a:xfrm>
            <a:off x="457200" y="1556792"/>
            <a:ext cx="8229600" cy="4569371"/>
          </a:xfrm>
        </p:spPr>
        <p:txBody>
          <a:bodyPr/>
          <a:lstStyle/>
          <a:p>
            <a:r>
              <a:rPr lang="zh-CN" altLang="en-US" dirty="0" smtClean="0"/>
              <a:t>解：</a:t>
            </a:r>
            <a:endParaRPr lang="en-US" altLang="zh-CN" dirty="0" smtClean="0"/>
          </a:p>
          <a:p>
            <a:pPr lvl="2"/>
            <a:r>
              <a:rPr lang="en-US" altLang="zh-CN" dirty="0" smtClean="0"/>
              <a:t>SM</a:t>
            </a:r>
            <a:r>
              <a:rPr lang="zh-CN" altLang="en-US" dirty="0" smtClean="0"/>
              <a:t>图</a:t>
            </a:r>
            <a:endParaRPr lang="en-US" altLang="zh-CN" dirty="0" smtClean="0"/>
          </a:p>
          <a:p>
            <a:pPr lvl="2"/>
            <a:endParaRPr lang="en-US" altLang="zh-CN" dirty="0"/>
          </a:p>
          <a:p>
            <a:pPr lvl="2"/>
            <a:endParaRPr lang="en-US" altLang="zh-CN" dirty="0" smtClean="0"/>
          </a:p>
          <a:p>
            <a:pPr lvl="2"/>
            <a:endParaRPr lang="en-US" altLang="zh-CN" dirty="0" smtClean="0"/>
          </a:p>
          <a:p>
            <a:pPr lvl="2"/>
            <a:endParaRPr lang="en-US" altLang="zh-CN" dirty="0"/>
          </a:p>
          <a:p>
            <a:pPr marL="914400" lvl="2" indent="0">
              <a:buNone/>
            </a:pPr>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455767710"/>
              </p:ext>
            </p:extLst>
          </p:nvPr>
        </p:nvGraphicFramePr>
        <p:xfrm>
          <a:off x="5220072" y="0"/>
          <a:ext cx="3902889" cy="2215309"/>
        </p:xfrm>
        <a:graphic>
          <a:graphicData uri="http://schemas.openxmlformats.org/presentationml/2006/ole">
            <mc:AlternateContent xmlns:mc="http://schemas.openxmlformats.org/markup-compatibility/2006">
              <mc:Choice xmlns:v="urn:schemas-microsoft-com:vml" Requires="v">
                <p:oleObj spid="_x0000_s107538" name="Visio" r:id="rId5" imgW="3517697" imgH="1634947" progId="Visio.Drawing.11">
                  <p:embed/>
                </p:oleObj>
              </mc:Choice>
              <mc:Fallback>
                <p:oleObj name="Visio" r:id="rId5" imgW="3517697" imgH="163494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r="18187"/>
                      <a:stretch>
                        <a:fillRect/>
                      </a:stretch>
                    </p:blipFill>
                    <p:spPr bwMode="auto">
                      <a:xfrm>
                        <a:off x="5220072" y="0"/>
                        <a:ext cx="3902889" cy="2215309"/>
                      </a:xfrm>
                      <a:prstGeom prst="rect">
                        <a:avLst/>
                      </a:prstGeom>
                      <a:solidFill>
                        <a:schemeClr val="bg1"/>
                      </a:solidFill>
                      <a:ln w="57150" cap="sq" cmpd="thickThin">
                        <a:solidFill>
                          <a:schemeClr val="bg1"/>
                        </a:solidFill>
                        <a:miter lim="800000"/>
                        <a:headEnd type="none" w="sm" len="sm"/>
                        <a:tailEnd type="none" w="sm" len="sm"/>
                      </a:ln>
                    </p:spPr>
                  </p:pic>
                </p:oleObj>
              </mc:Fallback>
            </mc:AlternateContent>
          </a:graphicData>
        </a:graphic>
      </p:graphicFrame>
    </p:spTree>
    <p:extLst>
      <p:ext uri="{BB962C8B-B14F-4D97-AF65-F5344CB8AC3E}">
        <p14:creationId xmlns:p14="http://schemas.microsoft.com/office/powerpoint/2010/main" val="3181862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11" name="内容占位符 3"/>
          <p:cNvSpPr>
            <a:spLocks noGrp="1"/>
          </p:cNvSpPr>
          <p:nvPr>
            <p:ph idx="1"/>
          </p:nvPr>
        </p:nvSpPr>
        <p:spPr>
          <a:xfrm>
            <a:off x="457200" y="1556792"/>
            <a:ext cx="8229600" cy="4569371"/>
          </a:xfrm>
        </p:spPr>
        <p:txBody>
          <a:bodyPr/>
          <a:lstStyle/>
          <a:p>
            <a:r>
              <a:rPr lang="zh-CN" altLang="en-US" dirty="0" smtClean="0"/>
              <a:t>解：</a:t>
            </a:r>
            <a:endParaRPr lang="en-US" altLang="zh-CN" dirty="0" smtClean="0"/>
          </a:p>
          <a:p>
            <a:pPr lvl="2"/>
            <a:r>
              <a:rPr lang="zh-CN" altLang="en-US" dirty="0"/>
              <a:t>时序图</a:t>
            </a:r>
            <a:endParaRPr lang="en-US" altLang="zh-CN" dirty="0" smtClean="0"/>
          </a:p>
          <a:p>
            <a:pPr lvl="2"/>
            <a:endParaRPr lang="en-US" altLang="zh-CN" dirty="0"/>
          </a:p>
          <a:p>
            <a:pPr lvl="2"/>
            <a:endParaRPr lang="en-US" altLang="zh-CN" dirty="0" smtClean="0"/>
          </a:p>
          <a:p>
            <a:pPr lvl="2"/>
            <a:endParaRPr lang="en-US" altLang="zh-CN" dirty="0" smtClean="0"/>
          </a:p>
          <a:p>
            <a:pPr lvl="2"/>
            <a:endParaRPr lang="en-US" altLang="zh-CN" dirty="0"/>
          </a:p>
          <a:p>
            <a:pPr marL="914400" lvl="2" indent="0">
              <a:buNone/>
            </a:pPr>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2208066812"/>
              </p:ext>
            </p:extLst>
          </p:nvPr>
        </p:nvGraphicFramePr>
        <p:xfrm>
          <a:off x="5220072" y="0"/>
          <a:ext cx="3902889" cy="2215309"/>
        </p:xfrm>
        <a:graphic>
          <a:graphicData uri="http://schemas.openxmlformats.org/presentationml/2006/ole">
            <mc:AlternateContent xmlns:mc="http://schemas.openxmlformats.org/markup-compatibility/2006">
              <mc:Choice xmlns:v="urn:schemas-microsoft-com:vml" Requires="v">
                <p:oleObj spid="_x0000_s108563" name="Visio" r:id="rId4" imgW="3517697" imgH="1634947" progId="Visio.Drawing.11">
                  <p:embed/>
                </p:oleObj>
              </mc:Choice>
              <mc:Fallback>
                <p:oleObj name="Visio" r:id="rId4" imgW="3517697" imgH="163494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18187"/>
                      <a:stretch>
                        <a:fillRect/>
                      </a:stretch>
                    </p:blipFill>
                    <p:spPr bwMode="auto">
                      <a:xfrm>
                        <a:off x="5220072" y="0"/>
                        <a:ext cx="3902889" cy="2215309"/>
                      </a:xfrm>
                      <a:prstGeom prst="rect">
                        <a:avLst/>
                      </a:prstGeom>
                      <a:solidFill>
                        <a:schemeClr val="bg1"/>
                      </a:solidFill>
                      <a:ln w="57150" cap="sq" cmpd="thickThin">
                        <a:solidFill>
                          <a:schemeClr val="bg1"/>
                        </a:solidFill>
                        <a:miter lim="800000"/>
                        <a:headEnd type="none" w="sm" len="sm"/>
                        <a:tailEnd type="none" w="sm" len="sm"/>
                      </a:ln>
                    </p:spPr>
                  </p:pic>
                </p:oleObj>
              </mc:Fallback>
            </mc:AlternateContent>
          </a:graphicData>
        </a:graphic>
      </p:graphicFrame>
      <p:pic>
        <p:nvPicPr>
          <p:cNvPr id="1085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784" y="2345549"/>
            <a:ext cx="5400600" cy="4187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98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*异步时序电路的分析方法</a:t>
            </a:r>
            <a:endParaRPr lang="en-US" altLang="zh-CN" dirty="0" smtClean="0"/>
          </a:p>
          <a:p>
            <a:pPr lvl="1"/>
            <a:r>
              <a:rPr lang="zh-CN" altLang="en-US" dirty="0" smtClean="0"/>
              <a:t>异步时序电路中，每次状态发生转换时并不是所有触发器都有时钟信号。只有那些有时钟信号的触发器才需要用特性方程去计算次态，而没有时钟信号的触发器将保持原来的状态不变</a:t>
            </a:r>
            <a:endParaRPr lang="en-US" altLang="zh-CN" dirty="0" smtClean="0"/>
          </a:p>
          <a:p>
            <a:pPr lvl="1"/>
            <a:r>
              <a:rPr lang="zh-CN" altLang="en-US" dirty="0"/>
              <a:t>故分析时除了写出驱动方程、状态方程和输出方程等外，还用写出各个触发器的时钟信号，因此异步时序逻辑电路的分析要比同步时序逻辑电路的分析</a:t>
            </a:r>
            <a:r>
              <a:rPr lang="zh-CN" altLang="en-US" dirty="0" smtClean="0"/>
              <a:t>复杂</a:t>
            </a:r>
            <a:endParaRPr lang="en-US" altLang="zh-CN" dirty="0" smtClean="0"/>
          </a:p>
        </p:txBody>
      </p:sp>
    </p:spTree>
    <p:extLst>
      <p:ext uri="{BB962C8B-B14F-4D97-AF65-F5344CB8AC3E}">
        <p14:creationId xmlns:p14="http://schemas.microsoft.com/office/powerpoint/2010/main" val="1360241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*异步时序电路的分析方法</a:t>
            </a:r>
            <a:endParaRPr lang="en-US" altLang="zh-CN" dirty="0" smtClean="0"/>
          </a:p>
          <a:p>
            <a:pPr lvl="1"/>
            <a:r>
              <a:rPr lang="en-US" altLang="zh-CN" dirty="0" smtClean="0"/>
              <a:t>【</a:t>
            </a:r>
            <a:r>
              <a:rPr lang="zh-CN" altLang="en-US" dirty="0" smtClean="0"/>
              <a:t>例</a:t>
            </a:r>
            <a:r>
              <a:rPr lang="en-US" altLang="zh-CN" dirty="0" smtClean="0"/>
              <a:t>】</a:t>
            </a:r>
            <a:r>
              <a:rPr lang="zh-CN" altLang="en-US" dirty="0" smtClean="0"/>
              <a:t>试分析逻辑功能，画出状态转换图和时序图。触发器和门电路均为</a:t>
            </a:r>
            <a:r>
              <a:rPr lang="en-US" altLang="zh-CN" dirty="0" smtClean="0"/>
              <a:t>TTL</a:t>
            </a:r>
            <a:r>
              <a:rPr lang="zh-CN" altLang="en-US" dirty="0" smtClean="0"/>
              <a:t>电路</a:t>
            </a:r>
            <a:endParaRPr lang="en-US" altLang="zh-CN" dirty="0" smtClean="0"/>
          </a:p>
        </p:txBody>
      </p:sp>
      <p:pic>
        <p:nvPicPr>
          <p:cNvPr id="6" name="Picture 11" descr="6-2-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3140968"/>
            <a:ext cx="8604250" cy="219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363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*异步时序电路的分析方法</a:t>
            </a:r>
            <a:endParaRPr lang="en-US" altLang="zh-CN" dirty="0"/>
          </a:p>
          <a:p>
            <a:pPr lvl="1"/>
            <a:endParaRPr lang="en-US" altLang="zh-CN" dirty="0" smtClean="0"/>
          </a:p>
          <a:p>
            <a:pPr lvl="1"/>
            <a:r>
              <a:rPr lang="zh-CN" altLang="en-US" dirty="0" smtClean="0"/>
              <a:t>解：驱动方程</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3660305635"/>
              </p:ext>
            </p:extLst>
          </p:nvPr>
        </p:nvGraphicFramePr>
        <p:xfrm>
          <a:off x="3563888" y="3068960"/>
          <a:ext cx="3171825" cy="2606675"/>
        </p:xfrm>
        <a:graphic>
          <a:graphicData uri="http://schemas.openxmlformats.org/presentationml/2006/ole">
            <mc:AlternateContent xmlns:mc="http://schemas.openxmlformats.org/markup-compatibility/2006">
              <mc:Choice xmlns:v="urn:schemas-microsoft-com:vml" Requires="v">
                <p:oleObj spid="_x0000_s17453" name="公式" r:id="rId4" imgW="1143000" imgH="939800" progId="Equation.3">
                  <p:embed/>
                </p:oleObj>
              </mc:Choice>
              <mc:Fallback>
                <p:oleObj name="公式" r:id="rId4" imgW="1143000" imgH="9398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3068960"/>
                        <a:ext cx="3171825" cy="2606675"/>
                      </a:xfrm>
                      <a:prstGeom prst="rect">
                        <a:avLst/>
                      </a:prstGeom>
                      <a:solidFill>
                        <a:schemeClr val="bg1"/>
                      </a:solidFill>
                      <a:ln w="57150" cmpd="thickThin">
                        <a:noFill/>
                        <a:miter lim="800000"/>
                        <a:headEnd/>
                        <a:tailEnd/>
                      </a:ln>
                      <a:effectLst/>
                    </p:spPr>
                  </p:pic>
                </p:oleObj>
              </mc:Fallback>
            </mc:AlternateContent>
          </a:graphicData>
        </a:graphic>
      </p:graphicFrame>
      <p:pic>
        <p:nvPicPr>
          <p:cNvPr id="5" name="Picture 11" descr="6-2-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750" y="0"/>
            <a:ext cx="8604250" cy="219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363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dirty="0" smtClean="0"/>
                  <a:t>*异步时序电路的分析方法</a:t>
                </a:r>
                <a:endParaRPr lang="en-US" altLang="zh-CN" dirty="0"/>
              </a:p>
              <a:p>
                <a:pPr lvl="1"/>
                <a:r>
                  <a:rPr lang="zh-CN" altLang="en-US" dirty="0" smtClean="0"/>
                  <a:t>解：代入</a:t>
                </a:r>
                <a:r>
                  <a:rPr lang="en-US" altLang="zh-CN" dirty="0" smtClean="0"/>
                  <a:t>JK</a:t>
                </a:r>
                <a:r>
                  <a:rPr lang="zh-CN" altLang="en-US" dirty="0" smtClean="0"/>
                  <a:t>触发器的特性方程</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𝑄</m:t>
                        </m:r>
                      </m:e>
                      <m:sup>
                        <m:r>
                          <a:rPr lang="en-US" altLang="zh-CN" i="1">
                            <a:latin typeface="Cambria Math"/>
                          </a:rPr>
                          <m:t>∗</m:t>
                        </m:r>
                      </m:sup>
                    </m:sSup>
                    <m:r>
                      <a:rPr lang="en-US" altLang="zh-CN" i="1">
                        <a:latin typeface="Cambria Math"/>
                      </a:rPr>
                      <m:t>=</m:t>
                    </m:r>
                    <m:r>
                      <a:rPr lang="en-US" altLang="zh-CN" i="1">
                        <a:latin typeface="Cambria Math"/>
                      </a:rPr>
                      <m:t>𝐽</m:t>
                    </m:r>
                    <m:sSup>
                      <m:sSupPr>
                        <m:ctrlPr>
                          <a:rPr lang="en-US" altLang="zh-CN" i="1">
                            <a:latin typeface="Cambria Math" panose="02040503050406030204" pitchFamily="18" charset="0"/>
                          </a:rPr>
                        </m:ctrlPr>
                      </m:sSupPr>
                      <m:e>
                        <m:r>
                          <a:rPr lang="en-US" altLang="zh-CN" i="1">
                            <a:latin typeface="Cambria Math"/>
                          </a:rPr>
                          <m:t>𝑄</m:t>
                        </m:r>
                      </m:e>
                      <m:sup>
                        <m:r>
                          <a:rPr lang="en-US" altLang="zh-CN" i="1">
                            <a:latin typeface="Cambria Math"/>
                          </a:rPr>
                          <m:t>′</m:t>
                        </m:r>
                      </m:sup>
                    </m:s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𝐾</m:t>
                        </m:r>
                      </m:e>
                      <m:sup>
                        <m:r>
                          <a:rPr lang="en-US" altLang="zh-CN" i="1">
                            <a:latin typeface="Cambria Math"/>
                          </a:rPr>
                          <m:t>′</m:t>
                        </m:r>
                      </m:sup>
                    </m:sSup>
                    <m:r>
                      <a:rPr lang="en-US" altLang="zh-CN" i="1">
                        <a:latin typeface="Cambria Math"/>
                      </a:rPr>
                      <m:t>𝑄</m:t>
                    </m:r>
                  </m:oMath>
                </a14:m>
                <a:r>
                  <a:rPr lang="zh-CN" altLang="en-US" dirty="0"/>
                  <a:t>，得到</a:t>
                </a:r>
                <a:r>
                  <a:rPr lang="zh-CN" altLang="en-US" dirty="0" smtClean="0"/>
                  <a:t>状态方程</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marL="457200" lvl="1" indent="0">
                  <a:buNone/>
                </a:pPr>
                <a:r>
                  <a:rPr lang="en-US" altLang="zh-CN" dirty="0" err="1" smtClean="0">
                    <a:solidFill>
                      <a:srgbClr val="FF0000"/>
                    </a:solidFill>
                  </a:rPr>
                  <a:t>clk</a:t>
                </a:r>
                <a:r>
                  <a:rPr lang="zh-CN" altLang="en-US" dirty="0" smtClean="0">
                    <a:solidFill>
                      <a:srgbClr val="FF0000"/>
                    </a:solidFill>
                  </a:rPr>
                  <a:t>表示时钟信号，不是一个逻辑变量！</a:t>
                </a:r>
                <a:endParaRPr lang="en-US" altLang="zh-CN" dirty="0" smtClean="0">
                  <a:solidFill>
                    <a:srgbClr val="FF0000"/>
                  </a:solidFill>
                </a:endParaRPr>
              </a:p>
              <a:p>
                <a:pPr lvl="1"/>
                <a:r>
                  <a:rPr lang="zh-CN" altLang="en-US" dirty="0"/>
                  <a:t>输出方程</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4"/>
                <a:stretch>
                  <a:fillRect l="-1704" t="-1600" b="-12267"/>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21181332"/>
              </p:ext>
            </p:extLst>
          </p:nvPr>
        </p:nvGraphicFramePr>
        <p:xfrm>
          <a:off x="4572000" y="2348880"/>
          <a:ext cx="3214688" cy="2735263"/>
        </p:xfrm>
        <a:graphic>
          <a:graphicData uri="http://schemas.openxmlformats.org/presentationml/2006/ole">
            <mc:AlternateContent xmlns:mc="http://schemas.openxmlformats.org/markup-compatibility/2006">
              <mc:Choice xmlns:v="urn:schemas-microsoft-com:vml" Requires="v">
                <p:oleObj spid="_x0000_s18549" name="Equation" r:id="rId5" imgW="1193760" imgH="1015920" progId="Equation.DSMT4">
                  <p:embed/>
                </p:oleObj>
              </mc:Choice>
              <mc:Fallback>
                <p:oleObj name="Equation" r:id="rId5" imgW="1193760" imgH="1015920" progId="Equation.DSMT4">
                  <p:embed/>
                  <p:pic>
                    <p:nvPicPr>
                      <p:cNvPr id="0" name="Object 9"/>
                      <p:cNvPicPr>
                        <a:picLocks noChangeAspect="1" noChangeArrowheads="1"/>
                      </p:cNvPicPr>
                      <p:nvPr/>
                    </p:nvPicPr>
                    <p:blipFill>
                      <a:blip r:embed="rId6"/>
                      <a:srcRect/>
                      <a:stretch>
                        <a:fillRect/>
                      </a:stretch>
                    </p:blipFill>
                    <p:spPr bwMode="auto">
                      <a:xfrm>
                        <a:off x="4572000" y="2348880"/>
                        <a:ext cx="3214688" cy="2735263"/>
                      </a:xfrm>
                      <a:prstGeom prst="rect">
                        <a:avLst/>
                      </a:prstGeom>
                      <a:solidFill>
                        <a:schemeClr val="bg1"/>
                      </a:solidFill>
                      <a:ln w="57150" cmpd="thickThin">
                        <a:noFill/>
                        <a:miter lim="800000"/>
                        <a:headEnd/>
                        <a:tailEnd/>
                      </a:ln>
                      <a:effec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86368377"/>
              </p:ext>
            </p:extLst>
          </p:nvPr>
        </p:nvGraphicFramePr>
        <p:xfrm>
          <a:off x="3419872" y="5733256"/>
          <a:ext cx="1655762" cy="620713"/>
        </p:xfrm>
        <a:graphic>
          <a:graphicData uri="http://schemas.openxmlformats.org/presentationml/2006/ole">
            <mc:AlternateContent xmlns:mc="http://schemas.openxmlformats.org/markup-compatibility/2006">
              <mc:Choice xmlns:v="urn:schemas-microsoft-com:vml" Requires="v">
                <p:oleObj spid="_x0000_s18550" name="Equation" r:id="rId7" imgW="609600" imgH="228600" progId="Equation.3">
                  <p:embed/>
                </p:oleObj>
              </mc:Choice>
              <mc:Fallback>
                <p:oleObj name="Equation" r:id="rId7" imgW="609600" imgH="2286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733256"/>
                        <a:ext cx="1655762" cy="620713"/>
                      </a:xfrm>
                      <a:prstGeom prst="rect">
                        <a:avLst/>
                      </a:prstGeom>
                      <a:solidFill>
                        <a:schemeClr val="bg1"/>
                      </a:solidFill>
                      <a:ln w="57150" cmpd="thickThin">
                        <a:noFill/>
                        <a:miter lim="800000"/>
                        <a:headEnd/>
                        <a:tailEnd/>
                      </a:ln>
                      <a:effec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296321903"/>
              </p:ext>
            </p:extLst>
          </p:nvPr>
        </p:nvGraphicFramePr>
        <p:xfrm>
          <a:off x="971600" y="3068960"/>
          <a:ext cx="2278118" cy="1872208"/>
        </p:xfrm>
        <a:graphic>
          <a:graphicData uri="http://schemas.openxmlformats.org/presentationml/2006/ole">
            <mc:AlternateContent xmlns:mc="http://schemas.openxmlformats.org/markup-compatibility/2006">
              <mc:Choice xmlns:v="urn:schemas-microsoft-com:vml" Requires="v">
                <p:oleObj spid="_x0000_s18551" name="公式" r:id="rId9" imgW="1143000" imgH="939800" progId="Equation.3">
                  <p:embed/>
                </p:oleObj>
              </mc:Choice>
              <mc:Fallback>
                <p:oleObj name="公式" r:id="rId9" imgW="1143000" imgH="939800" progId="Equation.3">
                  <p:embed/>
                  <p:pic>
                    <p:nvPicPr>
                      <p:cNvPr id="0" name="对象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3068960"/>
                        <a:ext cx="2278118" cy="1872208"/>
                      </a:xfrm>
                      <a:prstGeom prst="rect">
                        <a:avLst/>
                      </a:prstGeom>
                      <a:solidFill>
                        <a:schemeClr val="bg1"/>
                      </a:solidFill>
                      <a:ln>
                        <a:noFill/>
                      </a:ln>
                    </p:spPr>
                  </p:pic>
                </p:oleObj>
              </mc:Fallback>
            </mc:AlternateContent>
          </a:graphicData>
        </a:graphic>
      </p:graphicFrame>
      <p:cxnSp>
        <p:nvCxnSpPr>
          <p:cNvPr id="8" name="直接箭头连接符 7"/>
          <p:cNvCxnSpPr/>
          <p:nvPr/>
        </p:nvCxnSpPr>
        <p:spPr bwMode="auto">
          <a:xfrm>
            <a:off x="3453408" y="3717032"/>
            <a:ext cx="864096"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pic>
        <p:nvPicPr>
          <p:cNvPr id="9" name="Picture 11" descr="6-2-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5616" y="0"/>
            <a:ext cx="7884368" cy="201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986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dirty="0" smtClean="0"/>
                  <a:t>*异步时序电路的分析方法</a:t>
                </a:r>
                <a:endParaRPr lang="en-US" altLang="zh-CN" dirty="0"/>
              </a:p>
              <a:p>
                <a:pPr lvl="1"/>
                <a:r>
                  <a:rPr lang="zh-CN" altLang="en-US" dirty="0" smtClean="0"/>
                  <a:t>解：状态转换表</a:t>
                </a:r>
                <a:endParaRPr lang="en-US" altLang="zh-CN" dirty="0" smtClean="0"/>
              </a:p>
              <a:p>
                <a:pPr lvl="2"/>
                <a:r>
                  <a:rPr lang="zh-CN" altLang="en-US" dirty="0" smtClean="0"/>
                  <a:t>首先找到每次电路状态转换时各个触发器是否有</a:t>
                </a:r>
                <a:r>
                  <a:rPr lang="en-US" altLang="zh-CN" dirty="0" err="1" smtClean="0"/>
                  <a:t>clk</a:t>
                </a:r>
                <a:r>
                  <a:rPr lang="zh-CN" altLang="en-US" dirty="0" smtClean="0"/>
                  <a:t>信号</a:t>
                </a:r>
                <a:endParaRPr lang="en-US" altLang="zh-CN" dirty="0" smtClean="0"/>
              </a:p>
              <a:p>
                <a:pPr lvl="2"/>
                <a:endParaRPr lang="en-US" altLang="zh-CN" dirty="0"/>
              </a:p>
              <a:p>
                <a:pPr lvl="2"/>
                <a:endParaRPr lang="en-US" altLang="zh-CN" dirty="0" smtClean="0"/>
              </a:p>
              <a:p>
                <a:pPr lvl="2"/>
                <a:endParaRPr lang="en-US" altLang="zh-CN" dirty="0" smtClean="0"/>
              </a:p>
              <a:p>
                <a:pPr lvl="2"/>
                <a:endParaRPr lang="en-US" altLang="zh-CN" dirty="0" smtClean="0"/>
              </a:p>
              <a:p>
                <a:pPr lvl="2"/>
                <a:r>
                  <a:rPr lang="zh-CN" altLang="en-US" dirty="0" smtClean="0"/>
                  <a:t>以</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3</m:t>
                        </m:r>
                      </m:sub>
                    </m:sSub>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2</m:t>
                        </m:r>
                      </m:sub>
                    </m:sSub>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1</m:t>
                        </m:r>
                      </m:sub>
                    </m:sSub>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0</m:t>
                        </m:r>
                      </m:sub>
                    </m:sSub>
                    <m:r>
                      <a:rPr lang="en-US" altLang="zh-CN" b="0" i="1" smtClean="0">
                        <a:latin typeface="Cambria Math"/>
                      </a:rPr>
                      <m:t>=0000</m:t>
                    </m:r>
                  </m:oMath>
                </a14:m>
                <a:r>
                  <a:rPr lang="zh-CN" altLang="en-US" dirty="0" smtClean="0"/>
                  <a:t>为初态</a:t>
                </a:r>
                <a:endParaRPr lang="en-US" altLang="zh-CN"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4"/>
                <a:stretch>
                  <a:fillRect l="-1630" t="-160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2898772179"/>
              </p:ext>
            </p:extLst>
          </p:nvPr>
        </p:nvGraphicFramePr>
        <p:xfrm>
          <a:off x="2699792" y="2924944"/>
          <a:ext cx="1658960" cy="2304256"/>
        </p:xfrm>
        <a:graphic>
          <a:graphicData uri="http://schemas.openxmlformats.org/presentationml/2006/ole">
            <mc:AlternateContent xmlns:mc="http://schemas.openxmlformats.org/markup-compatibility/2006">
              <mc:Choice xmlns:v="urn:schemas-microsoft-com:vml" Requires="v">
                <p:oleObj spid="_x0000_s19500" name="公式" r:id="rId5" imgW="660400" imgH="914400" progId="Equation.3">
                  <p:embed/>
                </p:oleObj>
              </mc:Choice>
              <mc:Fallback>
                <p:oleObj name="公式" r:id="rId5" imgW="660400" imgH="9144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2924944"/>
                        <a:ext cx="1658960" cy="2304256"/>
                      </a:xfrm>
                      <a:prstGeom prst="rect">
                        <a:avLst/>
                      </a:prstGeom>
                      <a:solidFill>
                        <a:schemeClr val="bg1"/>
                      </a:solidFill>
                      <a:ln w="57150" cmpd="thickThin">
                        <a:noFill/>
                        <a:miter lim="800000"/>
                        <a:headEnd/>
                        <a:tailEnd/>
                      </a:ln>
                      <a:effectLst/>
                    </p:spPr>
                  </p:pic>
                </p:oleObj>
              </mc:Fallback>
            </mc:AlternateContent>
          </a:graphicData>
        </a:graphic>
      </p:graphicFrame>
      <p:pic>
        <p:nvPicPr>
          <p:cNvPr id="5" name="Picture 11" descr="6-2-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616" y="0"/>
            <a:ext cx="7884368" cy="201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47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*异步时序电路的分析方法</a:t>
            </a:r>
            <a:endParaRPr lang="en-US" altLang="zh-CN" dirty="0"/>
          </a:p>
          <a:p>
            <a:pPr lvl="1"/>
            <a:r>
              <a:rPr lang="zh-CN" altLang="en-US" dirty="0" smtClean="0"/>
              <a:t>解：状态转换表</a:t>
            </a:r>
            <a:endParaRPr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2075531614"/>
              </p:ext>
            </p:extLst>
          </p:nvPr>
        </p:nvGraphicFramePr>
        <p:xfrm>
          <a:off x="2771800" y="188640"/>
          <a:ext cx="5401295" cy="6497085"/>
        </p:xfrm>
        <a:graphic>
          <a:graphicData uri="http://schemas.openxmlformats.org/presentationml/2006/ole">
            <mc:AlternateContent xmlns:mc="http://schemas.openxmlformats.org/markup-compatibility/2006">
              <mc:Choice xmlns:v="urn:schemas-microsoft-com:vml" Requires="v">
                <p:oleObj spid="_x0000_s20523" name="Visio" r:id="rId4" imgW="2726741" imgH="3006547" progId="Visio.Drawing.11">
                  <p:embed/>
                </p:oleObj>
              </mc:Choice>
              <mc:Fallback>
                <p:oleObj name="Visio" r:id="rId4" imgW="2726741" imgH="3006547"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r="8372"/>
                      <a:stretch>
                        <a:fillRect/>
                      </a:stretch>
                    </p:blipFill>
                    <p:spPr bwMode="auto">
                      <a:xfrm>
                        <a:off x="2771800" y="188640"/>
                        <a:ext cx="5401295" cy="6497085"/>
                      </a:xfrm>
                      <a:prstGeom prst="rect">
                        <a:avLst/>
                      </a:prstGeom>
                      <a:solidFill>
                        <a:schemeClr val="bg1"/>
                      </a:solidFill>
                      <a:ln w="57150" cap="sq" cmpd="thickThin">
                        <a:noFill/>
                        <a:miter lim="800000"/>
                        <a:headEnd type="none" w="sm" len="sm"/>
                        <a:tailEnd type="none" w="sm" len="sm"/>
                      </a:ln>
                      <a:effectLst/>
                    </p:spPr>
                  </p:pic>
                </p:oleObj>
              </mc:Fallback>
            </mc:AlternateContent>
          </a:graphicData>
        </a:graphic>
      </p:graphicFrame>
      <p:sp>
        <p:nvSpPr>
          <p:cNvPr id="6" name="TextBox 5"/>
          <p:cNvSpPr txBox="1"/>
          <p:nvPr/>
        </p:nvSpPr>
        <p:spPr>
          <a:xfrm>
            <a:off x="611560" y="4437112"/>
            <a:ext cx="2088232" cy="954107"/>
          </a:xfrm>
          <a:prstGeom prst="rect">
            <a:avLst/>
          </a:prstGeom>
          <a:solidFill>
            <a:schemeClr val="bg1"/>
          </a:solidFill>
          <a:ln>
            <a:solidFill>
              <a:srgbClr val="FF0000"/>
            </a:solidFill>
          </a:ln>
        </p:spPr>
        <p:txBody>
          <a:bodyPr wrap="square" rtlCol="0">
            <a:spAutoFit/>
          </a:bodyPr>
          <a:lstStyle/>
          <a:p>
            <a:pPr algn="ctr"/>
            <a:r>
              <a:rPr lang="zh-CN" altLang="en-US" sz="2800" dirty="0" smtClean="0">
                <a:latin typeface="+mj-ea"/>
                <a:ea typeface="+mj-ea"/>
              </a:rPr>
              <a:t>异步十进制加法计数器</a:t>
            </a:r>
            <a:endParaRPr lang="zh-CN" altLang="en-US" sz="2800" dirty="0">
              <a:latin typeface="+mj-ea"/>
              <a:ea typeface="+mj-ea"/>
            </a:endParaRPr>
          </a:p>
        </p:txBody>
      </p:sp>
    </p:spTree>
    <p:extLst>
      <p:ext uri="{BB962C8B-B14F-4D97-AF65-F5344CB8AC3E}">
        <p14:creationId xmlns:p14="http://schemas.microsoft.com/office/powerpoint/2010/main" val="49980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时序逻辑电路</a:t>
            </a:r>
            <a:endParaRPr lang="zh-CN" altLang="en-US" dirty="0"/>
          </a:p>
        </p:txBody>
      </p:sp>
      <p:sp>
        <p:nvSpPr>
          <p:cNvPr id="4" name="内容占位符 3"/>
          <p:cNvSpPr>
            <a:spLocks noGrp="1"/>
          </p:cNvSpPr>
          <p:nvPr>
            <p:ph idx="1"/>
          </p:nvPr>
        </p:nvSpPr>
        <p:spPr/>
        <p:txBody>
          <a:bodyPr/>
          <a:lstStyle/>
          <a:p>
            <a:r>
              <a:rPr lang="zh-CN" altLang="en-US" dirty="0" smtClean="0"/>
              <a:t>概述</a:t>
            </a:r>
            <a:endParaRPr lang="en-US" altLang="zh-CN" dirty="0" smtClean="0"/>
          </a:p>
          <a:p>
            <a:r>
              <a:rPr lang="zh-CN" altLang="en-US" dirty="0"/>
              <a:t>时序</a:t>
            </a:r>
            <a:r>
              <a:rPr lang="zh-CN" altLang="en-US" dirty="0" smtClean="0"/>
              <a:t>逻辑电路的分析</a:t>
            </a:r>
            <a:endParaRPr lang="en-US" altLang="zh-CN" dirty="0" smtClean="0"/>
          </a:p>
          <a:p>
            <a:r>
              <a:rPr lang="zh-CN" altLang="en-US" dirty="0" smtClean="0"/>
              <a:t>若干常用的时序逻辑电路</a:t>
            </a:r>
            <a:endParaRPr lang="en-US" altLang="zh-CN" dirty="0" smtClean="0"/>
          </a:p>
          <a:p>
            <a:r>
              <a:rPr lang="zh-CN" altLang="en-US" dirty="0"/>
              <a:t>时序</a:t>
            </a:r>
            <a:r>
              <a:rPr lang="zh-CN" altLang="en-US" dirty="0" smtClean="0"/>
              <a:t>逻辑电路的设计方法</a:t>
            </a:r>
            <a:endParaRPr lang="en-US" altLang="zh-CN" dirty="0" smtClean="0"/>
          </a:p>
          <a:p>
            <a:r>
              <a:rPr lang="zh-CN" altLang="en-US" dirty="0"/>
              <a:t>时序</a:t>
            </a:r>
            <a:r>
              <a:rPr lang="zh-CN" altLang="en-US" dirty="0" smtClean="0"/>
              <a:t>逻辑电路的竞争</a:t>
            </a:r>
            <a:r>
              <a:rPr lang="en-US" altLang="zh-CN" dirty="0" smtClean="0"/>
              <a:t>-</a:t>
            </a:r>
            <a:r>
              <a:rPr lang="zh-CN" altLang="en-US" dirty="0" smtClean="0"/>
              <a:t>冒险现象</a:t>
            </a:r>
            <a:endParaRPr lang="en-US" altLang="zh-CN" dirty="0" smtClean="0"/>
          </a:p>
          <a:p>
            <a:r>
              <a:rPr lang="zh-CN" altLang="en-US" dirty="0" smtClean="0"/>
              <a:t>*用</a:t>
            </a:r>
            <a:r>
              <a:rPr lang="en-US" altLang="zh-CN" dirty="0" err="1" smtClean="0"/>
              <a:t>Multisim</a:t>
            </a:r>
            <a:r>
              <a:rPr lang="en-US" altLang="zh-CN" dirty="0" smtClean="0"/>
              <a:t> 7</a:t>
            </a:r>
            <a:r>
              <a:rPr lang="zh-CN" altLang="en-US" dirty="0" smtClean="0"/>
              <a:t>分析</a:t>
            </a:r>
            <a:r>
              <a:rPr lang="zh-CN" altLang="en-US" dirty="0"/>
              <a:t>时序</a:t>
            </a:r>
            <a:r>
              <a:rPr lang="zh-CN" altLang="en-US" dirty="0" smtClean="0"/>
              <a:t>逻辑电路</a:t>
            </a:r>
            <a:endParaRPr lang="en-US" altLang="zh-CN"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*异步时序电路的分析方法</a:t>
            </a:r>
            <a:endParaRPr lang="en-US" altLang="zh-CN" dirty="0"/>
          </a:p>
          <a:p>
            <a:pPr lvl="1"/>
            <a:r>
              <a:rPr lang="zh-CN" altLang="en-US" dirty="0" smtClean="0"/>
              <a:t>解：状态转换图</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702707338"/>
              </p:ext>
            </p:extLst>
          </p:nvPr>
        </p:nvGraphicFramePr>
        <p:xfrm>
          <a:off x="539552" y="3191744"/>
          <a:ext cx="8153400" cy="3144837"/>
        </p:xfrm>
        <a:graphic>
          <a:graphicData uri="http://schemas.openxmlformats.org/presentationml/2006/ole">
            <mc:AlternateContent xmlns:mc="http://schemas.openxmlformats.org/markup-compatibility/2006">
              <mc:Choice xmlns:v="urn:schemas-microsoft-com:vml" Requires="v">
                <p:oleObj spid="_x0000_s21547" name="Visio" r:id="rId4" imgW="4370222" imgH="1685849" progId="Visio.Drawing.11">
                  <p:embed/>
                </p:oleObj>
              </mc:Choice>
              <mc:Fallback>
                <p:oleObj name="Visio" r:id="rId4" imgW="4370222" imgH="1685849"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3191744"/>
                        <a:ext cx="8153400" cy="3144837"/>
                      </a:xfrm>
                      <a:prstGeom prst="rect">
                        <a:avLst/>
                      </a:prstGeom>
                      <a:solidFill>
                        <a:schemeClr val="bg1"/>
                      </a:solidFill>
                      <a:ln w="57150" cap="sq" cmpd="thickThin">
                        <a:noFill/>
                        <a:miter lim="800000"/>
                        <a:headEnd type="none" w="sm" len="sm"/>
                        <a:tailEnd type="none" w="sm" len="sm"/>
                      </a:ln>
                      <a:effectLst/>
                    </p:spPr>
                  </p:pic>
                </p:oleObj>
              </mc:Fallback>
            </mc:AlternateContent>
          </a:graphicData>
        </a:graphic>
      </p:graphicFrame>
      <p:sp>
        <p:nvSpPr>
          <p:cNvPr id="6" name="TextBox 5"/>
          <p:cNvSpPr txBox="1"/>
          <p:nvPr/>
        </p:nvSpPr>
        <p:spPr>
          <a:xfrm>
            <a:off x="3131840" y="1412776"/>
            <a:ext cx="5832648" cy="1938992"/>
          </a:xfrm>
          <a:prstGeom prst="rect">
            <a:avLst/>
          </a:prstGeom>
          <a:solidFill>
            <a:schemeClr val="bg1"/>
          </a:solidFill>
          <a:ln>
            <a:solidFill>
              <a:srgbClr val="FF0000"/>
            </a:solidFill>
          </a:ln>
        </p:spPr>
        <p:txBody>
          <a:bodyPr wrap="square" rtlCol="0">
            <a:spAutoFit/>
          </a:bodyPr>
          <a:lstStyle/>
          <a:p>
            <a:r>
              <a:rPr kumimoji="1" lang="zh-CN" altLang="en-US" sz="2400" dirty="0">
                <a:latin typeface="+mj-ea"/>
                <a:ea typeface="+mj-ea"/>
              </a:rPr>
              <a:t>由状态转换图可知，</a:t>
            </a:r>
            <a:r>
              <a:rPr kumimoji="1" lang="en-US" altLang="zh-CN" sz="2400" dirty="0">
                <a:latin typeface="+mj-ea"/>
                <a:ea typeface="+mj-ea"/>
              </a:rPr>
              <a:t>10</a:t>
            </a:r>
            <a:r>
              <a:rPr kumimoji="1" lang="zh-CN" altLang="en-US" sz="2400" dirty="0">
                <a:latin typeface="+mj-ea"/>
                <a:ea typeface="+mj-ea"/>
              </a:rPr>
              <a:t>个状态</a:t>
            </a:r>
            <a:r>
              <a:rPr kumimoji="1" lang="en-US" altLang="zh-CN" sz="2400" dirty="0">
                <a:latin typeface="+mj-ea"/>
                <a:ea typeface="+mj-ea"/>
              </a:rPr>
              <a:t>0000~1001</a:t>
            </a:r>
            <a:r>
              <a:rPr kumimoji="1" lang="zh-CN" altLang="en-US" sz="2400" dirty="0">
                <a:latin typeface="+mj-ea"/>
                <a:ea typeface="+mj-ea"/>
              </a:rPr>
              <a:t>是在循环内，而其它的</a:t>
            </a:r>
            <a:r>
              <a:rPr kumimoji="1" lang="en-US" altLang="zh-CN" sz="2400" dirty="0">
                <a:latin typeface="+mj-ea"/>
                <a:ea typeface="+mj-ea"/>
              </a:rPr>
              <a:t>6</a:t>
            </a:r>
            <a:r>
              <a:rPr kumimoji="1" lang="zh-CN" altLang="en-US" sz="2400" dirty="0">
                <a:latin typeface="+mj-ea"/>
                <a:ea typeface="+mj-ea"/>
              </a:rPr>
              <a:t>个状态</a:t>
            </a:r>
            <a:r>
              <a:rPr kumimoji="1" lang="en-US" altLang="zh-CN" sz="2400" dirty="0">
                <a:latin typeface="+mj-ea"/>
                <a:ea typeface="+mj-ea"/>
              </a:rPr>
              <a:t>1010~1111</a:t>
            </a:r>
            <a:r>
              <a:rPr kumimoji="1" lang="zh-CN" altLang="en-US" sz="2400" dirty="0">
                <a:latin typeface="+mj-ea"/>
                <a:ea typeface="+mj-ea"/>
              </a:rPr>
              <a:t>最终在时钟作用下，都可以进入此循环，具有这种特点的时序电路，称为能够</a:t>
            </a:r>
            <a:r>
              <a:rPr kumimoji="1" lang="zh-CN" altLang="en-US" sz="2400" b="1" dirty="0">
                <a:solidFill>
                  <a:srgbClr val="FF0000"/>
                </a:solidFill>
                <a:latin typeface="+mj-ea"/>
                <a:ea typeface="+mj-ea"/>
              </a:rPr>
              <a:t>自启动</a:t>
            </a:r>
            <a:r>
              <a:rPr kumimoji="1" lang="zh-CN" altLang="en-US" sz="2400" dirty="0">
                <a:latin typeface="+mj-ea"/>
                <a:ea typeface="+mj-ea"/>
              </a:rPr>
              <a:t>的时序电路</a:t>
            </a:r>
            <a:r>
              <a:rPr kumimoji="1" lang="zh-CN" altLang="en-US" sz="2400" dirty="0" smtClean="0">
                <a:latin typeface="+mj-ea"/>
                <a:ea typeface="+mj-ea"/>
              </a:rPr>
              <a:t>。</a:t>
            </a:r>
            <a:endParaRPr lang="zh-CN" altLang="en-US" sz="2400" dirty="0">
              <a:latin typeface="+mj-ea"/>
              <a:ea typeface="+mj-ea"/>
            </a:endParaRPr>
          </a:p>
        </p:txBody>
      </p:sp>
    </p:spTree>
    <p:extLst>
      <p:ext uri="{BB962C8B-B14F-4D97-AF65-F5344CB8AC3E}">
        <p14:creationId xmlns:p14="http://schemas.microsoft.com/office/powerpoint/2010/main" val="560816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时序逻辑电路的分析</a:t>
            </a:r>
            <a:endParaRPr lang="en-US" altLang="zh-CN" dirty="0"/>
          </a:p>
        </p:txBody>
      </p:sp>
      <p:sp>
        <p:nvSpPr>
          <p:cNvPr id="4" name="内容占位符 3"/>
          <p:cNvSpPr>
            <a:spLocks noGrp="1"/>
          </p:cNvSpPr>
          <p:nvPr>
            <p:ph idx="1"/>
          </p:nvPr>
        </p:nvSpPr>
        <p:spPr/>
        <p:txBody>
          <a:bodyPr/>
          <a:lstStyle/>
          <a:p>
            <a:r>
              <a:rPr lang="zh-CN" altLang="en-US" dirty="0" smtClean="0"/>
              <a:t>*异步时序电路的分析方法</a:t>
            </a:r>
            <a:endParaRPr lang="en-US" altLang="zh-CN" dirty="0"/>
          </a:p>
          <a:p>
            <a:pPr lvl="1"/>
            <a:r>
              <a:rPr lang="zh-CN" altLang="en-US" dirty="0" smtClean="0"/>
              <a:t>解：时序图</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2671103957"/>
              </p:ext>
            </p:extLst>
          </p:nvPr>
        </p:nvGraphicFramePr>
        <p:xfrm>
          <a:off x="3115909" y="1844824"/>
          <a:ext cx="6028091" cy="4725144"/>
        </p:xfrm>
        <a:graphic>
          <a:graphicData uri="http://schemas.openxmlformats.org/presentationml/2006/ole">
            <mc:AlternateContent xmlns:mc="http://schemas.openxmlformats.org/markup-compatibility/2006">
              <mc:Choice xmlns:v="urn:schemas-microsoft-com:vml" Requires="v">
                <p:oleObj spid="_x0000_s22571" name="Visio" r:id="rId4" imgW="3381146" imgH="2768194" progId="Visio.Drawing.11">
                  <p:embed/>
                </p:oleObj>
              </mc:Choice>
              <mc:Fallback>
                <p:oleObj name="Visio" r:id="rId4" imgW="3381146" imgH="276819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t="2632" b="1619"/>
                      <a:stretch>
                        <a:fillRect/>
                      </a:stretch>
                    </p:blipFill>
                    <p:spPr bwMode="auto">
                      <a:xfrm>
                        <a:off x="3115909" y="1844824"/>
                        <a:ext cx="6028091" cy="4725144"/>
                      </a:xfrm>
                      <a:prstGeom prst="rect">
                        <a:avLst/>
                      </a:prstGeom>
                      <a:solidFill>
                        <a:schemeClr val="bg1"/>
                      </a:solidFill>
                      <a:ln w="57150" cap="sq" cmpd="thickThin">
                        <a:noFill/>
                        <a:miter lim="800000"/>
                        <a:headEnd type="none" w="sm" len="sm"/>
                        <a:tailEnd type="none" w="sm" len="sm"/>
                      </a:ln>
                      <a:effectLst/>
                    </p:spPr>
                  </p:pic>
                </p:oleObj>
              </mc:Fallback>
            </mc:AlternateContent>
          </a:graphicData>
        </a:graphic>
      </p:graphicFrame>
    </p:spTree>
    <p:extLst>
      <p:ext uri="{BB962C8B-B14F-4D97-AF65-F5344CB8AC3E}">
        <p14:creationId xmlns:p14="http://schemas.microsoft.com/office/powerpoint/2010/main" val="2423249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时序逻辑电路</a:t>
            </a:r>
            <a:endParaRPr lang="zh-CN" altLang="en-US" dirty="0"/>
          </a:p>
        </p:txBody>
      </p:sp>
      <p:sp>
        <p:nvSpPr>
          <p:cNvPr id="4" name="内容占位符 3"/>
          <p:cNvSpPr>
            <a:spLocks noGrp="1"/>
          </p:cNvSpPr>
          <p:nvPr>
            <p:ph idx="1"/>
          </p:nvPr>
        </p:nvSpPr>
        <p:spPr/>
        <p:txBody>
          <a:bodyPr/>
          <a:lstStyle/>
          <a:p>
            <a:r>
              <a:rPr lang="zh-CN" altLang="en-US" dirty="0" smtClean="0"/>
              <a:t>概述</a:t>
            </a:r>
            <a:endParaRPr lang="en-US" altLang="zh-CN" dirty="0" smtClean="0"/>
          </a:p>
          <a:p>
            <a:r>
              <a:rPr lang="zh-CN" altLang="en-US" dirty="0"/>
              <a:t>时序</a:t>
            </a:r>
            <a:r>
              <a:rPr lang="zh-CN" altLang="en-US" dirty="0" smtClean="0"/>
              <a:t>逻辑电路的分析</a:t>
            </a:r>
            <a:endParaRPr lang="en-US" altLang="zh-CN" dirty="0" smtClean="0"/>
          </a:p>
          <a:p>
            <a:r>
              <a:rPr lang="zh-CN" altLang="en-US" b="1" dirty="0" smtClean="0"/>
              <a:t>若干常用的时序逻辑电路</a:t>
            </a:r>
            <a:endParaRPr lang="en-US" altLang="zh-CN" b="1" dirty="0" smtClean="0"/>
          </a:p>
          <a:p>
            <a:r>
              <a:rPr lang="zh-CN" altLang="en-US" dirty="0"/>
              <a:t>时序</a:t>
            </a:r>
            <a:r>
              <a:rPr lang="zh-CN" altLang="en-US" dirty="0" smtClean="0"/>
              <a:t>逻辑电路的设计方法</a:t>
            </a:r>
            <a:endParaRPr lang="en-US" altLang="zh-CN" dirty="0" smtClean="0"/>
          </a:p>
          <a:p>
            <a:r>
              <a:rPr lang="zh-CN" altLang="en-US" dirty="0"/>
              <a:t>时序</a:t>
            </a:r>
            <a:r>
              <a:rPr lang="zh-CN" altLang="en-US" dirty="0" smtClean="0"/>
              <a:t>逻辑电路的竞争</a:t>
            </a:r>
            <a:r>
              <a:rPr lang="en-US" altLang="zh-CN" dirty="0" smtClean="0"/>
              <a:t>-</a:t>
            </a:r>
            <a:r>
              <a:rPr lang="zh-CN" altLang="en-US" dirty="0" smtClean="0"/>
              <a:t>冒险现象</a:t>
            </a:r>
            <a:endParaRPr lang="en-US" altLang="zh-CN" dirty="0" smtClean="0"/>
          </a:p>
          <a:p>
            <a:r>
              <a:rPr lang="zh-CN" altLang="en-US" dirty="0"/>
              <a:t>*用</a:t>
            </a:r>
            <a:r>
              <a:rPr lang="en-US" altLang="zh-CN" dirty="0" err="1" smtClean="0"/>
              <a:t>Multisim</a:t>
            </a:r>
            <a:r>
              <a:rPr lang="en-US" altLang="zh-CN" dirty="0" smtClean="0"/>
              <a:t> 7</a:t>
            </a:r>
            <a:r>
              <a:rPr lang="zh-CN" altLang="en-US" dirty="0" smtClean="0"/>
              <a:t>分析</a:t>
            </a:r>
            <a:r>
              <a:rPr lang="zh-CN" altLang="en-US" dirty="0"/>
              <a:t>时序</a:t>
            </a:r>
            <a:r>
              <a:rPr lang="zh-CN" altLang="en-US" dirty="0" smtClean="0"/>
              <a:t>逻辑电路</a:t>
            </a:r>
            <a:endParaRPr lang="en-US" altLang="zh-CN"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寄存器</a:t>
            </a:r>
            <a:endParaRPr lang="en-US" altLang="zh-CN" dirty="0" smtClean="0"/>
          </a:p>
          <a:p>
            <a:pPr lvl="1"/>
            <a:r>
              <a:rPr lang="zh-CN" altLang="en-US" dirty="0" smtClean="0"/>
              <a:t>可</a:t>
            </a:r>
            <a:r>
              <a:rPr lang="zh-CN" altLang="en-US" dirty="0"/>
              <a:t>寄存一</a:t>
            </a:r>
            <a:r>
              <a:rPr lang="zh-CN" altLang="en-US" dirty="0" smtClean="0"/>
              <a:t>组二值代码的逻辑部件，</a:t>
            </a:r>
            <a:r>
              <a:rPr lang="zh-CN" altLang="en-US" dirty="0"/>
              <a:t>叫</a:t>
            </a:r>
            <a:r>
              <a:rPr lang="zh-CN" altLang="en-US" dirty="0" smtClean="0"/>
              <a:t>寄存器。</a:t>
            </a:r>
            <a:endParaRPr lang="en-US" altLang="zh-CN" dirty="0" smtClean="0"/>
          </a:p>
          <a:p>
            <a:pPr lvl="1"/>
            <a:r>
              <a:rPr lang="zh-CN" altLang="en-US" dirty="0" smtClean="0"/>
              <a:t>一</a:t>
            </a:r>
            <a:r>
              <a:rPr lang="zh-CN" altLang="en-US" dirty="0"/>
              <a:t>个触发器可以存</a:t>
            </a:r>
            <a:r>
              <a:rPr lang="en-US" altLang="zh-CN" dirty="0"/>
              <a:t>1</a:t>
            </a:r>
            <a:r>
              <a:rPr lang="zh-CN" altLang="en-US" dirty="0"/>
              <a:t>位</a:t>
            </a:r>
            <a:r>
              <a:rPr lang="zh-CN" altLang="en-US" dirty="0" smtClean="0"/>
              <a:t>二值代码</a:t>
            </a:r>
            <a:r>
              <a:rPr lang="zh-CN" altLang="en-US" dirty="0"/>
              <a:t>，故</a:t>
            </a:r>
            <a:r>
              <a:rPr lang="en-US" altLang="zh-CN" dirty="0"/>
              <a:t>N</a:t>
            </a:r>
            <a:r>
              <a:rPr lang="zh-CN" altLang="en-US" dirty="0"/>
              <a:t>位二进制代码需要</a:t>
            </a:r>
            <a:r>
              <a:rPr lang="en-US" altLang="zh-CN" dirty="0"/>
              <a:t>N</a:t>
            </a:r>
            <a:r>
              <a:rPr lang="zh-CN" altLang="en-US" dirty="0"/>
              <a:t>个触发器。</a:t>
            </a:r>
          </a:p>
          <a:p>
            <a:pPr lvl="1"/>
            <a:r>
              <a:rPr lang="zh-CN" altLang="en-US" dirty="0" smtClean="0"/>
              <a:t>对寄存器中的触发器，只要求具有置</a:t>
            </a:r>
            <a:r>
              <a:rPr lang="en-US" altLang="zh-CN" dirty="0" smtClean="0"/>
              <a:t>1</a:t>
            </a:r>
            <a:r>
              <a:rPr lang="zh-CN" altLang="en-US" dirty="0" smtClean="0"/>
              <a:t>、置</a:t>
            </a:r>
            <a:r>
              <a:rPr lang="en-US" altLang="zh-CN" dirty="0" smtClean="0"/>
              <a:t>0</a:t>
            </a:r>
            <a:r>
              <a:rPr lang="zh-CN" altLang="en-US" dirty="0" smtClean="0"/>
              <a:t>功能</a:t>
            </a:r>
            <a:endParaRPr lang="en-US" altLang="zh-CN"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67544" y="1340768"/>
            <a:ext cx="8676456" cy="4569371"/>
          </a:xfrm>
        </p:spPr>
        <p:txBody>
          <a:bodyPr/>
          <a:lstStyle/>
          <a:p>
            <a:r>
              <a:rPr lang="zh-CN" altLang="en-US" dirty="0" smtClean="0"/>
              <a:t>寄存器</a:t>
            </a:r>
            <a:endParaRPr lang="en-US" altLang="zh-CN" dirty="0" smtClean="0"/>
          </a:p>
          <a:p>
            <a:pPr lvl="1"/>
            <a:r>
              <a:rPr lang="zh-CN" altLang="en-US" sz="2600" dirty="0"/>
              <a:t>根据</a:t>
            </a:r>
            <a:r>
              <a:rPr lang="zh-CN" altLang="en-US" sz="2600" dirty="0">
                <a:solidFill>
                  <a:srgbClr val="FF0000"/>
                </a:solidFill>
              </a:rPr>
              <a:t>存放数码的方式</a:t>
            </a:r>
            <a:r>
              <a:rPr lang="zh-CN" altLang="en-US" sz="2600" dirty="0"/>
              <a:t>不同分为并行和串行两种：并行方式就是将寄存的数码从各对应的输入端同时输入到寄存器中；串行方式是将数码从一个输入端逐位输入到寄存器中</a:t>
            </a:r>
            <a:r>
              <a:rPr lang="zh-CN" altLang="en-US" sz="2600" dirty="0" smtClean="0"/>
              <a:t>。</a:t>
            </a:r>
            <a:endParaRPr lang="en-US" altLang="zh-CN" sz="2600" dirty="0" smtClean="0"/>
          </a:p>
          <a:p>
            <a:pPr lvl="1"/>
            <a:r>
              <a:rPr lang="zh-CN" altLang="en-US" sz="2600" dirty="0" smtClean="0"/>
              <a:t>根据</a:t>
            </a:r>
            <a:r>
              <a:rPr lang="zh-CN" altLang="en-US" sz="2600" dirty="0">
                <a:solidFill>
                  <a:srgbClr val="FF0000"/>
                </a:solidFill>
              </a:rPr>
              <a:t>取出数码的方式</a:t>
            </a:r>
            <a:r>
              <a:rPr lang="zh-CN" altLang="en-US" sz="2600" dirty="0"/>
              <a:t>不同也可分为并行和串行两种：并行方式就是要取出的数码从对应的各个输出端上同时出现；串行方式是被取出的数码在一个输出端逐位</a:t>
            </a:r>
            <a:r>
              <a:rPr lang="zh-CN" altLang="en-US" sz="2600" dirty="0" smtClean="0"/>
              <a:t>输出</a:t>
            </a:r>
            <a:r>
              <a:rPr lang="en-US" altLang="zh-CN" sz="2600" dirty="0" smtClean="0"/>
              <a:t>.</a:t>
            </a:r>
            <a:endParaRPr lang="en-US" altLang="zh-CN" sz="2600" dirty="0"/>
          </a:p>
          <a:p>
            <a:pPr lvl="1"/>
            <a:r>
              <a:rPr lang="zh-CN" altLang="en-US" sz="2600" dirty="0" smtClean="0"/>
              <a:t>根据</a:t>
            </a:r>
            <a:r>
              <a:rPr lang="zh-CN" altLang="en-US" sz="2600" dirty="0">
                <a:solidFill>
                  <a:srgbClr val="FF0000"/>
                </a:solidFill>
              </a:rPr>
              <a:t>有无移位功能</a:t>
            </a:r>
            <a:r>
              <a:rPr lang="zh-CN" altLang="en-US" sz="2600" dirty="0"/>
              <a:t>寄存器也常分为数码寄存器和移位寄存器。</a:t>
            </a:r>
            <a:endParaRPr lang="en-US" altLang="zh-CN" sz="2600" dirty="0" smtClean="0"/>
          </a:p>
        </p:txBody>
      </p:sp>
    </p:spTree>
    <p:extLst>
      <p:ext uri="{BB962C8B-B14F-4D97-AF65-F5344CB8AC3E}">
        <p14:creationId xmlns:p14="http://schemas.microsoft.com/office/powerpoint/2010/main" val="3793518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79752" y="1268760"/>
            <a:ext cx="5122912" cy="4569371"/>
          </a:xfrm>
        </p:spPr>
        <p:txBody>
          <a:bodyPr/>
          <a:lstStyle/>
          <a:p>
            <a:r>
              <a:rPr lang="zh-CN" altLang="en-US" dirty="0" smtClean="0"/>
              <a:t>寄存器</a:t>
            </a:r>
            <a:endParaRPr lang="en-US" altLang="zh-CN" dirty="0" smtClean="0"/>
          </a:p>
          <a:p>
            <a:pPr lvl="1"/>
            <a:r>
              <a:rPr lang="zh-CN" altLang="en-US" dirty="0" smtClean="0"/>
              <a:t>以</a:t>
            </a:r>
            <a:r>
              <a:rPr lang="en-US" altLang="zh-CN" dirty="0" smtClean="0"/>
              <a:t>74LS75</a:t>
            </a:r>
            <a:r>
              <a:rPr lang="zh-CN" altLang="en-US" dirty="0" smtClean="0"/>
              <a:t>为例</a:t>
            </a:r>
            <a:endParaRPr lang="en-US" altLang="zh-CN" dirty="0" smtClean="0"/>
          </a:p>
          <a:p>
            <a:pPr lvl="1"/>
            <a:r>
              <a:rPr lang="zh-CN" altLang="en-US" dirty="0"/>
              <a:t>电平</a:t>
            </a:r>
            <a:r>
              <a:rPr lang="zh-CN" altLang="en-US" dirty="0" smtClean="0"/>
              <a:t>触发的同步</a:t>
            </a:r>
            <a:r>
              <a:rPr lang="en-US" altLang="zh-CN" dirty="0" smtClean="0"/>
              <a:t>SR</a:t>
            </a:r>
            <a:r>
              <a:rPr lang="zh-CN" altLang="en-US" dirty="0" smtClean="0"/>
              <a:t>触发器组成的</a:t>
            </a:r>
            <a:r>
              <a:rPr lang="en-US" altLang="zh-CN" dirty="0" smtClean="0"/>
              <a:t>4</a:t>
            </a:r>
            <a:r>
              <a:rPr lang="zh-CN" altLang="en-US" dirty="0" smtClean="0"/>
              <a:t>位寄存器</a:t>
            </a:r>
            <a:endParaRPr lang="en-US" altLang="zh-CN" dirty="0" smtClean="0"/>
          </a:p>
          <a:p>
            <a:pPr lvl="1"/>
            <a:r>
              <a:rPr lang="zh-CN" altLang="en-US" dirty="0" smtClean="0"/>
              <a:t>由电平触发的动作特点可知，在</a:t>
            </a:r>
            <a:r>
              <a:rPr lang="zh-CN" altLang="en-US" dirty="0"/>
              <a:t>时钟</a:t>
            </a:r>
            <a:r>
              <a:rPr lang="en-US" altLang="zh-CN" dirty="0" err="1"/>
              <a:t>clk</a:t>
            </a:r>
            <a:r>
              <a:rPr lang="zh-CN" altLang="en-US" dirty="0"/>
              <a:t>＝</a:t>
            </a:r>
            <a:r>
              <a:rPr lang="en-US" altLang="zh-CN" dirty="0"/>
              <a:t>1</a:t>
            </a:r>
            <a:r>
              <a:rPr lang="zh-CN" altLang="en-US" dirty="0"/>
              <a:t>期间，</a:t>
            </a:r>
            <a:r>
              <a:rPr lang="en-US" altLang="zh-CN" dirty="0"/>
              <a:t>Q </a:t>
            </a:r>
            <a:r>
              <a:rPr lang="zh-CN" altLang="en-US" dirty="0"/>
              <a:t>随</a:t>
            </a:r>
            <a:r>
              <a:rPr lang="en-US" altLang="zh-CN" dirty="0"/>
              <a:t>D </a:t>
            </a:r>
            <a:r>
              <a:rPr lang="zh-CN" altLang="en-US" dirty="0" smtClean="0"/>
              <a:t>改变；</a:t>
            </a:r>
            <a:r>
              <a:rPr lang="en-US" altLang="zh-CN" dirty="0" err="1" smtClean="0"/>
              <a:t>clk</a:t>
            </a:r>
            <a:r>
              <a:rPr lang="en-US" altLang="zh-CN" dirty="0" smtClean="0"/>
              <a:t>=0</a:t>
            </a:r>
            <a:r>
              <a:rPr lang="zh-CN" altLang="en-US" dirty="0" smtClean="0"/>
              <a:t>期间，</a:t>
            </a:r>
            <a:r>
              <a:rPr lang="en-US" altLang="zh-CN" dirty="0" smtClean="0"/>
              <a:t>Q</a:t>
            </a:r>
            <a:r>
              <a:rPr lang="zh-CN" altLang="en-US" dirty="0" smtClean="0"/>
              <a:t>保持</a:t>
            </a:r>
            <a:r>
              <a:rPr lang="en-US" altLang="zh-CN" dirty="0" err="1" smtClean="0"/>
              <a:t>clk</a:t>
            </a:r>
            <a:r>
              <a:rPr lang="zh-CN" altLang="en-US" dirty="0" smtClean="0"/>
              <a:t>变为低电平时刻的</a:t>
            </a:r>
            <a:r>
              <a:rPr lang="en-US" altLang="zh-CN" dirty="0" smtClean="0"/>
              <a:t>D</a:t>
            </a:r>
            <a:r>
              <a:rPr lang="zh-CN" altLang="en-US" dirty="0" smtClean="0"/>
              <a:t>端的状态</a:t>
            </a:r>
            <a:endParaRPr lang="en-US" altLang="zh-CN" dirty="0" smtClean="0"/>
          </a:p>
        </p:txBody>
      </p:sp>
      <p:pic>
        <p:nvPicPr>
          <p:cNvPr id="5" name="Picture 6" descr="6-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628800"/>
            <a:ext cx="3274938" cy="4998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32654" y="5877272"/>
            <a:ext cx="2954655" cy="461665"/>
          </a:xfrm>
          <a:prstGeom prst="rect">
            <a:avLst/>
          </a:prstGeom>
          <a:noFill/>
          <a:ln>
            <a:solidFill>
              <a:srgbClr val="FF0000"/>
            </a:solidFill>
          </a:ln>
        </p:spPr>
        <p:txBody>
          <a:bodyPr wrap="none" rtlCol="0">
            <a:spAutoFit/>
          </a:bodyPr>
          <a:lstStyle/>
          <a:p>
            <a:pPr algn="ctr"/>
            <a:r>
              <a:rPr lang="zh-CN" altLang="en-US" sz="2400" dirty="0">
                <a:latin typeface="+mj-ea"/>
                <a:ea typeface="+mj-ea"/>
              </a:rPr>
              <a:t>并行</a:t>
            </a:r>
            <a:r>
              <a:rPr lang="zh-CN" altLang="en-US" sz="2400" dirty="0" smtClean="0">
                <a:latin typeface="+mj-ea"/>
                <a:ea typeface="+mj-ea"/>
              </a:rPr>
              <a:t>输入、并行输出</a:t>
            </a:r>
            <a:endParaRPr lang="zh-CN" altLang="en-US" sz="2400" dirty="0">
              <a:latin typeface="+mj-ea"/>
              <a:ea typeface="+mj-ea"/>
            </a:endParaRPr>
          </a:p>
        </p:txBody>
      </p:sp>
    </p:spTree>
    <p:extLst>
      <p:ext uri="{BB962C8B-B14F-4D97-AF65-F5344CB8AC3E}">
        <p14:creationId xmlns:p14="http://schemas.microsoft.com/office/powerpoint/2010/main" val="20709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5122912" cy="4569371"/>
          </a:xfrm>
        </p:spPr>
        <p:txBody>
          <a:bodyPr/>
          <a:lstStyle/>
          <a:p>
            <a:r>
              <a:rPr lang="zh-CN" altLang="en-US" dirty="0" smtClean="0"/>
              <a:t>寄存器</a:t>
            </a:r>
            <a:endParaRPr lang="en-US" altLang="zh-CN" dirty="0" smtClean="0"/>
          </a:p>
          <a:p>
            <a:pPr lvl="1"/>
            <a:r>
              <a:rPr lang="zh-CN" altLang="en-US" dirty="0" smtClean="0"/>
              <a:t>以</a:t>
            </a:r>
            <a:r>
              <a:rPr lang="en-US" altLang="zh-CN" dirty="0" smtClean="0"/>
              <a:t>74HC175</a:t>
            </a:r>
            <a:r>
              <a:rPr lang="zh-CN" altLang="en-US" dirty="0" smtClean="0"/>
              <a:t>为例</a:t>
            </a:r>
            <a:endParaRPr lang="en-US" altLang="zh-CN" dirty="0" smtClean="0"/>
          </a:p>
          <a:p>
            <a:pPr lvl="1"/>
            <a:r>
              <a:rPr lang="en-US" altLang="zh-CN" dirty="0" smtClean="0"/>
              <a:t>CMOS</a:t>
            </a:r>
            <a:r>
              <a:rPr lang="zh-CN" altLang="en-US" dirty="0" smtClean="0"/>
              <a:t>边沿触发器组成的</a:t>
            </a:r>
            <a:r>
              <a:rPr lang="en-US" altLang="zh-CN" dirty="0" smtClean="0"/>
              <a:t>4</a:t>
            </a:r>
            <a:r>
              <a:rPr lang="zh-CN" altLang="en-US" dirty="0" smtClean="0"/>
              <a:t>位寄存器</a:t>
            </a:r>
            <a:endParaRPr lang="en-US" altLang="zh-CN" dirty="0" smtClean="0"/>
          </a:p>
          <a:p>
            <a:pPr lvl="1"/>
            <a:r>
              <a:rPr lang="zh-CN" altLang="en-US" dirty="0" smtClean="0"/>
              <a:t>由边沿触发的动作特点可知，触发器输出端的状态仅仅取决于</a:t>
            </a:r>
            <a:r>
              <a:rPr lang="en-US" altLang="zh-CN" dirty="0" err="1" smtClean="0"/>
              <a:t>clk</a:t>
            </a:r>
            <a:r>
              <a:rPr lang="zh-CN" altLang="en-US" dirty="0" smtClean="0"/>
              <a:t>上升沿到达时刻</a:t>
            </a:r>
            <a:r>
              <a:rPr lang="en-US" altLang="zh-CN" dirty="0" smtClean="0"/>
              <a:t>D</a:t>
            </a:r>
            <a:r>
              <a:rPr lang="zh-CN" altLang="en-US" dirty="0" smtClean="0"/>
              <a:t>端的状态</a:t>
            </a:r>
            <a:endParaRPr lang="en-US" altLang="zh-CN" dirty="0" smtClean="0"/>
          </a:p>
        </p:txBody>
      </p:sp>
      <p:pic>
        <p:nvPicPr>
          <p:cNvPr id="6" name="Picture 5" descr="6-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611" y="1619166"/>
            <a:ext cx="3177729" cy="52047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22464" y="5828787"/>
            <a:ext cx="2954655" cy="461665"/>
          </a:xfrm>
          <a:prstGeom prst="rect">
            <a:avLst/>
          </a:prstGeom>
          <a:noFill/>
          <a:ln>
            <a:solidFill>
              <a:srgbClr val="FF0000"/>
            </a:solidFill>
          </a:ln>
        </p:spPr>
        <p:txBody>
          <a:bodyPr wrap="none" rtlCol="0">
            <a:spAutoFit/>
          </a:bodyPr>
          <a:lstStyle/>
          <a:p>
            <a:pPr algn="ctr"/>
            <a:r>
              <a:rPr lang="zh-CN" altLang="en-US" sz="2400" dirty="0">
                <a:latin typeface="+mj-ea"/>
                <a:ea typeface="+mj-ea"/>
              </a:rPr>
              <a:t>并行</a:t>
            </a:r>
            <a:r>
              <a:rPr lang="zh-CN" altLang="en-US" sz="2400" dirty="0" smtClean="0">
                <a:latin typeface="+mj-ea"/>
                <a:ea typeface="+mj-ea"/>
              </a:rPr>
              <a:t>输入、并行输出</a:t>
            </a:r>
            <a:endParaRPr lang="zh-CN" altLang="en-US" sz="2400" dirty="0">
              <a:latin typeface="+mj-ea"/>
              <a:ea typeface="+mj-ea"/>
            </a:endParaRPr>
          </a:p>
        </p:txBody>
      </p:sp>
      <p:sp>
        <p:nvSpPr>
          <p:cNvPr id="7" name="TextBox 6"/>
          <p:cNvSpPr txBox="1"/>
          <p:nvPr/>
        </p:nvSpPr>
        <p:spPr>
          <a:xfrm>
            <a:off x="2699792" y="6290452"/>
            <a:ext cx="2791150" cy="461665"/>
          </a:xfrm>
          <a:prstGeom prst="rect">
            <a:avLst/>
          </a:prstGeom>
          <a:noFill/>
          <a:ln>
            <a:solidFill>
              <a:srgbClr val="FF0000"/>
            </a:solidFill>
          </a:ln>
        </p:spPr>
        <p:txBody>
          <a:bodyPr wrap="none" rtlCol="0">
            <a:spAutoFit/>
          </a:bodyPr>
          <a:lstStyle/>
          <a:p>
            <a:pPr algn="ctr"/>
            <a:r>
              <a:rPr lang="zh-CN" altLang="en-US" sz="2400" dirty="0" smtClean="0">
                <a:latin typeface="+mj-ea"/>
                <a:ea typeface="+mj-ea"/>
              </a:rPr>
              <a:t>清零端，可异步置</a:t>
            </a:r>
            <a:r>
              <a:rPr lang="en-US" altLang="zh-CN" sz="2400" dirty="0" smtClean="0">
                <a:latin typeface="+mj-ea"/>
                <a:ea typeface="+mj-ea"/>
              </a:rPr>
              <a:t>0</a:t>
            </a:r>
            <a:endParaRPr lang="zh-CN" altLang="en-US" sz="2400" dirty="0">
              <a:latin typeface="+mj-ea"/>
              <a:ea typeface="+mj-ea"/>
            </a:endParaRPr>
          </a:p>
        </p:txBody>
      </p:sp>
      <p:sp>
        <p:nvSpPr>
          <p:cNvPr id="8" name="椭圆 7"/>
          <p:cNvSpPr/>
          <p:nvPr/>
        </p:nvSpPr>
        <p:spPr bwMode="auto">
          <a:xfrm>
            <a:off x="5796136" y="6290453"/>
            <a:ext cx="504056" cy="461665"/>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11011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grpId="1"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7" grpId="1" animBg="1"/>
      <p:bldP spid="8" grpId="0" animBg="1"/>
      <p:bldP spid="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移位寄存器</a:t>
            </a:r>
            <a:endParaRPr lang="en-US" altLang="zh-CN" dirty="0" smtClean="0"/>
          </a:p>
          <a:p>
            <a:pPr lvl="1"/>
            <a:r>
              <a:rPr lang="zh-CN" altLang="en-US" dirty="0"/>
              <a:t>移位寄存器不仅具有数码存储功能，还具有移位的功能，</a:t>
            </a:r>
            <a:r>
              <a:rPr lang="zh-CN" altLang="en-US" dirty="0" smtClean="0"/>
              <a:t>即寄存器里存储的代码在</a:t>
            </a:r>
            <a:r>
              <a:rPr lang="zh-CN" altLang="en-US" dirty="0"/>
              <a:t>移位脉冲的作用下，依次左移或右移</a:t>
            </a:r>
            <a:r>
              <a:rPr lang="zh-CN" altLang="en-US" dirty="0" smtClean="0"/>
              <a:t>。</a:t>
            </a:r>
            <a:endParaRPr lang="en-US" altLang="zh-CN" dirty="0" smtClean="0"/>
          </a:p>
          <a:p>
            <a:pPr lvl="1"/>
            <a:r>
              <a:rPr lang="zh-CN" altLang="en-US" dirty="0" smtClean="0"/>
              <a:t>移位寄存器</a:t>
            </a:r>
            <a:r>
              <a:rPr lang="zh-CN" altLang="en-US" dirty="0"/>
              <a:t>除了寄存代码外，还可以实现数据的串行－并行转换、数值运算以及数据处理等。</a:t>
            </a:r>
          </a:p>
          <a:p>
            <a:pPr lvl="1"/>
            <a:endParaRPr lang="en-US" altLang="zh-CN" dirty="0" smtClean="0"/>
          </a:p>
        </p:txBody>
      </p:sp>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6-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422" y="2492896"/>
            <a:ext cx="7920880" cy="2898734"/>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385193" y="1340768"/>
            <a:ext cx="8507288" cy="4569371"/>
          </a:xfrm>
        </p:spPr>
        <p:txBody>
          <a:bodyPr/>
          <a:lstStyle/>
          <a:p>
            <a:r>
              <a:rPr lang="zh-CN" altLang="en-US" dirty="0" smtClean="0"/>
              <a:t>移位寄存器</a:t>
            </a:r>
            <a:endParaRPr lang="en-US" altLang="zh-CN" dirty="0"/>
          </a:p>
          <a:p>
            <a:pPr lvl="1"/>
            <a:r>
              <a:rPr lang="zh-CN" altLang="en-US" dirty="0" smtClean="0"/>
              <a:t>例：由边沿触发方式的</a:t>
            </a:r>
            <a:r>
              <a:rPr lang="en-US" altLang="zh-CN" dirty="0" smtClean="0"/>
              <a:t>D</a:t>
            </a:r>
            <a:r>
              <a:rPr lang="zh-CN" altLang="en-US" dirty="0" smtClean="0"/>
              <a:t>触发器组成的</a:t>
            </a:r>
            <a:r>
              <a:rPr lang="en-US" altLang="zh-CN" dirty="0" smtClean="0"/>
              <a:t>4</a:t>
            </a:r>
            <a:r>
              <a:rPr lang="zh-CN" altLang="en-US" dirty="0" smtClean="0"/>
              <a:t>位移位寄存器</a:t>
            </a:r>
            <a:endParaRPr lang="en-US" altLang="zh-CN" dirty="0" smtClean="0"/>
          </a:p>
        </p:txBody>
      </p:sp>
      <p:sp>
        <p:nvSpPr>
          <p:cNvPr id="6" name="Rectangle 2"/>
          <p:cNvSpPr txBox="1">
            <a:spLocks noChangeArrowheads="1"/>
          </p:cNvSpPr>
          <p:nvPr/>
        </p:nvSpPr>
        <p:spPr bwMode="auto">
          <a:xfrm>
            <a:off x="281602" y="5391630"/>
            <a:ext cx="8754894" cy="1008062"/>
          </a:xfrm>
          <a:prstGeom prst="rect">
            <a:avLst/>
          </a:prstGeom>
          <a:noFill/>
          <a:ln w="6350" cmpd="thickThin">
            <a:solidFill>
              <a:srgbClr val="FF0000"/>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2800" b="0" dirty="0" smtClean="0">
                <a:solidFill>
                  <a:schemeClr val="tx1"/>
                </a:solidFill>
                <a:latin typeface="+mj-ea"/>
              </a:rPr>
              <a:t>因为触发器由传输延迟时间</a:t>
            </a:r>
            <a:r>
              <a:rPr lang="en-US" altLang="zh-CN" sz="2800" b="0" i="1" dirty="0" err="1" smtClean="0">
                <a:solidFill>
                  <a:schemeClr val="tx1"/>
                </a:solidFill>
                <a:latin typeface="+mj-ea"/>
              </a:rPr>
              <a:t>t</a:t>
            </a:r>
            <a:r>
              <a:rPr lang="en-US" altLang="zh-CN" sz="2800" b="0" baseline="-25000" dirty="0" err="1" smtClean="0">
                <a:solidFill>
                  <a:schemeClr val="tx1"/>
                </a:solidFill>
                <a:latin typeface="+mj-ea"/>
              </a:rPr>
              <a:t>pd</a:t>
            </a:r>
            <a:r>
              <a:rPr lang="zh-CN" altLang="en-US" sz="2800" b="0" dirty="0" smtClean="0">
                <a:solidFill>
                  <a:schemeClr val="tx1"/>
                </a:solidFill>
                <a:latin typeface="+mj-ea"/>
              </a:rPr>
              <a:t>，所以在</a:t>
            </a:r>
            <a:r>
              <a:rPr lang="en-US" altLang="zh-CN" sz="2800" b="0" i="1" dirty="0" smtClean="0">
                <a:solidFill>
                  <a:schemeClr val="tx1"/>
                </a:solidFill>
                <a:latin typeface="+mj-ea"/>
              </a:rPr>
              <a:t>CLK</a:t>
            </a:r>
            <a:r>
              <a:rPr lang="en-US" altLang="zh-CN" sz="2800" b="0" dirty="0" smtClean="0">
                <a:solidFill>
                  <a:schemeClr val="tx1"/>
                </a:solidFill>
                <a:latin typeface="+mj-ea"/>
              </a:rPr>
              <a:t>↑</a:t>
            </a:r>
            <a:r>
              <a:rPr lang="zh-CN" altLang="en-US" sz="2800" b="0" dirty="0" smtClean="0">
                <a:solidFill>
                  <a:schemeClr val="tx1"/>
                </a:solidFill>
                <a:latin typeface="+mj-ea"/>
              </a:rPr>
              <a:t>到达时，各触发器按前一级触发器原来的状态翻转。</a:t>
            </a:r>
            <a:endParaRPr lang="zh-CN" altLang="en-US" sz="2800" b="0" dirty="0">
              <a:solidFill>
                <a:schemeClr val="tx1"/>
              </a:solidFill>
              <a:latin typeface="+mj-ea"/>
            </a:endParaRPr>
          </a:p>
        </p:txBody>
      </p:sp>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par>
                          <p:cTn id="10" fill="hold">
                            <p:stCondLst>
                              <p:cond delay="1000"/>
                            </p:stCondLst>
                            <p:childTnLst>
                              <p:par>
                                <p:cTn id="11" presetID="2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edg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251520" y="1295182"/>
                <a:ext cx="8892480" cy="4569371"/>
              </a:xfrm>
            </p:spPr>
            <p:txBody>
              <a:bodyPr/>
              <a:lstStyle/>
              <a:p>
                <a:r>
                  <a:rPr lang="zh-CN" altLang="en-US" dirty="0" smtClean="0"/>
                  <a:t>移位寄存器</a:t>
                </a:r>
                <a:endParaRPr lang="en-US" altLang="zh-CN" dirty="0" smtClean="0"/>
              </a:p>
              <a:p>
                <a:pPr lvl="1"/>
                <a:r>
                  <a:rPr lang="zh-CN" altLang="en-US" dirty="0" smtClean="0"/>
                  <a:t>例：若初始状态</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0</m:t>
                        </m:r>
                      </m:sub>
                    </m:sSub>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1</m:t>
                        </m:r>
                      </m:sub>
                    </m:sSub>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2</m:t>
                        </m:r>
                      </m:sub>
                    </m:sSub>
                    <m:sSub>
                      <m:sSubPr>
                        <m:ctrlPr>
                          <a:rPr lang="en-US" altLang="zh-CN" i="1" smtClean="0">
                            <a:latin typeface="Cambria Math" panose="02040503050406030204" pitchFamily="18" charset="0"/>
                          </a:rPr>
                        </m:ctrlPr>
                      </m:sSubPr>
                      <m:e>
                        <m:r>
                          <a:rPr lang="en-US" altLang="zh-CN" b="0" i="1" smtClean="0">
                            <a:latin typeface="Cambria Math"/>
                          </a:rPr>
                          <m:t>𝑄</m:t>
                        </m:r>
                      </m:e>
                      <m:sub>
                        <m:r>
                          <a:rPr lang="en-US" altLang="zh-CN" b="0" i="1" smtClean="0">
                            <a:latin typeface="Cambria Math"/>
                          </a:rPr>
                          <m:t>3</m:t>
                        </m:r>
                      </m:sub>
                    </m:sSub>
                    <m:r>
                      <a:rPr lang="en-US" altLang="zh-CN" b="0" i="1" smtClean="0">
                        <a:latin typeface="Cambria Math"/>
                      </a:rPr>
                      <m:t>=0000</m:t>
                    </m:r>
                  </m:oMath>
                </a14:m>
                <a:r>
                  <a:rPr lang="zh-CN" altLang="en-US" dirty="0" smtClean="0"/>
                  <a:t>，</a:t>
                </a:r>
                <a:r>
                  <a:rPr lang="en-US" altLang="zh-CN" dirty="0" smtClean="0"/>
                  <a:t>4</a:t>
                </a:r>
                <a:r>
                  <a:rPr lang="zh-CN" altLang="en-US" dirty="0" smtClean="0"/>
                  <a:t>个时钟周期内输入代码一次是</a:t>
                </a:r>
                <a:r>
                  <a:rPr lang="en-US" altLang="zh-CN" dirty="0" smtClean="0"/>
                  <a:t>1011</a:t>
                </a:r>
                <a:r>
                  <a:rPr lang="zh-CN" altLang="en-US" dirty="0" smtClean="0"/>
                  <a:t>，则得到状态表和波形图：</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251520" y="1295182"/>
                <a:ext cx="8892480" cy="4569371"/>
              </a:xfrm>
              <a:blipFill rotWithShape="1">
                <a:blip r:embed="rId3"/>
                <a:stretch>
                  <a:fillRect l="-1508" t="-120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019293060"/>
              </p:ext>
            </p:extLst>
          </p:nvPr>
        </p:nvGraphicFramePr>
        <p:xfrm>
          <a:off x="395536" y="2924944"/>
          <a:ext cx="4357673" cy="3411556"/>
        </p:xfrm>
        <a:graphic>
          <a:graphicData uri="http://schemas.openxmlformats.org/presentationml/2006/ole">
            <mc:AlternateContent xmlns:mc="http://schemas.openxmlformats.org/markup-compatibility/2006">
              <mc:Choice xmlns:v="urn:schemas-microsoft-com:vml" Requires="v">
                <p:oleObj spid="_x0000_s23636" name="Visio" r:id="rId4" imgW="2117750" imgH="2092147" progId="Visio.Drawing.11">
                  <p:embed/>
                </p:oleObj>
              </mc:Choice>
              <mc:Fallback>
                <p:oleObj name="Visio" r:id="rId4" imgW="2117750" imgH="2092147"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b="20728"/>
                      <a:stretch>
                        <a:fillRect/>
                      </a:stretch>
                    </p:blipFill>
                    <p:spPr bwMode="auto">
                      <a:xfrm>
                        <a:off x="395536" y="2924944"/>
                        <a:ext cx="4357673" cy="3411556"/>
                      </a:xfrm>
                      <a:prstGeom prst="rect">
                        <a:avLst/>
                      </a:prstGeom>
                      <a:solidFill>
                        <a:schemeClr val="bg1"/>
                      </a:solidFill>
                      <a:ln w="57150" cap="sq" cmpd="thickThin">
                        <a:noFill/>
                        <a:miter lim="800000"/>
                        <a:headEnd/>
                        <a:tailEnd/>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59335433"/>
              </p:ext>
            </p:extLst>
          </p:nvPr>
        </p:nvGraphicFramePr>
        <p:xfrm>
          <a:off x="5436096" y="2852936"/>
          <a:ext cx="3376729" cy="3645024"/>
        </p:xfrm>
        <a:graphic>
          <a:graphicData uri="http://schemas.openxmlformats.org/presentationml/2006/ole">
            <mc:AlternateContent xmlns:mc="http://schemas.openxmlformats.org/markup-compatibility/2006">
              <mc:Choice xmlns:v="urn:schemas-microsoft-com:vml" Requires="v">
                <p:oleObj spid="_x0000_s23637" name="Visio" r:id="rId6" imgW="1986686" imgH="2250643" progId="Visio.Drawing.11">
                  <p:embed/>
                </p:oleObj>
              </mc:Choice>
              <mc:Fallback>
                <p:oleObj name="Visio" r:id="rId6" imgW="1986686" imgH="2250643" progId="Visio.Drawing.11">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t="5322" r="4799" b="3999"/>
                      <a:stretch>
                        <a:fillRect/>
                      </a:stretch>
                    </p:blipFill>
                    <p:spPr bwMode="auto">
                      <a:xfrm>
                        <a:off x="5436096" y="2852936"/>
                        <a:ext cx="3376729" cy="3645024"/>
                      </a:xfrm>
                      <a:prstGeom prst="rect">
                        <a:avLst/>
                      </a:prstGeom>
                      <a:solidFill>
                        <a:schemeClr val="bg1"/>
                      </a:solidFill>
                      <a:ln w="57150" cap="sq" cmpd="thickThin">
                        <a:noFill/>
                        <a:miter lim="800000"/>
                        <a:headEnd/>
                        <a:tailEnd/>
                      </a:ln>
                      <a:effectLst/>
                    </p:spPr>
                  </p:pic>
                </p:oleObj>
              </mc:Fallback>
            </mc:AlternateContent>
          </a:graphicData>
        </a:graphic>
      </p:graphicFrame>
      <p:pic>
        <p:nvPicPr>
          <p:cNvPr id="7" name="Picture 5" descr="6-3-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5896" y="23272"/>
            <a:ext cx="5508104" cy="20157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27584" y="4581128"/>
            <a:ext cx="7992888" cy="523220"/>
          </a:xfrm>
          <a:prstGeom prst="rect">
            <a:avLst/>
          </a:prstGeom>
          <a:solidFill>
            <a:schemeClr val="bg1"/>
          </a:solidFill>
          <a:ln w="19050">
            <a:solidFill>
              <a:srgbClr val="FF0000"/>
            </a:solidFill>
          </a:ln>
        </p:spPr>
        <p:txBody>
          <a:bodyPr wrap="square" rtlCol="0">
            <a:spAutoFit/>
          </a:bodyPr>
          <a:lstStyle/>
          <a:p>
            <a:pPr algn="ctr"/>
            <a:r>
              <a:rPr lang="zh-CN" altLang="en-US" sz="2800" dirty="0" smtClean="0">
                <a:latin typeface="+mj-ea"/>
                <a:ea typeface="+mj-ea"/>
              </a:rPr>
              <a:t>利用移位寄存器可以实现代码的串行</a:t>
            </a:r>
            <a:r>
              <a:rPr lang="en-US" altLang="zh-CN" sz="2800" dirty="0" smtClean="0">
                <a:latin typeface="+mj-ea"/>
                <a:ea typeface="+mj-ea"/>
              </a:rPr>
              <a:t>-</a:t>
            </a:r>
            <a:r>
              <a:rPr lang="zh-CN" altLang="en-US" sz="2800" dirty="0" smtClean="0">
                <a:latin typeface="+mj-ea"/>
                <a:ea typeface="+mj-ea"/>
              </a:rPr>
              <a:t>并行转换</a:t>
            </a:r>
            <a:endParaRPr lang="zh-CN" altLang="en-US" sz="2800" dirty="0">
              <a:latin typeface="+mj-ea"/>
              <a:ea typeface="+mj-ea"/>
            </a:endParaRPr>
          </a:p>
        </p:txBody>
      </p:sp>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时序逻辑电路</a:t>
            </a:r>
            <a:endParaRPr lang="zh-CN" altLang="en-US" dirty="0"/>
          </a:p>
        </p:txBody>
      </p:sp>
      <p:sp>
        <p:nvSpPr>
          <p:cNvPr id="4" name="内容占位符 3"/>
          <p:cNvSpPr>
            <a:spLocks noGrp="1"/>
          </p:cNvSpPr>
          <p:nvPr>
            <p:ph idx="1"/>
          </p:nvPr>
        </p:nvSpPr>
        <p:spPr/>
        <p:txBody>
          <a:bodyPr/>
          <a:lstStyle/>
          <a:p>
            <a:r>
              <a:rPr lang="zh-CN" altLang="en-US" b="1" dirty="0" smtClean="0"/>
              <a:t>概述</a:t>
            </a:r>
            <a:endParaRPr lang="en-US" altLang="zh-CN" b="1" dirty="0" smtClean="0"/>
          </a:p>
          <a:p>
            <a:r>
              <a:rPr lang="zh-CN" altLang="en-US" dirty="0"/>
              <a:t>时序</a:t>
            </a:r>
            <a:r>
              <a:rPr lang="zh-CN" altLang="en-US" dirty="0" smtClean="0"/>
              <a:t>逻辑电路的分析</a:t>
            </a:r>
            <a:endParaRPr lang="en-US" altLang="zh-CN" dirty="0" smtClean="0"/>
          </a:p>
          <a:p>
            <a:r>
              <a:rPr lang="zh-CN" altLang="en-US" dirty="0" smtClean="0"/>
              <a:t>若干常用的时序逻辑电路</a:t>
            </a:r>
            <a:endParaRPr lang="en-US" altLang="zh-CN" dirty="0" smtClean="0"/>
          </a:p>
          <a:p>
            <a:r>
              <a:rPr lang="zh-CN" altLang="en-US" dirty="0"/>
              <a:t>时序</a:t>
            </a:r>
            <a:r>
              <a:rPr lang="zh-CN" altLang="en-US" dirty="0" smtClean="0"/>
              <a:t>逻辑电路的设计方法</a:t>
            </a:r>
            <a:endParaRPr lang="en-US" altLang="zh-CN" dirty="0" smtClean="0"/>
          </a:p>
          <a:p>
            <a:r>
              <a:rPr lang="zh-CN" altLang="en-US" dirty="0"/>
              <a:t>时序</a:t>
            </a:r>
            <a:r>
              <a:rPr lang="zh-CN" altLang="en-US" dirty="0" smtClean="0"/>
              <a:t>逻辑电路的竞争</a:t>
            </a:r>
            <a:r>
              <a:rPr lang="en-US" altLang="zh-CN" dirty="0" smtClean="0"/>
              <a:t>-</a:t>
            </a:r>
            <a:r>
              <a:rPr lang="zh-CN" altLang="en-US" dirty="0" smtClean="0"/>
              <a:t>冒险现象</a:t>
            </a:r>
            <a:endParaRPr lang="en-US" altLang="zh-CN" dirty="0" smtClean="0"/>
          </a:p>
          <a:p>
            <a:r>
              <a:rPr lang="zh-CN" altLang="en-US" dirty="0"/>
              <a:t>*用</a:t>
            </a:r>
            <a:r>
              <a:rPr lang="en-US" altLang="zh-CN" dirty="0" err="1" smtClean="0"/>
              <a:t>Multisim</a:t>
            </a:r>
            <a:r>
              <a:rPr lang="en-US" altLang="zh-CN" dirty="0" smtClean="0"/>
              <a:t> 7</a:t>
            </a:r>
            <a:r>
              <a:rPr lang="zh-CN" altLang="en-US" dirty="0" smtClean="0"/>
              <a:t>分析</a:t>
            </a:r>
            <a:r>
              <a:rPr lang="zh-CN" altLang="en-US" dirty="0"/>
              <a:t>时序</a:t>
            </a:r>
            <a:r>
              <a:rPr lang="zh-CN" altLang="en-US" dirty="0" smtClean="0"/>
              <a:t>逻辑电路</a:t>
            </a:r>
            <a:endParaRPr lang="en-US" altLang="zh-CN" dirty="0" smtClean="0"/>
          </a:p>
        </p:txBody>
      </p:sp>
    </p:spTree>
    <p:extLst>
      <p:ext uri="{BB962C8B-B14F-4D97-AF65-F5344CB8AC3E}">
        <p14:creationId xmlns:p14="http://schemas.microsoft.com/office/powerpoint/2010/main" val="1002981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移位寄存器</a:t>
            </a:r>
            <a:endParaRPr lang="en-US" altLang="zh-CN" dirty="0" smtClean="0"/>
          </a:p>
          <a:p>
            <a:pPr lvl="1"/>
            <a:r>
              <a:rPr lang="en-US" altLang="zh-CN" dirty="0" smtClean="0"/>
              <a:t>JK</a:t>
            </a:r>
            <a:r>
              <a:rPr lang="zh-CN" altLang="en-US" dirty="0" smtClean="0"/>
              <a:t>触发器组成的</a:t>
            </a:r>
            <a:r>
              <a:rPr lang="en-US" altLang="zh-CN" dirty="0" smtClean="0"/>
              <a:t>4</a:t>
            </a:r>
            <a:r>
              <a:rPr lang="zh-CN" altLang="en-US" dirty="0" smtClean="0"/>
              <a:t>位移位寄存器</a:t>
            </a:r>
            <a:endParaRPr lang="en-US" altLang="zh-CN" dirty="0" smtClean="0"/>
          </a:p>
          <a:p>
            <a:pPr lvl="2"/>
            <a:r>
              <a:rPr lang="zh-CN" altLang="en-US" dirty="0"/>
              <a:t>其分析原理同上，不同的是</a:t>
            </a:r>
            <a:r>
              <a:rPr lang="en-US" altLang="zh-CN" dirty="0"/>
              <a:t>JK</a:t>
            </a:r>
            <a:r>
              <a:rPr lang="zh-CN" altLang="en-US" dirty="0"/>
              <a:t>触发器的</a:t>
            </a:r>
            <a:r>
              <a:rPr lang="zh-CN" altLang="en-US" dirty="0" smtClean="0"/>
              <a:t>寄存器是</a:t>
            </a:r>
            <a:r>
              <a:rPr lang="zh-CN" altLang="en-US" dirty="0"/>
              <a:t>在移位脉冲的下降沿发生的。</a:t>
            </a:r>
          </a:p>
          <a:p>
            <a:pPr lvl="2"/>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191900236"/>
              </p:ext>
            </p:extLst>
          </p:nvPr>
        </p:nvGraphicFramePr>
        <p:xfrm>
          <a:off x="971600" y="3535754"/>
          <a:ext cx="7704659" cy="2925515"/>
        </p:xfrm>
        <a:graphic>
          <a:graphicData uri="http://schemas.openxmlformats.org/presentationml/2006/ole">
            <mc:AlternateContent xmlns:mc="http://schemas.openxmlformats.org/markup-compatibility/2006">
              <mc:Choice xmlns:v="urn:schemas-microsoft-com:vml" Requires="v">
                <p:oleObj spid="_x0000_s24619" name="Visio" r:id="rId3" imgW="3714750" imgH="1842730" progId="Visio.Drawing.11">
                  <p:embed/>
                </p:oleObj>
              </mc:Choice>
              <mc:Fallback>
                <p:oleObj name="Visio" r:id="rId3" imgW="3714750" imgH="1842730" progId="Visio.Drawing.11">
                  <p:embed/>
                  <p:pic>
                    <p:nvPicPr>
                      <p:cNvPr id="0" name="Object 5"/>
                      <p:cNvPicPr>
                        <a:picLocks noChangeAspect="1" noChangeArrowheads="1"/>
                      </p:cNvPicPr>
                      <p:nvPr/>
                    </p:nvPicPr>
                    <p:blipFill>
                      <a:blip r:embed="rId4"/>
                      <a:srcRect t="12440" b="9222"/>
                      <a:stretch>
                        <a:fillRect/>
                      </a:stretch>
                    </p:blipFill>
                    <p:spPr bwMode="auto">
                      <a:xfrm>
                        <a:off x="971600" y="3535754"/>
                        <a:ext cx="7704659" cy="2925515"/>
                      </a:xfrm>
                      <a:prstGeom prst="rect">
                        <a:avLst/>
                      </a:prstGeom>
                      <a:solidFill>
                        <a:schemeClr val="bg1"/>
                      </a:solidFill>
                      <a:ln w="57150" cap="sq" cmpd="thickThin">
                        <a:noFill/>
                        <a:miter lim="800000"/>
                        <a:headEnd/>
                        <a:tailEnd/>
                      </a:ln>
                      <a:effectLst/>
                    </p:spPr>
                  </p:pic>
                </p:oleObj>
              </mc:Fallback>
            </mc:AlternateContent>
          </a:graphicData>
        </a:graphic>
      </p:graphicFrame>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6-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8371" y="2537235"/>
            <a:ext cx="6568377" cy="4070176"/>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移位寄存器</a:t>
            </a:r>
            <a:endParaRPr lang="en-US" altLang="zh-CN" dirty="0" smtClean="0"/>
          </a:p>
          <a:p>
            <a:pPr lvl="1"/>
            <a:r>
              <a:rPr lang="zh-CN" altLang="en-US" dirty="0"/>
              <a:t>双向</a:t>
            </a:r>
            <a:r>
              <a:rPr lang="zh-CN" altLang="en-US" dirty="0" smtClean="0"/>
              <a:t>移位寄存器，以</a:t>
            </a:r>
            <a:r>
              <a:rPr lang="en-US" altLang="zh-CN" dirty="0" smtClean="0"/>
              <a:t>74LS194A</a:t>
            </a:r>
            <a:r>
              <a:rPr lang="zh-CN" altLang="en-US" dirty="0" smtClean="0"/>
              <a:t>为例</a:t>
            </a:r>
            <a:endParaRPr lang="en-US" altLang="zh-CN" dirty="0" smtClean="0"/>
          </a:p>
          <a:p>
            <a:pPr lvl="1"/>
            <a:endParaRPr lang="en-US" altLang="zh-CN" dirty="0" smtClean="0"/>
          </a:p>
        </p:txBody>
      </p:sp>
      <p:sp>
        <p:nvSpPr>
          <p:cNvPr id="2" name="矩形 1"/>
          <p:cNvSpPr/>
          <p:nvPr/>
        </p:nvSpPr>
        <p:spPr bwMode="auto">
          <a:xfrm>
            <a:off x="3563888" y="2763788"/>
            <a:ext cx="1152128" cy="3528392"/>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0" descr="19页ppt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850" y="1067321"/>
            <a:ext cx="2098675" cy="5616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395288" y="3635164"/>
            <a:ext cx="2089150" cy="3024188"/>
          </a:xfrm>
          <a:prstGeom prst="rect">
            <a:avLst/>
          </a:prstGeom>
          <a:solidFill>
            <a:srgbClr val="CCFF66">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7" name="Rectangle 4"/>
          <p:cNvSpPr>
            <a:spLocks noChangeArrowheads="1"/>
          </p:cNvSpPr>
          <p:nvPr/>
        </p:nvSpPr>
        <p:spPr bwMode="auto">
          <a:xfrm>
            <a:off x="322835" y="1331701"/>
            <a:ext cx="2160588" cy="2303463"/>
          </a:xfrm>
          <a:prstGeom prst="rect">
            <a:avLst/>
          </a:prstGeom>
          <a:solidFill>
            <a:srgbClr val="99CCFF">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 name="Object 10"/>
          <p:cNvGraphicFramePr>
            <a:graphicFrameLocks noChangeAspect="1"/>
          </p:cNvGraphicFramePr>
          <p:nvPr>
            <p:extLst>
              <p:ext uri="{D42A27DB-BD31-4B8C-83A1-F6EECF244321}">
                <p14:modId xmlns:p14="http://schemas.microsoft.com/office/powerpoint/2010/main" val="2141375075"/>
              </p:ext>
            </p:extLst>
          </p:nvPr>
        </p:nvGraphicFramePr>
        <p:xfrm>
          <a:off x="2915816" y="983245"/>
          <a:ext cx="5522912" cy="1500187"/>
        </p:xfrm>
        <a:graphic>
          <a:graphicData uri="http://schemas.openxmlformats.org/presentationml/2006/ole">
            <mc:AlternateContent xmlns:mc="http://schemas.openxmlformats.org/markup-compatibility/2006">
              <mc:Choice xmlns:v="urn:schemas-microsoft-com:vml" Requires="v">
                <p:oleObj spid="_x0000_s25682" name="公式" r:id="rId4" imgW="2755800" imgH="749160" progId="Equation.3">
                  <p:embed/>
                </p:oleObj>
              </mc:Choice>
              <mc:Fallback>
                <p:oleObj name="公式" r:id="rId4" imgW="2755800" imgH="749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983245"/>
                        <a:ext cx="5522912" cy="150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AutoShape 19"/>
          <p:cNvSpPr>
            <a:spLocks noChangeArrowheads="1"/>
          </p:cNvSpPr>
          <p:nvPr/>
        </p:nvSpPr>
        <p:spPr bwMode="auto">
          <a:xfrm rot="18183305">
            <a:off x="4728199" y="1775958"/>
            <a:ext cx="148776" cy="797064"/>
          </a:xfrm>
          <a:prstGeom prst="down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10" name="Object 20"/>
          <p:cNvGraphicFramePr>
            <a:graphicFrameLocks noChangeAspect="1"/>
          </p:cNvGraphicFramePr>
          <p:nvPr>
            <p:extLst>
              <p:ext uri="{D42A27DB-BD31-4B8C-83A1-F6EECF244321}">
                <p14:modId xmlns:p14="http://schemas.microsoft.com/office/powerpoint/2010/main" val="436430846"/>
              </p:ext>
            </p:extLst>
          </p:nvPr>
        </p:nvGraphicFramePr>
        <p:xfrm>
          <a:off x="5220072" y="2241390"/>
          <a:ext cx="3600450" cy="928688"/>
        </p:xfrm>
        <a:graphic>
          <a:graphicData uri="http://schemas.openxmlformats.org/presentationml/2006/ole">
            <mc:AlternateContent xmlns:mc="http://schemas.openxmlformats.org/markup-compatibility/2006">
              <mc:Choice xmlns:v="urn:schemas-microsoft-com:vml" Requires="v">
                <p:oleObj spid="_x0000_s25683" name="Equation" r:id="rId6" imgW="1765080" imgH="457200" progId="Equation.DSMT4">
                  <p:embed/>
                </p:oleObj>
              </mc:Choice>
              <mc:Fallback>
                <p:oleObj name="Equation" r:id="rId6" imgW="176508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072" y="2241390"/>
                        <a:ext cx="3600450"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Group 112"/>
          <p:cNvGraphicFramePr>
            <a:graphicFrameLocks noGrp="1"/>
          </p:cNvGraphicFramePr>
          <p:nvPr>
            <p:extLst>
              <p:ext uri="{D42A27DB-BD31-4B8C-83A1-F6EECF244321}">
                <p14:modId xmlns:p14="http://schemas.microsoft.com/office/powerpoint/2010/main" val="3499213463"/>
              </p:ext>
            </p:extLst>
          </p:nvPr>
        </p:nvGraphicFramePr>
        <p:xfrm>
          <a:off x="3815893" y="3564661"/>
          <a:ext cx="4356483" cy="2743200"/>
        </p:xfrm>
        <a:graphic>
          <a:graphicData uri="http://schemas.openxmlformats.org/drawingml/2006/table">
            <a:tbl>
              <a:tblPr/>
              <a:tblGrid>
                <a:gridCol w="844699">
                  <a:extLst>
                    <a:ext uri="{9D8B030D-6E8A-4147-A177-3AD203B41FA5}">
                      <a16:colId xmlns:a16="http://schemas.microsoft.com/office/drawing/2014/main" val="20000"/>
                    </a:ext>
                  </a:extLst>
                </a:gridCol>
                <a:gridCol w="728954">
                  <a:extLst>
                    <a:ext uri="{9D8B030D-6E8A-4147-A177-3AD203B41FA5}">
                      <a16:colId xmlns:a16="http://schemas.microsoft.com/office/drawing/2014/main" val="20001"/>
                    </a:ext>
                  </a:extLst>
                </a:gridCol>
                <a:gridCol w="726492">
                  <a:extLst>
                    <a:ext uri="{9D8B030D-6E8A-4147-A177-3AD203B41FA5}">
                      <a16:colId xmlns:a16="http://schemas.microsoft.com/office/drawing/2014/main" val="20002"/>
                    </a:ext>
                  </a:extLst>
                </a:gridCol>
                <a:gridCol w="2056338">
                  <a:extLst>
                    <a:ext uri="{9D8B030D-6E8A-4147-A177-3AD203B41FA5}">
                      <a16:colId xmlns:a16="http://schemas.microsoft.com/office/drawing/2014/main" val="20003"/>
                    </a:ext>
                  </a:extLst>
                </a:gridCol>
              </a:tblGrid>
              <a:tr h="4452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3600" b="1" i="0" u="none" strike="noStrike" cap="none" normalizeH="0" baseline="-25000" dirty="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mj-ea"/>
                          <a:ea typeface="+mj-ea"/>
                        </a:rPr>
                        <a:t>S</a:t>
                      </a:r>
                      <a:r>
                        <a:rPr kumimoji="0" lang="en-US" altLang="zh-CN" sz="2400" b="1" i="0" u="none" strike="noStrike" cap="none" normalizeH="0" baseline="-25000" dirty="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mj-ea"/>
                          <a:ea typeface="+mj-ea"/>
                        </a:rPr>
                        <a:t>S</a:t>
                      </a:r>
                      <a:r>
                        <a:rPr kumimoji="0" lang="en-US" altLang="zh-CN" sz="2400" b="1" i="0" u="none" strike="noStrike" cap="none" normalizeH="0" baseline="-25000" dirty="0" smtClean="0">
                          <a:ln>
                            <a:noFill/>
                          </a:ln>
                          <a:solidFill>
                            <a:srgbClr val="000000"/>
                          </a:solidFill>
                          <a:effectLst/>
                          <a:latin typeface="+mj-ea"/>
                          <a:ea typeface="+mj-ea"/>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000000"/>
                          </a:solidFill>
                          <a:effectLst/>
                          <a:latin typeface="+mj-ea"/>
                          <a:ea typeface="+mj-ea"/>
                        </a:rPr>
                        <a:t>工作状态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2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mj-ea"/>
                          <a:ea typeface="+mj-ea"/>
                        </a:rPr>
                        <a:t>0</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mj-ea"/>
                          <a:ea typeface="+mj-ea"/>
                        </a:rPr>
                        <a:t>X</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mj-ea"/>
                          <a:ea typeface="+mj-ea"/>
                        </a:rPr>
                        <a:t>置零</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52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000000"/>
                          </a:solidFill>
                          <a:effectLst/>
                          <a:latin typeface="+mj-ea"/>
                          <a:ea typeface="+mj-ea"/>
                        </a:rPr>
                        <a:t>保持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2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mj-ea"/>
                          <a:ea typeface="+mj-ea"/>
                        </a:rPr>
                        <a:t>右移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52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mj-ea"/>
                          <a:ea typeface="+mj-ea"/>
                        </a:rPr>
                        <a:t>左移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52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000000"/>
                          </a:solidFill>
                          <a:effectLst/>
                          <a:latin typeface="+mj-ea"/>
                          <a:ea typeface="+mj-ea"/>
                        </a:rPr>
                        <a:t>并行输入</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extBox 1"/>
              <p:cNvSpPr txBox="1"/>
              <p:nvPr/>
            </p:nvSpPr>
            <p:spPr>
              <a:xfrm>
                <a:off x="1027217" y="6302973"/>
                <a:ext cx="8252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a:rPr>
                            <m:t>𝐹𝐹</m:t>
                          </m:r>
                        </m:e>
                        <m:sub>
                          <m:r>
                            <a:rPr lang="en-US" altLang="zh-CN" sz="2800" b="0" i="1" smtClean="0">
                              <a:latin typeface="Cambria Math"/>
                            </a:rPr>
                            <m:t>1</m:t>
                          </m:r>
                        </m:sub>
                      </m:sSub>
                    </m:oMath>
                  </m:oMathPara>
                </a14:m>
                <a:endParaRPr lang="zh-CN" alt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1027217" y="6302973"/>
                <a:ext cx="825291" cy="52322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934370" y="774933"/>
                <a:ext cx="5842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a:rPr>
                            <m:t>𝐷</m:t>
                          </m:r>
                        </m:e>
                        <m:sub>
                          <m:r>
                            <a:rPr lang="en-US" altLang="zh-CN" sz="2400" b="0" i="1" smtClean="0">
                              <a:latin typeface="Cambria Math"/>
                            </a:rPr>
                            <m:t>1</m:t>
                          </m:r>
                        </m:sub>
                      </m:sSub>
                    </m:oMath>
                  </m:oMathPara>
                </a14:m>
                <a:endParaRPr lang="zh-CN" alt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934370" y="774933"/>
                <a:ext cx="584263" cy="46166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806794" y="3207444"/>
                <a:ext cx="612091" cy="57342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sSubSup>
                        <m:sSubSupPr>
                          <m:ctrlPr>
                            <a:rPr lang="en-US" altLang="zh-CN" sz="3200" b="1" i="1" baseline="-25000">
                              <a:solidFill>
                                <a:srgbClr val="000000"/>
                              </a:solidFill>
                              <a:latin typeface="Cambria Math" panose="02040503050406030204" pitchFamily="18" charset="0"/>
                            </a:rPr>
                          </m:ctrlPr>
                        </m:sSubSupPr>
                        <m:e>
                          <m:r>
                            <a:rPr lang="en-US" altLang="zh-CN" sz="3200" b="1" i="1" baseline="-25000">
                              <a:solidFill>
                                <a:srgbClr val="000000"/>
                              </a:solidFill>
                              <a:latin typeface="Cambria Math"/>
                            </a:rPr>
                            <m:t>𝑹</m:t>
                          </m:r>
                        </m:e>
                        <m:sub>
                          <m:r>
                            <a:rPr lang="en-US" altLang="zh-CN" sz="3200" b="1" i="1" baseline="-25000">
                              <a:solidFill>
                                <a:srgbClr val="000000"/>
                              </a:solidFill>
                              <a:latin typeface="Cambria Math"/>
                            </a:rPr>
                            <m:t>𝑫</m:t>
                          </m:r>
                        </m:sub>
                        <m:sup>
                          <m:r>
                            <a:rPr lang="en-US" altLang="zh-CN" sz="3200" b="1" i="1" baseline="-25000">
                              <a:solidFill>
                                <a:srgbClr val="000000"/>
                              </a:solidFill>
                              <a:latin typeface="Cambria Math"/>
                            </a:rPr>
                            <m:t>′</m:t>
                          </m:r>
                        </m:sup>
                      </m:sSubSup>
                    </m:oMath>
                  </m:oMathPara>
                </a14:m>
                <a:endParaRPr lang="en-US" altLang="zh-CN" sz="3200" b="1" baseline="-25000" dirty="0">
                  <a:solidFill>
                    <a:srgbClr val="000000"/>
                  </a:solidFill>
                  <a:latin typeface="+mj-ea"/>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806794" y="3207444"/>
                <a:ext cx="612091" cy="573427"/>
              </a:xfrm>
              <a:prstGeom prst="rect">
                <a:avLst/>
              </a:prstGeom>
              <a:blipFill rotWithShape="1">
                <a:blip r:embed="rId10"/>
                <a:stretch>
                  <a:fillRect b="-244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846132" y="2585639"/>
                <a:ext cx="1615892" cy="901722"/>
              </a:xfrm>
              <a:prstGeom prst="rect">
                <a:avLst/>
              </a:prstGeom>
              <a:noFill/>
              <a:ln>
                <a:solidFill>
                  <a:srgbClr val="FF0000"/>
                </a:solidFill>
              </a:ln>
            </p:spPr>
            <p:txBody>
              <a:bodyPr wrap="none" rtlCol="0">
                <a:spAutoFit/>
              </a:bodyPr>
              <a:lstStyle/>
              <a:p>
                <a:pPr lvl="0"/>
                <a14:m>
                  <m:oMath xmlns:m="http://schemas.openxmlformats.org/officeDocument/2006/math">
                    <m:sSubSup>
                      <m:sSubSupPr>
                        <m:ctrlPr>
                          <a:rPr lang="en-US" altLang="zh-CN" sz="3200" i="1" baseline="-25000" smtClean="0">
                            <a:solidFill>
                              <a:srgbClr val="000000"/>
                            </a:solidFill>
                            <a:latin typeface="Cambria Math" panose="02040503050406030204" pitchFamily="18" charset="0"/>
                            <a:ea typeface="+mj-ea"/>
                          </a:rPr>
                        </m:ctrlPr>
                      </m:sSubSupPr>
                      <m:e>
                        <m:r>
                          <a:rPr lang="en-US" altLang="zh-CN" sz="3200" b="0" i="1" baseline="-25000">
                            <a:solidFill>
                              <a:srgbClr val="000000"/>
                            </a:solidFill>
                            <a:latin typeface="Cambria Math"/>
                            <a:ea typeface="+mj-ea"/>
                          </a:rPr>
                          <m:t>𝑅</m:t>
                        </m:r>
                      </m:e>
                      <m:sub>
                        <m:r>
                          <a:rPr lang="en-US" altLang="zh-CN" sz="3200" b="0" i="1" baseline="-25000">
                            <a:solidFill>
                              <a:srgbClr val="000000"/>
                            </a:solidFill>
                            <a:latin typeface="Cambria Math"/>
                            <a:ea typeface="+mj-ea"/>
                          </a:rPr>
                          <m:t>𝐷</m:t>
                        </m:r>
                      </m:sub>
                      <m:sup>
                        <m:r>
                          <a:rPr lang="en-US" altLang="zh-CN" sz="3200" b="0" i="1" baseline="-25000">
                            <a:solidFill>
                              <a:srgbClr val="000000"/>
                            </a:solidFill>
                            <a:latin typeface="Cambria Math"/>
                            <a:ea typeface="+mj-ea"/>
                          </a:rPr>
                          <m:t>′</m:t>
                        </m:r>
                      </m:sup>
                    </m:sSubSup>
                  </m:oMath>
                </a14:m>
                <a:r>
                  <a:rPr lang="zh-CN" altLang="en-US" sz="3200" baseline="-25000" dirty="0" smtClean="0">
                    <a:solidFill>
                      <a:srgbClr val="000000"/>
                    </a:solidFill>
                    <a:latin typeface="+mj-ea"/>
                    <a:ea typeface="+mj-ea"/>
                  </a:rPr>
                  <a:t>是置零端</a:t>
                </a:r>
                <a:endParaRPr lang="en-US" altLang="zh-CN" sz="3200" baseline="-25000" dirty="0" smtClean="0">
                  <a:solidFill>
                    <a:srgbClr val="000000"/>
                  </a:solidFill>
                  <a:latin typeface="+mj-ea"/>
                  <a:ea typeface="+mj-ea"/>
                </a:endParaRPr>
              </a:p>
              <a:p>
                <a:pPr lvl="0"/>
                <a:endParaRPr lang="en-US" altLang="zh-CN" sz="3200" baseline="-25000" dirty="0">
                  <a:solidFill>
                    <a:srgbClr val="000000"/>
                  </a:solidFill>
                  <a:latin typeface="+mj-ea"/>
                  <a:ea typeface="+mj-ea"/>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846132" y="2585639"/>
                <a:ext cx="1615892" cy="901722"/>
              </a:xfrm>
              <a:prstGeom prst="rect">
                <a:avLst/>
              </a:prstGeom>
              <a:blipFill rotWithShape="1">
                <a:blip r:embed="rId11"/>
                <a:stretch>
                  <a:fillRect r="-2247"/>
                </a:stretch>
              </a:blipFill>
              <a:ln>
                <a:solidFill>
                  <a:srgbClr val="FF0000"/>
                </a:solidFill>
              </a:ln>
            </p:spPr>
            <p:txBody>
              <a:bodyPr/>
              <a:lstStyle/>
              <a:p>
                <a:r>
                  <a:rPr lang="zh-CN" altLang="en-US">
                    <a:noFill/>
                  </a:rPr>
                  <a:t> </a:t>
                </a:r>
              </a:p>
            </p:txBody>
          </p:sp>
        </mc:Fallback>
      </mc:AlternateContent>
      <p:sp>
        <p:nvSpPr>
          <p:cNvPr id="19" name="椭圆 18"/>
          <p:cNvSpPr/>
          <p:nvPr/>
        </p:nvSpPr>
        <p:spPr bwMode="auto">
          <a:xfrm>
            <a:off x="3713304" y="3494158"/>
            <a:ext cx="612091" cy="489496"/>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3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out)">
                                      <p:cBhvr>
                                        <p:cTn id="16" dur="100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18"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移位寄存器</a:t>
            </a:r>
            <a:endParaRPr lang="en-US" altLang="zh-CN" dirty="0" smtClean="0"/>
          </a:p>
          <a:p>
            <a:pPr lvl="1"/>
            <a:r>
              <a:rPr lang="zh-CN" altLang="en-US" dirty="0" smtClean="0"/>
              <a:t>用两片</a:t>
            </a:r>
            <a:r>
              <a:rPr lang="en-US" altLang="zh-CN" dirty="0" smtClean="0"/>
              <a:t>74LS194A</a:t>
            </a:r>
            <a:r>
              <a:rPr lang="zh-CN" altLang="en-US" dirty="0" smtClean="0"/>
              <a:t>接成</a:t>
            </a:r>
            <a:r>
              <a:rPr lang="en-US" altLang="zh-CN" dirty="0" smtClean="0"/>
              <a:t>8</a:t>
            </a:r>
            <a:r>
              <a:rPr lang="zh-CN" altLang="en-US" dirty="0" smtClean="0"/>
              <a:t>位双向移位寄存器</a:t>
            </a:r>
            <a:endParaRPr lang="en-US" altLang="zh-CN" dirty="0" smtClean="0"/>
          </a:p>
        </p:txBody>
      </p:sp>
      <p:pic>
        <p:nvPicPr>
          <p:cNvPr id="6" name="Picture 20" descr="6-3-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825" y="2781300"/>
            <a:ext cx="8074025" cy="37020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5"/>
          <p:cNvGrpSpPr>
            <a:grpSpLocks/>
          </p:cNvGrpSpPr>
          <p:nvPr/>
        </p:nvGrpSpPr>
        <p:grpSpPr bwMode="auto">
          <a:xfrm>
            <a:off x="1655762" y="4292600"/>
            <a:ext cx="3284538" cy="1325563"/>
            <a:chOff x="1111" y="2051"/>
            <a:chExt cx="2069" cy="835"/>
          </a:xfrm>
        </p:grpSpPr>
        <p:sp>
          <p:nvSpPr>
            <p:cNvPr id="8" name="Rectangle 6"/>
            <p:cNvSpPr>
              <a:spLocks noChangeArrowheads="1"/>
            </p:cNvSpPr>
            <p:nvPr/>
          </p:nvSpPr>
          <p:spPr bwMode="auto">
            <a:xfrm>
              <a:off x="1111" y="2115"/>
              <a:ext cx="227" cy="771"/>
            </a:xfrm>
            <a:prstGeom prst="rect">
              <a:avLst/>
            </a:prstGeom>
            <a:solidFill>
              <a:srgbClr val="99CCFF">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7"/>
            <p:cNvSpPr>
              <a:spLocks noChangeArrowheads="1"/>
            </p:cNvSpPr>
            <p:nvPr/>
          </p:nvSpPr>
          <p:spPr bwMode="auto">
            <a:xfrm>
              <a:off x="2998" y="2051"/>
              <a:ext cx="182" cy="817"/>
            </a:xfrm>
            <a:prstGeom prst="rect">
              <a:avLst/>
            </a:prstGeom>
            <a:solidFill>
              <a:srgbClr val="99CC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8"/>
            <p:cNvSpPr>
              <a:spLocks noChangeArrowheads="1"/>
            </p:cNvSpPr>
            <p:nvPr/>
          </p:nvSpPr>
          <p:spPr bwMode="auto">
            <a:xfrm>
              <a:off x="1320" y="2695"/>
              <a:ext cx="1723" cy="182"/>
            </a:xfrm>
            <a:prstGeom prst="rect">
              <a:avLst/>
            </a:prstGeom>
            <a:solidFill>
              <a:srgbClr val="99CC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a:grpSpLocks/>
          </p:cNvGrpSpPr>
          <p:nvPr/>
        </p:nvGrpSpPr>
        <p:grpSpPr bwMode="auto">
          <a:xfrm>
            <a:off x="4103687" y="3573463"/>
            <a:ext cx="3313113" cy="1354137"/>
            <a:chOff x="2653" y="1643"/>
            <a:chExt cx="2087" cy="853"/>
          </a:xfrm>
        </p:grpSpPr>
        <p:sp>
          <p:nvSpPr>
            <p:cNvPr id="12" name="Rectangle 10"/>
            <p:cNvSpPr>
              <a:spLocks noChangeArrowheads="1"/>
            </p:cNvSpPr>
            <p:nvPr/>
          </p:nvSpPr>
          <p:spPr bwMode="auto">
            <a:xfrm>
              <a:off x="4558" y="1643"/>
              <a:ext cx="182" cy="817"/>
            </a:xfrm>
            <a:prstGeom prst="rect">
              <a:avLst/>
            </a:prstGeom>
            <a:solidFill>
              <a:srgbClr val="99CC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 name="Group 11"/>
            <p:cNvGrpSpPr>
              <a:grpSpLocks/>
            </p:cNvGrpSpPr>
            <p:nvPr/>
          </p:nvGrpSpPr>
          <p:grpSpPr bwMode="auto">
            <a:xfrm>
              <a:off x="2653" y="1661"/>
              <a:ext cx="1905" cy="835"/>
              <a:chOff x="2653" y="1643"/>
              <a:chExt cx="1905" cy="835"/>
            </a:xfrm>
          </p:grpSpPr>
          <p:sp>
            <p:nvSpPr>
              <p:cNvPr id="14" name="Rectangle 12"/>
              <p:cNvSpPr>
                <a:spLocks noChangeArrowheads="1"/>
              </p:cNvSpPr>
              <p:nvPr/>
            </p:nvSpPr>
            <p:spPr bwMode="auto">
              <a:xfrm>
                <a:off x="2653" y="1661"/>
                <a:ext cx="182" cy="817"/>
              </a:xfrm>
              <a:prstGeom prst="rect">
                <a:avLst/>
              </a:prstGeom>
              <a:solidFill>
                <a:srgbClr val="99CC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3"/>
              <p:cNvSpPr>
                <a:spLocks noChangeArrowheads="1"/>
              </p:cNvSpPr>
              <p:nvPr/>
            </p:nvSpPr>
            <p:spPr bwMode="auto">
              <a:xfrm>
                <a:off x="2835" y="1643"/>
                <a:ext cx="1723" cy="182"/>
              </a:xfrm>
              <a:prstGeom prst="rect">
                <a:avLst/>
              </a:prstGeom>
              <a:solidFill>
                <a:srgbClr val="99CC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 name="Group 22"/>
          <p:cNvGrpSpPr>
            <a:grpSpLocks/>
          </p:cNvGrpSpPr>
          <p:nvPr/>
        </p:nvGrpSpPr>
        <p:grpSpPr bwMode="auto">
          <a:xfrm>
            <a:off x="431800" y="3068638"/>
            <a:ext cx="8207375" cy="863600"/>
            <a:chOff x="295" y="1071"/>
            <a:chExt cx="5170" cy="544"/>
          </a:xfrm>
        </p:grpSpPr>
        <p:sp>
          <p:nvSpPr>
            <p:cNvPr id="17" name="Rectangle 15"/>
            <p:cNvSpPr>
              <a:spLocks noChangeArrowheads="1"/>
            </p:cNvSpPr>
            <p:nvPr/>
          </p:nvSpPr>
          <p:spPr bwMode="auto">
            <a:xfrm>
              <a:off x="295" y="1116"/>
              <a:ext cx="771" cy="499"/>
            </a:xfrm>
            <a:prstGeom prst="rect">
              <a:avLst/>
            </a:prstGeom>
            <a:solidFill>
              <a:srgbClr val="CCFF66">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6"/>
            <p:cNvSpPr>
              <a:spLocks noChangeArrowheads="1"/>
            </p:cNvSpPr>
            <p:nvPr/>
          </p:nvSpPr>
          <p:spPr bwMode="auto">
            <a:xfrm>
              <a:off x="4694" y="1071"/>
              <a:ext cx="771" cy="499"/>
            </a:xfrm>
            <a:prstGeom prst="rect">
              <a:avLst/>
            </a:prstGeom>
            <a:solidFill>
              <a:srgbClr val="CCFF66">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17"/>
          <p:cNvGrpSpPr>
            <a:grpSpLocks/>
          </p:cNvGrpSpPr>
          <p:nvPr/>
        </p:nvGrpSpPr>
        <p:grpSpPr bwMode="auto">
          <a:xfrm>
            <a:off x="3671887" y="4149725"/>
            <a:ext cx="1728788" cy="863600"/>
            <a:chOff x="2381" y="1979"/>
            <a:chExt cx="1089" cy="544"/>
          </a:xfrm>
        </p:grpSpPr>
        <p:sp>
          <p:nvSpPr>
            <p:cNvPr id="20" name="Line 18"/>
            <p:cNvSpPr>
              <a:spLocks noChangeShapeType="1"/>
            </p:cNvSpPr>
            <p:nvPr/>
          </p:nvSpPr>
          <p:spPr bwMode="auto">
            <a:xfrm>
              <a:off x="2472" y="1979"/>
              <a:ext cx="998" cy="544"/>
            </a:xfrm>
            <a:prstGeom prst="line">
              <a:avLst/>
            </a:prstGeom>
            <a:noFill/>
            <a:ln w="28575">
              <a:solidFill>
                <a:srgbClr val="FF0000"/>
              </a:solidFill>
              <a:prstDash val="lg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p:cNvSpPr>
              <a:spLocks noChangeShapeType="1"/>
            </p:cNvSpPr>
            <p:nvPr/>
          </p:nvSpPr>
          <p:spPr bwMode="auto">
            <a:xfrm flipH="1">
              <a:off x="2381" y="1979"/>
              <a:ext cx="953" cy="543"/>
            </a:xfrm>
            <a:prstGeom prst="line">
              <a:avLst/>
            </a:prstGeom>
            <a:noFill/>
            <a:ln w="28575">
              <a:solidFill>
                <a:srgbClr val="FF0000"/>
              </a:solidFill>
              <a:prstDash val="lg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amond(in)">
                                      <p:cBhvr>
                                        <p:cTn id="2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556792"/>
                <a:ext cx="8507288" cy="4569371"/>
              </a:xfrm>
            </p:spPr>
            <p:txBody>
              <a:bodyPr/>
              <a:lstStyle/>
              <a:p>
                <a:r>
                  <a:rPr lang="zh-CN" altLang="en-US" dirty="0" smtClean="0"/>
                  <a:t>移位寄存器</a:t>
                </a:r>
                <a:endParaRPr lang="en-US" altLang="zh-CN" dirty="0" smtClean="0"/>
              </a:p>
              <a:p>
                <a:pPr lvl="1"/>
                <a:r>
                  <a:rPr lang="en-US" altLang="zh-CN" dirty="0" smtClean="0"/>
                  <a:t>【</a:t>
                </a:r>
                <a:r>
                  <a:rPr lang="zh-CN" altLang="en-US" dirty="0" smtClean="0"/>
                  <a:t>例</a:t>
                </a:r>
                <a:r>
                  <a:rPr lang="en-US" altLang="zh-CN" dirty="0" smtClean="0"/>
                  <a:t>】</a:t>
                </a:r>
                <a:r>
                  <a:rPr lang="zh-CN" altLang="en-US" dirty="0" smtClean="0"/>
                  <a:t>分析下图的逻辑功能，并指出在图中时钟信号和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𝑆</m:t>
                        </m:r>
                      </m:e>
                      <m:sub>
                        <m:r>
                          <a:rPr lang="en-US" altLang="zh-CN" b="0" i="1" smtClean="0">
                            <a:latin typeface="Cambria Math"/>
                          </a:rPr>
                          <m:t>1</m:t>
                        </m:r>
                      </m:sub>
                    </m:sSub>
                    <m:r>
                      <a:rPr lang="zh-CN" altLang="en-US"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𝑆</m:t>
                        </m:r>
                      </m:e>
                      <m:sub>
                        <m:r>
                          <a:rPr lang="en-US" altLang="zh-CN" b="0" i="1" smtClean="0">
                            <a:latin typeface="Cambria Math"/>
                          </a:rPr>
                          <m:t>2</m:t>
                        </m:r>
                      </m:sub>
                    </m:sSub>
                  </m:oMath>
                </a14:m>
                <a:r>
                  <a:rPr lang="zh-CN" altLang="en-US" dirty="0" smtClean="0"/>
                  <a:t>状态作用下，</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𝑡</m:t>
                        </m:r>
                      </m:e>
                      <m:sub>
                        <m:r>
                          <a:rPr lang="en-US" altLang="zh-CN" b="0" i="1" smtClean="0">
                            <a:latin typeface="Cambria Math"/>
                          </a:rPr>
                          <m:t>4</m:t>
                        </m:r>
                      </m:sub>
                    </m:sSub>
                  </m:oMath>
                </a14:m>
                <a:r>
                  <a:rPr lang="zh-CN" altLang="en-US" dirty="0" smtClean="0"/>
                  <a:t>时刻以后输出</a:t>
                </a:r>
                <a:r>
                  <a:rPr lang="en-US" altLang="zh-CN" dirty="0" smtClean="0"/>
                  <a:t>Y</a:t>
                </a:r>
                <a:r>
                  <a:rPr lang="zh-CN" altLang="en-US" dirty="0" smtClean="0"/>
                  <a:t>与两组并行输入的二进制数</a:t>
                </a:r>
                <a:r>
                  <a:rPr lang="en-US" altLang="zh-CN" dirty="0" smtClean="0"/>
                  <a:t>M</a:t>
                </a:r>
                <a:r>
                  <a:rPr lang="zh-CN" altLang="en-US" dirty="0" smtClean="0"/>
                  <a:t>、</a:t>
                </a:r>
                <a:r>
                  <a:rPr lang="en-US" altLang="zh-CN" dirty="0" smtClean="0"/>
                  <a:t>N</a:t>
                </a:r>
                <a:r>
                  <a:rPr lang="zh-CN" altLang="en-US" dirty="0" smtClean="0"/>
                  <a:t>在数值上的关系，假设</a:t>
                </a:r>
                <a:r>
                  <a:rPr lang="en-US" altLang="zh-CN" dirty="0" smtClean="0"/>
                  <a:t>M</a:t>
                </a:r>
                <a:r>
                  <a:rPr lang="zh-CN" altLang="en-US" dirty="0" smtClean="0"/>
                  <a:t>、</a:t>
                </a:r>
                <a:r>
                  <a:rPr lang="en-US" altLang="zh-CN" dirty="0" smtClean="0"/>
                  <a:t>N</a:t>
                </a:r>
                <a:r>
                  <a:rPr lang="zh-CN" altLang="en-US" dirty="0" smtClean="0"/>
                  <a:t>的状态始终未变。</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556792"/>
                <a:ext cx="8507288" cy="4569371"/>
              </a:xfrm>
              <a:blipFill rotWithShape="1">
                <a:blip r:embed="rId2"/>
                <a:stretch>
                  <a:fillRect l="-1576" t="-12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556792"/>
            <a:ext cx="8507288" cy="4569371"/>
          </a:xfrm>
        </p:spPr>
        <p:txBody>
          <a:bodyPr/>
          <a:lstStyle/>
          <a:p>
            <a:r>
              <a:rPr lang="zh-CN" altLang="en-US" dirty="0" smtClean="0"/>
              <a:t>移位寄存器</a:t>
            </a:r>
            <a:endParaRPr lang="en-US" altLang="zh-CN" dirty="0" smtClean="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30"/>
            <a:ext cx="6278364" cy="6765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48" y="3460923"/>
            <a:ext cx="3131840" cy="339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59632" y="0"/>
            <a:ext cx="1728192" cy="369332"/>
          </a:xfrm>
          <a:prstGeom prst="rect">
            <a:avLst/>
          </a:prstGeom>
          <a:noFill/>
          <a:ln w="28575">
            <a:solidFill>
              <a:srgbClr val="FF0000"/>
            </a:solidFill>
          </a:ln>
        </p:spPr>
        <p:txBody>
          <a:bodyPr wrap="square" rtlCol="0">
            <a:spAutoFit/>
          </a:bodyPr>
          <a:lstStyle/>
          <a:p>
            <a:endParaRPr lang="zh-CN" altLang="en-US" dirty="0"/>
          </a:p>
        </p:txBody>
      </p:sp>
      <p:sp>
        <p:nvSpPr>
          <p:cNvPr id="6" name="TextBox 5"/>
          <p:cNvSpPr txBox="1"/>
          <p:nvPr/>
        </p:nvSpPr>
        <p:spPr>
          <a:xfrm>
            <a:off x="1259632" y="6485589"/>
            <a:ext cx="1728192" cy="369332"/>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556792"/>
                <a:ext cx="8507288" cy="4569371"/>
              </a:xfrm>
            </p:spPr>
            <p:txBody>
              <a:bodyPr/>
              <a:lstStyle/>
              <a:p>
                <a:r>
                  <a:rPr lang="zh-CN" altLang="en-US" dirty="0" smtClean="0"/>
                  <a:t>移位寄存器</a:t>
                </a:r>
                <a:endParaRPr lang="en-US" altLang="zh-CN" dirty="0" smtClean="0"/>
              </a:p>
              <a:p>
                <a:pPr lvl="1"/>
                <a:r>
                  <a:rPr lang="zh-CN" altLang="en-US" dirty="0" smtClean="0"/>
                  <a:t>解：</a:t>
                </a:r>
                <a:endParaRPr lang="en-US" altLang="zh-CN" dirty="0" smtClean="0"/>
              </a:p>
              <a:p>
                <a:pPr lvl="1"/>
                <a:endParaRPr lang="en-US" altLang="zh-CN" dirty="0" smtClean="0"/>
              </a:p>
              <a:p>
                <a:pPr lvl="1"/>
                <a:r>
                  <a:rPr lang="zh-CN" altLang="en-US" dirty="0" smtClean="0"/>
                  <a:t>逻辑功能：将两个</a:t>
                </a:r>
                <a:r>
                  <a:rPr lang="en-US" altLang="zh-CN" dirty="0" smtClean="0"/>
                  <a:t>8</a:t>
                </a:r>
                <a:r>
                  <a:rPr lang="zh-CN" altLang="en-US" dirty="0" smtClean="0"/>
                  <a:t>位移位寄存器里的内容相加</a:t>
                </a:r>
                <a:endParaRPr lang="en-US" altLang="zh-CN" dirty="0" smtClean="0"/>
              </a:p>
              <a:p>
                <a:pPr lvl="1"/>
                <a:endParaRPr lang="en-US" altLang="zh-CN" dirty="0"/>
              </a:p>
              <a:p>
                <a:pPr lvl="1"/>
                <a14:m>
                  <m:oMath xmlns:m="http://schemas.openxmlformats.org/officeDocument/2006/math">
                    <m:r>
                      <a:rPr lang="en-US" altLang="zh-CN" b="0" i="1" smtClean="0">
                        <a:latin typeface="Cambria Math"/>
                      </a:rPr>
                      <m:t>𝑌</m:t>
                    </m:r>
                    <m:r>
                      <a:rPr lang="en-US" altLang="zh-CN" b="0" i="1" smtClean="0">
                        <a:latin typeface="Cambria Math"/>
                      </a:rPr>
                      <m:t>=</m:t>
                    </m:r>
                    <m:r>
                      <a:rPr lang="en-US" altLang="zh-CN" b="0" i="1" smtClean="0">
                        <a:latin typeface="Cambria Math"/>
                      </a:rPr>
                      <m:t>𝑀</m:t>
                    </m:r>
                    <m:r>
                      <a:rPr lang="en-US" altLang="zh-CN" b="0" i="1" smtClean="0">
                        <a:latin typeface="Cambria Math"/>
                        <a:ea typeface="Cambria Math"/>
                      </a:rPr>
                      <m:t>×8+</m:t>
                    </m:r>
                    <m:r>
                      <a:rPr lang="en-US" altLang="zh-CN" b="0" i="1" smtClean="0">
                        <a:latin typeface="Cambria Math"/>
                        <a:ea typeface="Cambria Math"/>
                      </a:rPr>
                      <m:t>𝑁</m:t>
                    </m:r>
                    <m:r>
                      <a:rPr lang="en-US" altLang="zh-CN" b="0" i="1" smtClean="0">
                        <a:latin typeface="Cambria Math"/>
                        <a:ea typeface="Cambria Math"/>
                      </a:rPr>
                      <m:t>×2</m:t>
                    </m:r>
                  </m:oMath>
                </a14:m>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556792"/>
                <a:ext cx="8507288" cy="4569371"/>
              </a:xfrm>
              <a:blipFill rotWithShape="1">
                <a:blip r:embed="rId2"/>
                <a:stretch>
                  <a:fillRect l="-1576" t="-12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计数器</a:t>
            </a:r>
            <a:endParaRPr lang="en-US" altLang="zh-CN" dirty="0" smtClean="0"/>
          </a:p>
          <a:p>
            <a:pPr lvl="1"/>
            <a:r>
              <a:rPr lang="zh-CN" altLang="en-US" dirty="0" smtClean="0"/>
              <a:t>按触发器是否同时翻转分类</a:t>
            </a:r>
            <a:endParaRPr lang="en-US" altLang="zh-CN" dirty="0" smtClean="0"/>
          </a:p>
          <a:p>
            <a:pPr lvl="2"/>
            <a:r>
              <a:rPr lang="zh-CN" altLang="en-US" dirty="0"/>
              <a:t>同步式、异步式</a:t>
            </a:r>
            <a:endParaRPr lang="en-US" altLang="zh-CN" dirty="0"/>
          </a:p>
          <a:p>
            <a:pPr lvl="1"/>
            <a:r>
              <a:rPr lang="zh-CN" altLang="en-US" dirty="0" smtClean="0"/>
              <a:t>按计数器中的数字</a:t>
            </a:r>
            <a:r>
              <a:rPr lang="zh-CN" altLang="en-US" dirty="0"/>
              <a:t>增减分类</a:t>
            </a:r>
            <a:endParaRPr lang="en-US" altLang="zh-CN" dirty="0"/>
          </a:p>
          <a:p>
            <a:pPr lvl="2"/>
            <a:r>
              <a:rPr lang="zh-CN" altLang="en-US" dirty="0" smtClean="0"/>
              <a:t>加法计数器、减法计数器、可逆计数器</a:t>
            </a:r>
            <a:endParaRPr lang="en-US" altLang="zh-CN" dirty="0" smtClean="0"/>
          </a:p>
          <a:p>
            <a:pPr lvl="1"/>
            <a:r>
              <a:rPr lang="zh-CN" altLang="en-US" dirty="0" smtClean="0"/>
              <a:t>按计数器中数字</a:t>
            </a:r>
            <a:r>
              <a:rPr lang="zh-CN" altLang="en-US" dirty="0"/>
              <a:t>的编码方式分类</a:t>
            </a:r>
            <a:endParaRPr lang="en-US" altLang="zh-CN" dirty="0"/>
          </a:p>
          <a:p>
            <a:pPr lvl="2"/>
            <a:r>
              <a:rPr lang="zh-CN" altLang="en-US" dirty="0" smtClean="0"/>
              <a:t>二进制计数器、二</a:t>
            </a:r>
            <a:r>
              <a:rPr lang="en-US" altLang="zh-CN" dirty="0" smtClean="0"/>
              <a:t>-</a:t>
            </a:r>
            <a:r>
              <a:rPr lang="zh-CN" altLang="en-US" dirty="0" smtClean="0"/>
              <a:t>十进制计数器、格雷码计数器等</a:t>
            </a:r>
            <a:endParaRPr lang="en-US" altLang="zh-CN" dirty="0" smtClean="0"/>
          </a:p>
          <a:p>
            <a:pPr lvl="1"/>
            <a:r>
              <a:rPr lang="zh-CN" altLang="en-US" dirty="0"/>
              <a:t>按计数容量分类</a:t>
            </a:r>
            <a:endParaRPr lang="en-US" altLang="zh-CN" dirty="0"/>
          </a:p>
          <a:p>
            <a:pPr lvl="2"/>
            <a:r>
              <a:rPr lang="zh-CN" altLang="en-US" dirty="0" smtClean="0"/>
              <a:t>十进制计数器、六十进制计数器等</a:t>
            </a:r>
            <a:endParaRPr lang="en-US" altLang="zh-CN" dirty="0" smtClean="0"/>
          </a:p>
        </p:txBody>
      </p:sp>
    </p:spTree>
    <p:extLst>
      <p:ext uri="{BB962C8B-B14F-4D97-AF65-F5344CB8AC3E}">
        <p14:creationId xmlns:p14="http://schemas.microsoft.com/office/powerpoint/2010/main" val="251553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计数器</a:t>
            </a:r>
            <a:endParaRPr lang="en-US" altLang="zh-CN" dirty="0" smtClean="0"/>
          </a:p>
          <a:p>
            <a:pPr lvl="1"/>
            <a:r>
              <a:rPr lang="zh-CN" altLang="en-US" dirty="0" smtClean="0"/>
              <a:t>同步二进制计数器</a:t>
            </a:r>
            <a:endParaRPr lang="en-US" altLang="zh-CN" dirty="0" smtClean="0"/>
          </a:p>
          <a:p>
            <a:pPr lvl="2"/>
            <a:r>
              <a:rPr lang="zh-CN" altLang="en-US" dirty="0" smtClean="0"/>
              <a:t>同步二进制加法计数器</a:t>
            </a:r>
            <a:endParaRPr lang="en-US" altLang="zh-CN" dirty="0" smtClean="0"/>
          </a:p>
          <a:p>
            <a:pPr lvl="2"/>
            <a:r>
              <a:rPr lang="zh-CN" altLang="en-US" dirty="0"/>
              <a:t>同步</a:t>
            </a:r>
            <a:r>
              <a:rPr lang="zh-CN" altLang="en-US" dirty="0" smtClean="0"/>
              <a:t>二进制减法计数器</a:t>
            </a:r>
            <a:endParaRPr lang="en-US" altLang="zh-CN" dirty="0" smtClean="0"/>
          </a:p>
          <a:p>
            <a:pPr lvl="2"/>
            <a:r>
              <a:rPr lang="zh-CN" altLang="en-US" dirty="0" smtClean="0"/>
              <a:t>同步二进制可逆计数器（加减法计数器）</a:t>
            </a:r>
            <a:endParaRPr lang="en-US" altLang="zh-CN" dirty="0" smtClean="0"/>
          </a:p>
        </p:txBody>
      </p:sp>
    </p:spTree>
    <p:extLst>
      <p:ext uri="{BB962C8B-B14F-4D97-AF65-F5344CB8AC3E}">
        <p14:creationId xmlns:p14="http://schemas.microsoft.com/office/powerpoint/2010/main" val="2772731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pic>
        <p:nvPicPr>
          <p:cNvPr id="6" name="Picture 9" descr="6-3-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908" y="0"/>
            <a:ext cx="3807751" cy="6525344"/>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3"/>
          <p:cNvSpPr>
            <a:spLocks noGrp="1"/>
          </p:cNvSpPr>
          <p:nvPr>
            <p:ph idx="1"/>
          </p:nvPr>
        </p:nvSpPr>
        <p:spPr>
          <a:xfrm>
            <a:off x="457200" y="1556792"/>
            <a:ext cx="5266928" cy="4569371"/>
          </a:xfrm>
        </p:spPr>
        <p:txBody>
          <a:bodyPr/>
          <a:lstStyle/>
          <a:p>
            <a:r>
              <a:rPr lang="zh-CN" altLang="en-US" dirty="0" smtClean="0"/>
              <a:t>同步二进制加法计数器</a:t>
            </a:r>
            <a:endParaRPr lang="en-US" altLang="zh-CN" dirty="0"/>
          </a:p>
          <a:p>
            <a:pPr lvl="1"/>
            <a:r>
              <a:rPr lang="zh-CN" altLang="en-US" sz="2400" dirty="0" smtClean="0"/>
              <a:t>原理：根据</a:t>
            </a:r>
            <a:r>
              <a:rPr lang="zh-CN" altLang="en-US" sz="2400" dirty="0"/>
              <a:t>二进制加法运算规则可知：在多位二进制数末位加</a:t>
            </a:r>
            <a:r>
              <a:rPr lang="en-US" altLang="zh-CN" sz="2400" dirty="0"/>
              <a:t>1</a:t>
            </a:r>
            <a:r>
              <a:rPr lang="zh-CN" altLang="en-US" sz="2400" dirty="0"/>
              <a:t>，若第</a:t>
            </a:r>
            <a:r>
              <a:rPr lang="en-US" altLang="zh-CN" sz="2400" dirty="0"/>
              <a:t>i</a:t>
            </a:r>
            <a:r>
              <a:rPr lang="zh-CN" altLang="en-US" sz="2400" dirty="0"/>
              <a:t>位以下皆为</a:t>
            </a:r>
            <a:r>
              <a:rPr lang="en-US" altLang="zh-CN" sz="2400" dirty="0"/>
              <a:t>1</a:t>
            </a:r>
            <a:r>
              <a:rPr lang="zh-CN" altLang="en-US" sz="2400" dirty="0"/>
              <a:t>时，则第</a:t>
            </a:r>
            <a:r>
              <a:rPr lang="en-US" altLang="zh-CN" sz="2400" dirty="0"/>
              <a:t>i</a:t>
            </a:r>
            <a:r>
              <a:rPr lang="zh-CN" altLang="en-US" sz="2400" dirty="0"/>
              <a:t>位应翻转</a:t>
            </a:r>
            <a:r>
              <a:rPr lang="zh-CN" altLang="en-US" sz="2400" dirty="0" smtClean="0"/>
              <a:t>。</a:t>
            </a:r>
            <a:endParaRPr lang="en-US" altLang="zh-CN" sz="2400" dirty="0"/>
          </a:p>
          <a:p>
            <a:pPr lvl="1"/>
            <a:r>
              <a:rPr lang="zh-CN" altLang="en-US" sz="2400" dirty="0" smtClean="0"/>
              <a:t>若</a:t>
            </a:r>
            <a:r>
              <a:rPr lang="zh-CN" altLang="en-US" sz="2400" dirty="0"/>
              <a:t>用</a:t>
            </a:r>
            <a:r>
              <a:rPr lang="en-US" altLang="zh-CN" sz="2400" i="1" dirty="0"/>
              <a:t>T  </a:t>
            </a:r>
            <a:r>
              <a:rPr lang="zh-CN" altLang="en-US" sz="2400" dirty="0"/>
              <a:t>触发器构成计数器，则第</a:t>
            </a:r>
            <a:r>
              <a:rPr lang="en-US" altLang="zh-CN" sz="2400" i="1" dirty="0"/>
              <a:t>i</a:t>
            </a:r>
            <a:r>
              <a:rPr lang="zh-CN" altLang="en-US" sz="2400" dirty="0"/>
              <a:t>位触发器输入端</a:t>
            </a:r>
            <a:r>
              <a:rPr lang="en-US" altLang="zh-CN" sz="2400" i="1" dirty="0"/>
              <a:t>T</a:t>
            </a:r>
            <a:r>
              <a:rPr lang="en-US" altLang="zh-CN" sz="2400" i="1" baseline="-25000" dirty="0"/>
              <a:t>i </a:t>
            </a:r>
            <a:r>
              <a:rPr lang="zh-CN" altLang="en-US" sz="2400" dirty="0"/>
              <a:t>的逻辑式应</a:t>
            </a:r>
            <a:r>
              <a:rPr lang="zh-CN" altLang="en-US" sz="2400" dirty="0" smtClean="0"/>
              <a:t>为</a:t>
            </a:r>
            <a:endParaRPr lang="zh-CN" altLang="en-US" sz="2400" dirty="0"/>
          </a:p>
          <a:p>
            <a:pPr lvl="2"/>
            <a:endParaRPr lang="zh-CN" altLang="en-US" dirty="0"/>
          </a:p>
          <a:p>
            <a:pPr lvl="1"/>
            <a:endParaRPr lang="en-US" altLang="zh-CN" dirty="0" smtClean="0"/>
          </a:p>
          <a:p>
            <a:pPr lvl="1"/>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3365129222"/>
              </p:ext>
            </p:extLst>
          </p:nvPr>
        </p:nvGraphicFramePr>
        <p:xfrm>
          <a:off x="1691680" y="4797152"/>
          <a:ext cx="2116138" cy="898525"/>
        </p:xfrm>
        <a:graphic>
          <a:graphicData uri="http://schemas.openxmlformats.org/presentationml/2006/ole">
            <mc:AlternateContent xmlns:mc="http://schemas.openxmlformats.org/markup-compatibility/2006">
              <mc:Choice xmlns:v="urn:schemas-microsoft-com:vml" Requires="v">
                <p:oleObj spid="_x0000_s27689" name="公式" r:id="rId4" imgW="1079500" imgH="457200" progId="Equation.3">
                  <p:embed/>
                </p:oleObj>
              </mc:Choice>
              <mc:Fallback>
                <p:oleObj name="公式" r:id="rId4" imgW="1079500" imgH="457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4797152"/>
                        <a:ext cx="2116138"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83933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6-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378" y="4121150"/>
            <a:ext cx="2570162" cy="273685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概述</a:t>
            </a:r>
            <a:endParaRPr lang="en-US" altLang="zh-CN"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dirty="0" smtClean="0"/>
                  <a:t>时序逻辑电路</a:t>
                </a:r>
                <a:endParaRPr lang="en-US" altLang="zh-CN" dirty="0" smtClean="0"/>
              </a:p>
              <a:p>
                <a:pPr lvl="1"/>
                <a:r>
                  <a:rPr lang="en-US" altLang="zh-CN" dirty="0" smtClean="0"/>
                  <a:t>Sequential logic circuit</a:t>
                </a:r>
              </a:p>
              <a:p>
                <a:pPr lvl="1"/>
                <a:r>
                  <a:rPr lang="zh-CN" altLang="en-US" dirty="0" smtClean="0"/>
                  <a:t>功能上的特点</a:t>
                </a:r>
                <a:endParaRPr lang="en-US" altLang="zh-CN" dirty="0" smtClean="0"/>
              </a:p>
              <a:p>
                <a:pPr lvl="2"/>
                <a14:m>
                  <m:oMath xmlns:m="http://schemas.openxmlformats.org/officeDocument/2006/math">
                    <m:r>
                      <a:rPr lang="zh-CN" altLang="en-US" i="1" smtClean="0">
                        <a:latin typeface="Cambria Math"/>
                      </a:rPr>
                      <m:t>≠</m:t>
                    </m:r>
                  </m:oMath>
                </a14:m>
                <a:r>
                  <a:rPr lang="zh-CN" altLang="en-US" dirty="0" smtClean="0"/>
                  <a:t>组合逻辑电路</a:t>
                </a:r>
                <a:r>
                  <a:rPr lang="zh-CN" altLang="en-US" dirty="0"/>
                  <a:t>（只取决于当时的输入信号</a:t>
                </a:r>
                <a:r>
                  <a:rPr lang="zh-CN" altLang="en-US" dirty="0" smtClean="0"/>
                  <a:t>）</a:t>
                </a:r>
                <a:endParaRPr lang="en-US" altLang="zh-CN" dirty="0" smtClean="0"/>
              </a:p>
              <a:p>
                <a:pPr lvl="2"/>
                <a:r>
                  <a:rPr lang="zh-CN" altLang="en-US" dirty="0" smtClean="0"/>
                  <a:t>任一</a:t>
                </a:r>
                <a:r>
                  <a:rPr lang="zh-CN" altLang="en-US" dirty="0"/>
                  <a:t>时刻的输出信号不仅取决于当时的输入信号，还取决于电路原来的</a:t>
                </a:r>
                <a:r>
                  <a:rPr lang="zh-CN" altLang="en-US" dirty="0" smtClean="0"/>
                  <a:t>状态</a:t>
                </a:r>
                <a:endParaRPr lang="en-US" altLang="zh-CN" dirty="0" smtClean="0"/>
              </a:p>
              <a:p>
                <a:pPr lvl="1"/>
                <a:endParaRPr lang="en-US" altLang="zh-CN" dirty="0"/>
              </a:p>
              <a:p>
                <a:pPr lvl="1"/>
                <a:endParaRPr lang="en-US" altLang="zh-CN" dirty="0"/>
              </a:p>
              <a:p>
                <a:pPr lvl="1"/>
                <a:endParaRPr lang="zh-CN" altLang="en-US"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4"/>
                <a:stretch>
                  <a:fillRect l="-1630" t="-1200"/>
                </a:stretch>
              </a:blipFill>
            </p:spPr>
            <p:txBody>
              <a:bodyPr/>
              <a:lstStyle/>
              <a:p>
                <a:r>
                  <a:rPr lang="zh-CN" altLang="en-US">
                    <a:noFill/>
                  </a:rPr>
                  <a:t> </a:t>
                </a:r>
              </a:p>
            </p:txBody>
          </p:sp>
        </mc:Fallback>
      </mc:AlternateContent>
      <p:sp>
        <p:nvSpPr>
          <p:cNvPr id="6" name="矩形 5"/>
          <p:cNvSpPr/>
          <p:nvPr/>
        </p:nvSpPr>
        <p:spPr>
          <a:xfrm>
            <a:off x="0" y="4535468"/>
            <a:ext cx="6228184" cy="954107"/>
          </a:xfrm>
          <a:prstGeom prst="rect">
            <a:avLst/>
          </a:prstGeom>
        </p:spPr>
        <p:txBody>
          <a:bodyPr wrap="square">
            <a:spAutoFit/>
          </a:bodyPr>
          <a:lstStyle/>
          <a:p>
            <a:pPr lvl="1"/>
            <a:r>
              <a:rPr lang="en-US" altLang="zh-CN" sz="2800" dirty="0">
                <a:latin typeface="+mj-ea"/>
                <a:ea typeface="+mj-ea"/>
              </a:rPr>
              <a:t>【</a:t>
            </a:r>
            <a:r>
              <a:rPr lang="zh-CN" altLang="en-US" sz="2800" dirty="0">
                <a:latin typeface="+mj-ea"/>
                <a:ea typeface="+mj-ea"/>
              </a:rPr>
              <a:t>例</a:t>
            </a:r>
            <a:r>
              <a:rPr lang="en-US" altLang="zh-CN" sz="2800" dirty="0">
                <a:latin typeface="+mj-ea"/>
                <a:ea typeface="+mj-ea"/>
              </a:rPr>
              <a:t>】</a:t>
            </a:r>
            <a:r>
              <a:rPr lang="zh-CN" altLang="en-US" sz="2800" dirty="0">
                <a:latin typeface="+mj-ea"/>
                <a:ea typeface="+mj-ea"/>
              </a:rPr>
              <a:t>串行加法器</a:t>
            </a:r>
            <a:endParaRPr lang="en-US" altLang="zh-CN" sz="2800" dirty="0">
              <a:latin typeface="+mj-ea"/>
              <a:ea typeface="+mj-ea"/>
            </a:endParaRPr>
          </a:p>
          <a:p>
            <a:pPr lvl="1"/>
            <a:r>
              <a:rPr lang="zh-CN" altLang="en-US" sz="2800" dirty="0">
                <a:latin typeface="+mj-ea"/>
                <a:ea typeface="+mj-ea"/>
              </a:rPr>
              <a:t>两个多位数从低位到高位逐位相加</a:t>
            </a:r>
          </a:p>
        </p:txBody>
      </p:sp>
      <p:sp>
        <p:nvSpPr>
          <p:cNvPr id="8" name="矩形 7"/>
          <p:cNvSpPr/>
          <p:nvPr/>
        </p:nvSpPr>
        <p:spPr bwMode="auto">
          <a:xfrm>
            <a:off x="6804248" y="4184880"/>
            <a:ext cx="987054" cy="116133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矩形 8"/>
          <p:cNvSpPr/>
          <p:nvPr/>
        </p:nvSpPr>
        <p:spPr bwMode="auto">
          <a:xfrm>
            <a:off x="6829246" y="5346213"/>
            <a:ext cx="987054" cy="1161333"/>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824630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Horizontal)">
                                      <p:cBhvr>
                                        <p:cTn id="15" dur="500"/>
                                        <p:tgtEl>
                                          <p:spTgt spid="8"/>
                                        </p:tgtEl>
                                      </p:cBhvr>
                                    </p:animEffect>
                                  </p:childTnLst>
                                </p:cTn>
                              </p:par>
                            </p:childTnLst>
                          </p:cTn>
                        </p:par>
                        <p:par>
                          <p:cTn id="16" fill="hold">
                            <p:stCondLst>
                              <p:cond delay="1500"/>
                            </p:stCondLst>
                            <p:childTnLst>
                              <p:par>
                                <p:cTn id="17" presetID="16" presetClass="entr" presetSubtype="2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同步二进制加法计数器</a:t>
            </a:r>
            <a:endParaRPr lang="en-US" altLang="zh-CN" dirty="0"/>
          </a:p>
          <a:p>
            <a:pPr lvl="1"/>
            <a:r>
              <a:rPr lang="zh-CN" altLang="en-US" sz="2400" dirty="0" smtClean="0"/>
              <a:t>驱动</a:t>
            </a:r>
            <a:r>
              <a:rPr lang="zh-CN" altLang="en-US" sz="2400" dirty="0"/>
              <a:t>方程</a:t>
            </a:r>
            <a:endParaRPr lang="en-US" altLang="zh-CN"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4218921002"/>
              </p:ext>
            </p:extLst>
          </p:nvPr>
        </p:nvGraphicFramePr>
        <p:xfrm>
          <a:off x="1115616" y="2708920"/>
          <a:ext cx="2344737" cy="2514600"/>
        </p:xfrm>
        <a:graphic>
          <a:graphicData uri="http://schemas.openxmlformats.org/presentationml/2006/ole">
            <mc:AlternateContent xmlns:mc="http://schemas.openxmlformats.org/markup-compatibility/2006">
              <mc:Choice xmlns:v="urn:schemas-microsoft-com:vml" Requires="v">
                <p:oleObj spid="_x0000_s28712" name="Equation" r:id="rId3" imgW="876300" imgH="939800" progId="Equation.3">
                  <p:embed/>
                </p:oleObj>
              </mc:Choice>
              <mc:Fallback>
                <p:oleObj name="Equation" r:id="rId3" imgW="876300" imgH="939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708920"/>
                        <a:ext cx="2344737" cy="2514600"/>
                      </a:xfrm>
                      <a:prstGeom prst="rect">
                        <a:avLst/>
                      </a:prstGeom>
                      <a:noFill/>
                      <a:ln w="57150" cmpd="thickThin">
                        <a:noFill/>
                        <a:miter lim="800000"/>
                        <a:headEnd/>
                        <a:tailEnd/>
                      </a:ln>
                      <a:effectLst/>
                    </p:spPr>
                  </p:pic>
                </p:oleObj>
              </mc:Fallback>
            </mc:AlternateContent>
          </a:graphicData>
        </a:graphic>
      </p:graphicFrame>
      <p:pic>
        <p:nvPicPr>
          <p:cNvPr id="5" name="Picture 9" descr="6-3-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6249" y="-34593"/>
            <a:ext cx="3807751" cy="652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790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同步二进制加法计数器</a:t>
            </a:r>
            <a:endParaRPr lang="en-US" altLang="zh-CN" dirty="0"/>
          </a:p>
          <a:p>
            <a:pPr lvl="1"/>
            <a:r>
              <a:rPr lang="en-US" altLang="zh-CN" sz="2400" dirty="0" smtClean="0"/>
              <a:t>T</a:t>
            </a:r>
            <a:r>
              <a:rPr lang="zh-CN" altLang="en-US" sz="2400" dirty="0" smtClean="0"/>
              <a:t>触发器的特性方程为</a:t>
            </a:r>
            <a:endParaRPr lang="en-US" altLang="zh-CN" sz="2400" dirty="0"/>
          </a:p>
          <a:p>
            <a:pPr lvl="1"/>
            <a:r>
              <a:rPr lang="zh-CN" altLang="en-US" sz="2400" dirty="0" smtClean="0"/>
              <a:t>状态方程</a:t>
            </a:r>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r>
              <a:rPr lang="zh-CN" altLang="en-US" sz="2400" dirty="0" smtClean="0"/>
              <a:t>输出方程</a:t>
            </a:r>
            <a:endParaRPr lang="en-US" altLang="zh-CN" sz="2400" dirty="0"/>
          </a:p>
        </p:txBody>
      </p:sp>
      <p:graphicFrame>
        <p:nvGraphicFramePr>
          <p:cNvPr id="5" name="对象 4"/>
          <p:cNvGraphicFramePr>
            <a:graphicFrameLocks noChangeAspect="1"/>
          </p:cNvGraphicFramePr>
          <p:nvPr>
            <p:extLst>
              <p:ext uri="{D42A27DB-BD31-4B8C-83A1-F6EECF244321}">
                <p14:modId xmlns:p14="http://schemas.microsoft.com/office/powerpoint/2010/main" val="1989836144"/>
              </p:ext>
            </p:extLst>
          </p:nvPr>
        </p:nvGraphicFramePr>
        <p:xfrm>
          <a:off x="1547664" y="2996952"/>
          <a:ext cx="6985000" cy="2393950"/>
        </p:xfrm>
        <a:graphic>
          <a:graphicData uri="http://schemas.openxmlformats.org/presentationml/2006/ole">
            <mc:AlternateContent xmlns:mc="http://schemas.openxmlformats.org/markup-compatibility/2006">
              <mc:Choice xmlns:v="urn:schemas-microsoft-com:vml" Requires="v">
                <p:oleObj spid="_x0000_s29834" name="公式" r:id="rId3" imgW="2628900" imgH="901700" progId="Equation.3">
                  <p:embed/>
                </p:oleObj>
              </mc:Choice>
              <mc:Fallback>
                <p:oleObj name="公式" r:id="rId3" imgW="2628900" imgH="9017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996952"/>
                        <a:ext cx="6985000" cy="2393950"/>
                      </a:xfrm>
                      <a:prstGeom prst="rect">
                        <a:avLst/>
                      </a:prstGeom>
                      <a:noFill/>
                      <a:ln w="57150" cmpd="thickThin">
                        <a:noFill/>
                        <a:miter lim="800000"/>
                        <a:headEnd/>
                        <a:tailEnd/>
                      </a:ln>
                      <a:effec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02689555"/>
              </p:ext>
            </p:extLst>
          </p:nvPr>
        </p:nvGraphicFramePr>
        <p:xfrm>
          <a:off x="2699792" y="5517232"/>
          <a:ext cx="2438400" cy="609600"/>
        </p:xfrm>
        <a:graphic>
          <a:graphicData uri="http://schemas.openxmlformats.org/presentationml/2006/ole">
            <mc:AlternateContent xmlns:mc="http://schemas.openxmlformats.org/markup-compatibility/2006">
              <mc:Choice xmlns:v="urn:schemas-microsoft-com:vml" Requires="v">
                <p:oleObj spid="_x0000_s29835" name="Equation" r:id="rId5" imgW="914400" imgH="228600" progId="Equation.3">
                  <p:embed/>
                </p:oleObj>
              </mc:Choice>
              <mc:Fallback>
                <p:oleObj name="Equation" r:id="rId5" imgW="914400" imgH="2286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5517232"/>
                        <a:ext cx="2438400" cy="609600"/>
                      </a:xfrm>
                      <a:prstGeom prst="rect">
                        <a:avLst/>
                      </a:prstGeom>
                      <a:noFill/>
                      <a:ln w="57150" cmpd="thickThin">
                        <a:noFill/>
                        <a:miter lim="800000"/>
                        <a:headEnd/>
                        <a:tailEnd/>
                      </a:ln>
                      <a:effec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081144445"/>
              </p:ext>
            </p:extLst>
          </p:nvPr>
        </p:nvGraphicFramePr>
        <p:xfrm>
          <a:off x="4211960" y="2132856"/>
          <a:ext cx="2204840" cy="576064"/>
        </p:xfrm>
        <a:graphic>
          <a:graphicData uri="http://schemas.openxmlformats.org/presentationml/2006/ole">
            <mc:AlternateContent xmlns:mc="http://schemas.openxmlformats.org/markup-compatibility/2006">
              <mc:Choice xmlns:v="urn:schemas-microsoft-com:vml" Requires="v">
                <p:oleObj spid="_x0000_s29836" name="公式" r:id="rId7" imgW="825142" imgH="215806" progId="Equation.3">
                  <p:embed/>
                </p:oleObj>
              </mc:Choice>
              <mc:Fallback>
                <p:oleObj name="公式" r:id="rId7" imgW="825142" imgH="215806"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960" y="2132856"/>
                        <a:ext cx="2204840" cy="576064"/>
                      </a:xfrm>
                      <a:prstGeom prst="rect">
                        <a:avLst/>
                      </a:prstGeom>
                      <a:solidFill>
                        <a:schemeClr val="bg1"/>
                      </a:solidFill>
                      <a:ln w="57150" cmpd="thickThin">
                        <a:noFill/>
                        <a:miter lim="800000"/>
                        <a:headEnd/>
                        <a:tailEnd/>
                      </a:ln>
                      <a:effec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95931952"/>
              </p:ext>
            </p:extLst>
          </p:nvPr>
        </p:nvGraphicFramePr>
        <p:xfrm>
          <a:off x="6948264" y="1628800"/>
          <a:ext cx="1740443" cy="1866528"/>
        </p:xfrm>
        <a:graphic>
          <a:graphicData uri="http://schemas.openxmlformats.org/presentationml/2006/ole">
            <mc:AlternateContent xmlns:mc="http://schemas.openxmlformats.org/markup-compatibility/2006">
              <mc:Choice xmlns:v="urn:schemas-microsoft-com:vml" Requires="v">
                <p:oleObj spid="_x0000_s29837" name="Equation" r:id="rId9" imgW="876300" imgH="939800" progId="Equation.3">
                  <p:embed/>
                </p:oleObj>
              </mc:Choice>
              <mc:Fallback>
                <p:oleObj name="Equation" r:id="rId9" imgW="876300" imgH="9398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264" y="1628800"/>
                        <a:ext cx="1740443" cy="1866528"/>
                      </a:xfrm>
                      <a:prstGeom prst="rect">
                        <a:avLst/>
                      </a:prstGeom>
                      <a:solidFill>
                        <a:schemeClr val="bg1"/>
                      </a:solidFill>
                      <a:ln w="57150" cmpd="thickThin">
                        <a:noFill/>
                        <a:miter lim="800000"/>
                        <a:headEnd/>
                        <a:tailEnd/>
                      </a:ln>
                      <a:effectLst/>
                    </p:spPr>
                  </p:pic>
                </p:oleObj>
              </mc:Fallback>
            </mc:AlternateContent>
          </a:graphicData>
        </a:graphic>
      </p:graphicFrame>
    </p:spTree>
    <p:extLst>
      <p:ext uri="{BB962C8B-B14F-4D97-AF65-F5344CB8AC3E}">
        <p14:creationId xmlns:p14="http://schemas.microsoft.com/office/powerpoint/2010/main" val="2469594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1427950742"/>
              </p:ext>
            </p:extLst>
          </p:nvPr>
        </p:nvGraphicFramePr>
        <p:xfrm>
          <a:off x="4735513" y="0"/>
          <a:ext cx="4408487" cy="6858000"/>
        </p:xfrm>
        <a:graphic>
          <a:graphicData uri="http://schemas.openxmlformats.org/presentationml/2006/ole">
            <mc:AlternateContent xmlns:mc="http://schemas.openxmlformats.org/markup-compatibility/2006">
              <mc:Choice xmlns:v="urn:schemas-microsoft-com:vml" Requires="v">
                <p:oleObj spid="_x0000_s30760" name="Visio" r:id="rId3" imgW="2814523" imgH="4378147" progId="Visio.Drawing.11">
                  <p:embed/>
                </p:oleObj>
              </mc:Choice>
              <mc:Fallback>
                <p:oleObj name="Visio" r:id="rId3" imgW="2814523" imgH="4378147"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3" y="0"/>
                        <a:ext cx="4408487" cy="6858000"/>
                      </a:xfrm>
                      <a:prstGeom prst="rect">
                        <a:avLst/>
                      </a:prstGeom>
                      <a:solidFill>
                        <a:schemeClr val="bg1"/>
                      </a:solidFill>
                      <a:ln w="57150" cap="sq" cmpd="thickThin">
                        <a:noFill/>
                        <a:miter lim="800000"/>
                        <a:headEnd/>
                        <a:tailEnd/>
                      </a:ln>
                      <a:effectLst/>
                    </p:spPr>
                  </p:pic>
                </p:oleObj>
              </mc:Fallback>
            </mc:AlternateContent>
          </a:graphicData>
        </a:graphic>
      </p:graphicFrame>
      <p:sp>
        <p:nvSpPr>
          <p:cNvPr id="4" name="内容占位符 3"/>
          <p:cNvSpPr>
            <a:spLocks noGrp="1"/>
          </p:cNvSpPr>
          <p:nvPr>
            <p:ph idx="1"/>
          </p:nvPr>
        </p:nvSpPr>
        <p:spPr>
          <a:xfrm>
            <a:off x="457200" y="1556792"/>
            <a:ext cx="8507288" cy="4569371"/>
          </a:xfrm>
        </p:spPr>
        <p:txBody>
          <a:bodyPr/>
          <a:lstStyle/>
          <a:p>
            <a:r>
              <a:rPr lang="zh-CN" altLang="en-US" dirty="0" smtClean="0"/>
              <a:t>同步二进制加法计数器</a:t>
            </a:r>
            <a:endParaRPr lang="en-US" altLang="zh-CN" dirty="0"/>
          </a:p>
          <a:p>
            <a:pPr lvl="1"/>
            <a:r>
              <a:rPr lang="zh-CN" altLang="en-US" sz="2400" dirty="0" smtClean="0"/>
              <a:t>状态转换表</a:t>
            </a:r>
            <a:endParaRPr lang="en-US" altLang="zh-CN" sz="2400" dirty="0" smtClean="0"/>
          </a:p>
        </p:txBody>
      </p:sp>
    </p:spTree>
    <p:extLst>
      <p:ext uri="{BB962C8B-B14F-4D97-AF65-F5344CB8AC3E}">
        <p14:creationId xmlns:p14="http://schemas.microsoft.com/office/powerpoint/2010/main" val="2601468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1427950742"/>
              </p:ext>
            </p:extLst>
          </p:nvPr>
        </p:nvGraphicFramePr>
        <p:xfrm>
          <a:off x="4735513" y="0"/>
          <a:ext cx="4408487" cy="6858000"/>
        </p:xfrm>
        <a:graphic>
          <a:graphicData uri="http://schemas.openxmlformats.org/presentationml/2006/ole">
            <mc:AlternateContent xmlns:mc="http://schemas.openxmlformats.org/markup-compatibility/2006">
              <mc:Choice xmlns:v="urn:schemas-microsoft-com:vml" Requires="v">
                <p:oleObj spid="_x0000_s31801" name="Visio" r:id="rId3" imgW="2814523" imgH="4378147" progId="Visio.Drawing.11">
                  <p:embed/>
                </p:oleObj>
              </mc:Choice>
              <mc:Fallback>
                <p:oleObj name="Visio" r:id="rId3" imgW="2814523" imgH="4378147" progId="Visio.Drawing.11">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513" y="0"/>
                        <a:ext cx="4408487" cy="6858000"/>
                      </a:xfrm>
                      <a:prstGeom prst="rect">
                        <a:avLst/>
                      </a:prstGeom>
                      <a:solidFill>
                        <a:schemeClr val="bg1"/>
                      </a:solidFill>
                      <a:ln>
                        <a:noFill/>
                      </a:ln>
                      <a:extLst>
                        <a:ext uri="{91240B29-F687-4F45-9708-019B960494DF}">
                          <a14:hiddenLine xmlns:a14="http://schemas.microsoft.com/office/drawing/2010/main" w="57150" cap="sq" cmpd="thickThin">
                            <a:solidFill>
                              <a:srgbClr val="000000"/>
                            </a:solidFill>
                            <a:miter lim="800000"/>
                            <a:headEnd/>
                            <a:tailEnd/>
                          </a14:hiddenLine>
                        </a:ext>
                      </a:extLst>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2842646085"/>
              </p:ext>
            </p:extLst>
          </p:nvPr>
        </p:nvGraphicFramePr>
        <p:xfrm>
          <a:off x="539552" y="2780928"/>
          <a:ext cx="4552772" cy="3322885"/>
        </p:xfrm>
        <a:graphic>
          <a:graphicData uri="http://schemas.openxmlformats.org/presentationml/2006/ole">
            <mc:AlternateContent xmlns:mc="http://schemas.openxmlformats.org/markup-compatibility/2006">
              <mc:Choice xmlns:v="urn:schemas-microsoft-com:vml" Requires="v">
                <p:oleObj spid="_x0000_s31802" name="Photo Editor 照片" r:id="rId5" imgW="22685714" imgH="16556761" progId="MSPhotoEd.3">
                  <p:embed/>
                </p:oleObj>
              </mc:Choice>
              <mc:Fallback>
                <p:oleObj name="Photo Editor 照片" r:id="rId5" imgW="22685714" imgH="16556761"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780928"/>
                        <a:ext cx="4552772" cy="3322885"/>
                      </a:xfrm>
                      <a:prstGeom prst="rect">
                        <a:avLst/>
                      </a:prstGeom>
                      <a:noFill/>
                      <a:ln>
                        <a:noFill/>
                      </a:ln>
                      <a:effectLst/>
                      <a:extLst/>
                    </p:spPr>
                  </p:pic>
                </p:oleObj>
              </mc:Fallback>
            </mc:AlternateContent>
          </a:graphicData>
        </a:graphic>
      </p:graphicFrame>
      <p:sp>
        <p:nvSpPr>
          <p:cNvPr id="4" name="内容占位符 3"/>
          <p:cNvSpPr>
            <a:spLocks noGrp="1"/>
          </p:cNvSpPr>
          <p:nvPr>
            <p:ph idx="1"/>
          </p:nvPr>
        </p:nvSpPr>
        <p:spPr>
          <a:xfrm>
            <a:off x="457200" y="1556792"/>
            <a:ext cx="8507288" cy="4569371"/>
          </a:xfrm>
        </p:spPr>
        <p:txBody>
          <a:bodyPr/>
          <a:lstStyle/>
          <a:p>
            <a:r>
              <a:rPr lang="zh-CN" altLang="en-US" dirty="0" smtClean="0"/>
              <a:t>同步二进制加法计数器</a:t>
            </a:r>
            <a:endParaRPr lang="en-US" altLang="zh-CN" dirty="0"/>
          </a:p>
          <a:p>
            <a:pPr lvl="1"/>
            <a:r>
              <a:rPr lang="zh-CN" altLang="en-US" sz="2400" dirty="0" smtClean="0"/>
              <a:t>状态转换图</a:t>
            </a:r>
            <a:endParaRPr lang="en-US" altLang="zh-CN" sz="2400" dirty="0" smtClean="0"/>
          </a:p>
        </p:txBody>
      </p:sp>
    </p:spTree>
    <p:extLst>
      <p:ext uri="{BB962C8B-B14F-4D97-AF65-F5344CB8AC3E}">
        <p14:creationId xmlns:p14="http://schemas.microsoft.com/office/powerpoint/2010/main" val="853047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pic>
        <p:nvPicPr>
          <p:cNvPr id="5" name="Picture 16" descr="6-3-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2847" y="2636912"/>
            <a:ext cx="3411514" cy="40050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对象 1"/>
          <p:cNvGraphicFramePr>
            <a:graphicFrameLocks noChangeAspect="1"/>
          </p:cNvGraphicFramePr>
          <p:nvPr>
            <p:extLst>
              <p:ext uri="{D42A27DB-BD31-4B8C-83A1-F6EECF244321}">
                <p14:modId xmlns:p14="http://schemas.microsoft.com/office/powerpoint/2010/main" val="1427950742"/>
              </p:ext>
            </p:extLst>
          </p:nvPr>
        </p:nvGraphicFramePr>
        <p:xfrm>
          <a:off x="4735513" y="0"/>
          <a:ext cx="4408487" cy="6858000"/>
        </p:xfrm>
        <a:graphic>
          <a:graphicData uri="http://schemas.openxmlformats.org/presentationml/2006/ole">
            <mc:AlternateContent xmlns:mc="http://schemas.openxmlformats.org/markup-compatibility/2006">
              <mc:Choice xmlns:v="urn:schemas-microsoft-com:vml" Requires="v">
                <p:oleObj spid="_x0000_s109586" name="Visio" r:id="rId4" imgW="2814523" imgH="4378147" progId="Visio.Drawing.11">
                  <p:embed/>
                </p:oleObj>
              </mc:Choice>
              <mc:Fallback>
                <p:oleObj name="Visio" r:id="rId4" imgW="2814523" imgH="4378147" progId="Visio.Drawing.11">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513" y="0"/>
                        <a:ext cx="4408487" cy="6858000"/>
                      </a:xfrm>
                      <a:prstGeom prst="rect">
                        <a:avLst/>
                      </a:prstGeom>
                      <a:solidFill>
                        <a:schemeClr val="bg1"/>
                      </a:solidFill>
                      <a:ln>
                        <a:noFill/>
                      </a:ln>
                      <a:extLst>
                        <a:ext uri="{91240B29-F687-4F45-9708-019B960494DF}">
                          <a14:hiddenLine xmlns:a14="http://schemas.microsoft.com/office/drawing/2010/main" w="57150" cap="sq" cmpd="thickThin">
                            <a:solidFill>
                              <a:srgbClr val="000000"/>
                            </a:solidFill>
                            <a:miter lim="800000"/>
                            <a:headEnd/>
                            <a:tailEnd/>
                          </a14:hiddenLine>
                        </a:ext>
                      </a:extLst>
                    </p:spPr>
                  </p:pic>
                </p:oleObj>
              </mc:Fallback>
            </mc:AlternateContent>
          </a:graphicData>
        </a:graphic>
      </p:graphicFrame>
      <p:sp>
        <p:nvSpPr>
          <p:cNvPr id="4" name="内容占位符 3"/>
          <p:cNvSpPr>
            <a:spLocks noGrp="1"/>
          </p:cNvSpPr>
          <p:nvPr>
            <p:ph idx="1"/>
          </p:nvPr>
        </p:nvSpPr>
        <p:spPr>
          <a:xfrm>
            <a:off x="457200" y="1556792"/>
            <a:ext cx="8507288" cy="4569371"/>
          </a:xfrm>
        </p:spPr>
        <p:txBody>
          <a:bodyPr/>
          <a:lstStyle/>
          <a:p>
            <a:r>
              <a:rPr lang="zh-CN" altLang="en-US" dirty="0" smtClean="0"/>
              <a:t>同步二进制加法计数器</a:t>
            </a:r>
            <a:endParaRPr lang="en-US" altLang="zh-CN" dirty="0"/>
          </a:p>
          <a:p>
            <a:pPr lvl="1"/>
            <a:r>
              <a:rPr lang="zh-CN" altLang="en-US" sz="2400" dirty="0" smtClean="0"/>
              <a:t>时序图</a:t>
            </a:r>
            <a:endParaRPr lang="en-US" altLang="zh-CN" sz="2400" dirty="0" smtClean="0"/>
          </a:p>
        </p:txBody>
      </p:sp>
    </p:spTree>
    <p:extLst>
      <p:ext uri="{BB962C8B-B14F-4D97-AF65-F5344CB8AC3E}">
        <p14:creationId xmlns:p14="http://schemas.microsoft.com/office/powerpoint/2010/main" val="3455097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同步二进制加法计数器</a:t>
            </a:r>
            <a:endParaRPr lang="en-US" altLang="zh-CN" dirty="0"/>
          </a:p>
          <a:p>
            <a:pPr lvl="1"/>
            <a:r>
              <a:rPr lang="zh-CN" altLang="en-US" dirty="0" smtClean="0"/>
              <a:t>逻辑功能：</a:t>
            </a:r>
            <a:endParaRPr lang="en-US" altLang="zh-CN" dirty="0" smtClean="0"/>
          </a:p>
          <a:p>
            <a:pPr lvl="2"/>
            <a:r>
              <a:rPr lang="zh-CN" altLang="en-US" dirty="0"/>
              <a:t>由于每输入</a:t>
            </a:r>
            <a:r>
              <a:rPr lang="en-US" altLang="zh-CN" dirty="0"/>
              <a:t>16</a:t>
            </a:r>
            <a:r>
              <a:rPr lang="zh-CN" altLang="en-US" dirty="0"/>
              <a:t>个</a:t>
            </a:r>
            <a:r>
              <a:rPr lang="en-US" altLang="zh-CN" dirty="0"/>
              <a:t>CLK </a:t>
            </a:r>
            <a:r>
              <a:rPr lang="zh-CN" altLang="en-US" dirty="0"/>
              <a:t>脉冲触发器的状态一循环，并在输出端</a:t>
            </a:r>
            <a:r>
              <a:rPr lang="en-US" altLang="zh-CN" dirty="0"/>
              <a:t>C</a:t>
            </a:r>
            <a:r>
              <a:rPr lang="zh-CN" altLang="en-US" dirty="0"/>
              <a:t>产生一进位信号，故为</a:t>
            </a:r>
            <a:r>
              <a:rPr lang="en-US" altLang="zh-CN" dirty="0"/>
              <a:t>16</a:t>
            </a:r>
            <a:r>
              <a:rPr lang="zh-CN" altLang="en-US" dirty="0"/>
              <a:t>进制计数器。若二进制数码的位数为</a:t>
            </a:r>
            <a:r>
              <a:rPr lang="en-US" altLang="zh-CN" dirty="0"/>
              <a:t>n</a:t>
            </a:r>
            <a:r>
              <a:rPr lang="zh-CN" altLang="en-US" dirty="0"/>
              <a:t>，而计数器的循环周期</a:t>
            </a:r>
            <a:r>
              <a:rPr lang="zh-CN" altLang="en-US" dirty="0" smtClean="0"/>
              <a:t>为</a:t>
            </a:r>
            <a:r>
              <a:rPr lang="en-US" altLang="zh-CN" dirty="0">
                <a:sym typeface="Wingdings" pitchFamily="2" charset="2"/>
              </a:rPr>
              <a:t>2</a:t>
            </a:r>
            <a:r>
              <a:rPr lang="en-US" altLang="zh-CN" i="1" baseline="30000" dirty="0">
                <a:sym typeface="Wingdings" pitchFamily="2" charset="2"/>
              </a:rPr>
              <a:t>n </a:t>
            </a:r>
            <a:r>
              <a:rPr lang="zh-CN" altLang="en-US" dirty="0" smtClean="0"/>
              <a:t>，</a:t>
            </a:r>
            <a:r>
              <a:rPr lang="zh-CN" altLang="en-US" dirty="0"/>
              <a:t>这样计数器又叫二进制计数器。将计数器中能计到的最大数称为</a:t>
            </a:r>
            <a:r>
              <a:rPr lang="zh-CN" altLang="en-US" dirty="0">
                <a:solidFill>
                  <a:srgbClr val="FF0000"/>
                </a:solidFill>
              </a:rPr>
              <a:t>计数器的容量</a:t>
            </a:r>
            <a:r>
              <a:rPr lang="zh-CN" altLang="en-US" dirty="0"/>
              <a:t>，</a:t>
            </a:r>
            <a:r>
              <a:rPr lang="zh-CN" altLang="en-US" dirty="0" smtClean="0"/>
              <a:t>为</a:t>
            </a:r>
            <a:r>
              <a:rPr lang="en-US" altLang="zh-CN" dirty="0">
                <a:solidFill>
                  <a:srgbClr val="FF0000"/>
                </a:solidFill>
                <a:sym typeface="Wingdings" pitchFamily="2" charset="2"/>
              </a:rPr>
              <a:t>2</a:t>
            </a:r>
            <a:r>
              <a:rPr lang="en-US" altLang="zh-CN" i="1" baseline="30000" dirty="0">
                <a:solidFill>
                  <a:srgbClr val="FF0000"/>
                </a:solidFill>
                <a:sym typeface="Wingdings" pitchFamily="2" charset="2"/>
              </a:rPr>
              <a:t>n </a:t>
            </a:r>
            <a:r>
              <a:rPr lang="zh-CN" altLang="en-US" dirty="0" smtClean="0">
                <a:solidFill>
                  <a:srgbClr val="FF0000"/>
                </a:solidFill>
              </a:rPr>
              <a:t>－</a:t>
            </a:r>
            <a:r>
              <a:rPr lang="en-US" altLang="zh-CN" dirty="0">
                <a:solidFill>
                  <a:srgbClr val="FF0000"/>
                </a:solidFill>
              </a:rPr>
              <a:t>1</a:t>
            </a:r>
            <a:r>
              <a:rPr lang="en-US" altLang="zh-CN" dirty="0"/>
              <a:t>.</a:t>
            </a:r>
          </a:p>
          <a:p>
            <a:pPr lvl="2"/>
            <a:r>
              <a:rPr lang="zh-CN" altLang="en-US" dirty="0" smtClean="0"/>
              <a:t>计数器</a:t>
            </a:r>
            <a:r>
              <a:rPr lang="zh-CN" altLang="en-US" dirty="0"/>
              <a:t>有分频功能，也把它叫做分频器。若</a:t>
            </a:r>
            <a:r>
              <a:rPr lang="en-US" altLang="zh-CN" i="1" dirty="0"/>
              <a:t>CLK</a:t>
            </a:r>
            <a:r>
              <a:rPr lang="zh-CN" altLang="en-US" dirty="0"/>
              <a:t>脉冲的频率为 </a:t>
            </a:r>
            <a:r>
              <a:rPr lang="en-US" altLang="zh-CN" i="1" dirty="0"/>
              <a:t>f</a:t>
            </a:r>
            <a:r>
              <a:rPr lang="en-US" altLang="zh-CN" baseline="-25000" dirty="0"/>
              <a:t>0 </a:t>
            </a:r>
            <a:r>
              <a:rPr lang="en-US" altLang="zh-CN" dirty="0"/>
              <a:t>, </a:t>
            </a:r>
            <a:r>
              <a:rPr lang="zh-CN" altLang="en-US" dirty="0"/>
              <a:t>则由</a:t>
            </a:r>
            <a:r>
              <a:rPr lang="en-US" altLang="zh-CN" dirty="0"/>
              <a:t>16</a:t>
            </a:r>
            <a:r>
              <a:rPr lang="zh-CN" altLang="en-US" dirty="0"/>
              <a:t>进制计数器的时序图可知，输出端</a:t>
            </a:r>
            <a:r>
              <a:rPr lang="en-US" altLang="zh-CN" i="1" dirty="0"/>
              <a:t>Q</a:t>
            </a:r>
            <a:r>
              <a:rPr lang="en-US" altLang="zh-CN" baseline="-25000" dirty="0"/>
              <a:t>0</a:t>
            </a:r>
            <a:r>
              <a:rPr lang="zh-CN" altLang="en-US" dirty="0"/>
              <a:t>、</a:t>
            </a:r>
            <a:r>
              <a:rPr lang="en-US" altLang="zh-CN" i="1" dirty="0"/>
              <a:t>Q</a:t>
            </a:r>
            <a:r>
              <a:rPr lang="en-US" altLang="zh-CN" baseline="-25000" dirty="0"/>
              <a:t>1</a:t>
            </a:r>
            <a:r>
              <a:rPr lang="zh-CN" altLang="en-US" dirty="0"/>
              <a:t>、</a:t>
            </a:r>
            <a:r>
              <a:rPr lang="en-US" altLang="zh-CN" i="1" dirty="0"/>
              <a:t>Q</a:t>
            </a:r>
            <a:r>
              <a:rPr lang="en-US" altLang="zh-CN" baseline="-25000" dirty="0"/>
              <a:t>2</a:t>
            </a:r>
            <a:r>
              <a:rPr lang="zh-CN" altLang="en-US" dirty="0"/>
              <a:t>、</a:t>
            </a:r>
            <a:r>
              <a:rPr lang="en-US" altLang="zh-CN" i="1" dirty="0"/>
              <a:t>Q</a:t>
            </a:r>
            <a:r>
              <a:rPr lang="en-US" altLang="zh-CN" baseline="-25000" dirty="0"/>
              <a:t>3</a:t>
            </a:r>
            <a:r>
              <a:rPr lang="zh-CN" altLang="en-US" dirty="0"/>
              <a:t>的频率为</a:t>
            </a:r>
            <a:r>
              <a:rPr lang="en-US" altLang="zh-CN" i="1" dirty="0"/>
              <a:t>f</a:t>
            </a:r>
            <a:r>
              <a:rPr lang="en-US" altLang="zh-CN" baseline="-25000" dirty="0"/>
              <a:t>0 </a:t>
            </a:r>
            <a:r>
              <a:rPr lang="en-US" altLang="zh-CN" dirty="0"/>
              <a:t>/ 2</a:t>
            </a:r>
            <a:r>
              <a:rPr lang="zh-CN" altLang="en-US" dirty="0"/>
              <a:t>、</a:t>
            </a:r>
            <a:r>
              <a:rPr lang="en-US" altLang="zh-CN" i="1" dirty="0"/>
              <a:t>f</a:t>
            </a:r>
            <a:r>
              <a:rPr lang="en-US" altLang="zh-CN" baseline="-25000" dirty="0"/>
              <a:t>0 </a:t>
            </a:r>
            <a:r>
              <a:rPr lang="en-US" altLang="zh-CN" dirty="0"/>
              <a:t>/ 4</a:t>
            </a:r>
            <a:r>
              <a:rPr lang="zh-CN" altLang="en-US" dirty="0"/>
              <a:t>、</a:t>
            </a:r>
            <a:r>
              <a:rPr lang="en-US" altLang="zh-CN" i="1" dirty="0"/>
              <a:t>f </a:t>
            </a:r>
            <a:r>
              <a:rPr lang="en-US" altLang="zh-CN" baseline="-25000" dirty="0"/>
              <a:t>0 </a:t>
            </a:r>
            <a:r>
              <a:rPr lang="en-US" altLang="zh-CN" dirty="0"/>
              <a:t>/ 8</a:t>
            </a:r>
            <a:r>
              <a:rPr lang="zh-CN" altLang="en-US" dirty="0"/>
              <a:t>、</a:t>
            </a:r>
            <a:r>
              <a:rPr lang="en-US" altLang="zh-CN" i="1" dirty="0"/>
              <a:t>f</a:t>
            </a:r>
            <a:r>
              <a:rPr lang="en-US" altLang="zh-CN" baseline="-25000" dirty="0"/>
              <a:t>0 </a:t>
            </a:r>
            <a:r>
              <a:rPr lang="en-US" altLang="zh-CN" dirty="0"/>
              <a:t>/ 16.</a:t>
            </a:r>
          </a:p>
          <a:p>
            <a:pPr lvl="2"/>
            <a:endParaRPr lang="en-US" altLang="zh-CN" dirty="0" smtClean="0"/>
          </a:p>
        </p:txBody>
      </p:sp>
    </p:spTree>
    <p:extLst>
      <p:ext uri="{BB962C8B-B14F-4D97-AF65-F5344CB8AC3E}">
        <p14:creationId xmlns:p14="http://schemas.microsoft.com/office/powerpoint/2010/main" val="4188025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同步二进制加法计数器</a:t>
            </a:r>
            <a:endParaRPr lang="en-US" altLang="zh-CN" dirty="0"/>
          </a:p>
          <a:p>
            <a:pPr lvl="1"/>
            <a:r>
              <a:rPr lang="zh-CN" altLang="en-US" sz="2400" dirty="0" smtClean="0"/>
              <a:t>以</a:t>
            </a:r>
            <a:r>
              <a:rPr lang="en-US" altLang="zh-CN" sz="2400" dirty="0" smtClean="0"/>
              <a:t>74161</a:t>
            </a:r>
            <a:r>
              <a:rPr lang="zh-CN" altLang="en-US" sz="2400" dirty="0" smtClean="0"/>
              <a:t>为例</a:t>
            </a:r>
            <a:endParaRPr lang="en-US" altLang="zh-CN" sz="2400" dirty="0"/>
          </a:p>
          <a:p>
            <a:pPr lvl="1"/>
            <a:r>
              <a:rPr lang="zh-CN" altLang="en-US" sz="2400" dirty="0" smtClean="0"/>
              <a:t>中</a:t>
            </a:r>
            <a:r>
              <a:rPr lang="zh-CN" altLang="en-US" sz="2400" dirty="0"/>
              <a:t>规模集成</a:t>
            </a:r>
            <a:r>
              <a:rPr lang="zh-CN" altLang="en-US" sz="2400" dirty="0" smtClean="0"/>
              <a:t>的</a:t>
            </a:r>
            <a:endParaRPr lang="en-US" altLang="zh-CN" sz="2400" dirty="0" smtClean="0"/>
          </a:p>
          <a:p>
            <a:pPr marL="457200" lvl="1" indent="0">
              <a:buNone/>
            </a:pPr>
            <a:r>
              <a:rPr lang="en-US" altLang="zh-CN" sz="2400" dirty="0" smtClean="0"/>
              <a:t>4</a:t>
            </a:r>
            <a:r>
              <a:rPr lang="zh-CN" altLang="en-US" sz="2400" dirty="0" smtClean="0"/>
              <a:t>位同步二进制计数器</a:t>
            </a:r>
            <a:endParaRPr lang="en-US" altLang="zh-CN" sz="2400" dirty="0"/>
          </a:p>
          <a:p>
            <a:pPr lvl="2"/>
            <a:endParaRPr lang="en-US" altLang="zh-CN" dirty="0" smtClean="0"/>
          </a:p>
          <a:p>
            <a:pPr lvl="2"/>
            <a:endParaRPr lang="en-US" altLang="zh-CN" dirty="0" smtClean="0"/>
          </a:p>
        </p:txBody>
      </p:sp>
      <p:pic>
        <p:nvPicPr>
          <p:cNvPr id="5" name="Picture 89" descr="6-3-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012881" y="548680"/>
            <a:ext cx="4954459" cy="603355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85" descr="741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753" y="3933056"/>
            <a:ext cx="3077128"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3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同步二进制加法计数器</a:t>
            </a:r>
            <a:endParaRPr lang="en-US" altLang="zh-CN" dirty="0"/>
          </a:p>
          <a:p>
            <a:pPr lvl="1"/>
            <a:r>
              <a:rPr lang="zh-CN" altLang="en-US" sz="2400" dirty="0" smtClean="0"/>
              <a:t>以</a:t>
            </a:r>
            <a:r>
              <a:rPr lang="en-US" altLang="zh-CN" sz="2400" dirty="0" smtClean="0"/>
              <a:t>74161</a:t>
            </a:r>
            <a:r>
              <a:rPr lang="zh-CN" altLang="en-US" sz="2400" dirty="0" smtClean="0"/>
              <a:t>为例</a:t>
            </a:r>
            <a:endParaRPr lang="en-US" altLang="zh-CN" sz="2400" dirty="0" smtClean="0"/>
          </a:p>
          <a:p>
            <a:pPr lvl="2"/>
            <a:endParaRPr lang="en-US" altLang="zh-CN" dirty="0" smtClean="0"/>
          </a:p>
        </p:txBody>
      </p:sp>
      <p:graphicFrame>
        <p:nvGraphicFramePr>
          <p:cNvPr id="8" name="Group 5"/>
          <p:cNvGraphicFramePr>
            <a:graphicFrameLocks noGrp="1"/>
          </p:cNvGraphicFramePr>
          <p:nvPr>
            <p:extLst>
              <p:ext uri="{D42A27DB-BD31-4B8C-83A1-F6EECF244321}">
                <p14:modId xmlns:p14="http://schemas.microsoft.com/office/powerpoint/2010/main" val="4026902660"/>
              </p:ext>
            </p:extLst>
          </p:nvPr>
        </p:nvGraphicFramePr>
        <p:xfrm>
          <a:off x="1619672" y="2708920"/>
          <a:ext cx="5616624" cy="3108960"/>
        </p:xfrm>
        <a:graphic>
          <a:graphicData uri="http://schemas.openxmlformats.org/drawingml/2006/table">
            <a:tbl>
              <a:tblPr/>
              <a:tblGrid>
                <a:gridCol w="542925">
                  <a:extLst>
                    <a:ext uri="{9D8B030D-6E8A-4147-A177-3AD203B41FA5}">
                      <a16:colId xmlns:a16="http://schemas.microsoft.com/office/drawing/2014/main" val="20000"/>
                    </a:ext>
                  </a:extLst>
                </a:gridCol>
                <a:gridCol w="538162">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512763">
                  <a:extLst>
                    <a:ext uri="{9D8B030D-6E8A-4147-A177-3AD203B41FA5}">
                      <a16:colId xmlns:a16="http://schemas.microsoft.com/office/drawing/2014/main" val="20003"/>
                    </a:ext>
                  </a:extLst>
                </a:gridCol>
                <a:gridCol w="474662">
                  <a:extLst>
                    <a:ext uri="{9D8B030D-6E8A-4147-A177-3AD203B41FA5}">
                      <a16:colId xmlns:a16="http://schemas.microsoft.com/office/drawing/2014/main" val="20004"/>
                    </a:ext>
                  </a:extLst>
                </a:gridCol>
                <a:gridCol w="2973437">
                  <a:extLst>
                    <a:ext uri="{9D8B030D-6E8A-4147-A177-3AD203B41FA5}">
                      <a16:colId xmlns:a16="http://schemas.microsoft.com/office/drawing/2014/main" val="20005"/>
                    </a:ext>
                  </a:extLst>
                </a:gridCol>
              </a:tblGrid>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rgbClr val="000000"/>
                        </a:solidFill>
                        <a:effectLst/>
                        <a:latin typeface="+mj-ea"/>
                        <a:ea typeface="+mj-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rgbClr val="000000"/>
                        </a:solidFill>
                        <a:effectLst/>
                        <a:latin typeface="+mj-ea"/>
                        <a:ea typeface="+mj-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rgbClr val="000000"/>
                        </a:solidFill>
                        <a:effectLst/>
                        <a:latin typeface="+mj-ea"/>
                        <a:ea typeface="+mj-ea"/>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rgbClr val="000000"/>
                        </a:solidFill>
                        <a:effectLst/>
                        <a:latin typeface="+mj-ea"/>
                        <a:ea typeface="+mj-ea"/>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smtClean="0">
                          <a:ln>
                            <a:noFill/>
                          </a:ln>
                          <a:solidFill>
                            <a:srgbClr val="000000"/>
                          </a:solidFill>
                          <a:effectLst/>
                          <a:latin typeface="+mj-ea"/>
                          <a:ea typeface="+mj-ea"/>
                        </a:rPr>
                        <a:t>工作状态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841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X</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smtClean="0">
                          <a:ln>
                            <a:noFill/>
                          </a:ln>
                          <a:solidFill>
                            <a:srgbClr val="000000"/>
                          </a:solidFill>
                          <a:effectLst/>
                          <a:latin typeface="+mj-ea"/>
                          <a:ea typeface="+mj-ea"/>
                        </a:rPr>
                        <a:t>置 </a:t>
                      </a:r>
                      <a:r>
                        <a:rPr kumimoji="0" lang="en-US" altLang="zh-CN" sz="2800" b="0" i="0" u="none" strike="noStrike" cap="none" normalizeH="0" baseline="0" dirty="0" smtClean="0">
                          <a:ln>
                            <a:noFill/>
                          </a:ln>
                          <a:solidFill>
                            <a:srgbClr val="000000"/>
                          </a:solidFill>
                          <a:effectLst/>
                          <a:latin typeface="+mj-ea"/>
                          <a:ea typeface="+mj-ea"/>
                        </a:rPr>
                        <a:t>0</a:t>
                      </a:r>
                      <a:r>
                        <a:rPr kumimoji="0" lang="zh-CN" altLang="en-US" sz="2800" b="0" i="0" u="none" strike="noStrike" cap="none" normalizeH="0" baseline="0" dirty="0" smtClean="0">
                          <a:ln>
                            <a:noFill/>
                          </a:ln>
                          <a:solidFill>
                            <a:srgbClr val="000000"/>
                          </a:solidFill>
                          <a:effectLst/>
                          <a:latin typeface="+mj-ea"/>
                          <a:ea typeface="+mj-ea"/>
                        </a:rPr>
                        <a:t>（异步）</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X</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rgbClr val="000000"/>
                          </a:solidFill>
                          <a:effectLst/>
                          <a:latin typeface="+mj-ea"/>
                          <a:ea typeface="+mj-ea"/>
                        </a:rPr>
                        <a:t>预置数（同步）</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rgbClr val="000000"/>
                          </a:solidFill>
                          <a:effectLst/>
                          <a:latin typeface="+mj-ea"/>
                          <a:ea typeface="+mj-ea"/>
                        </a:rPr>
                        <a:t>保持（包括</a:t>
                      </a:r>
                      <a:r>
                        <a:rPr kumimoji="0" lang="en-US" altLang="zh-CN" sz="2800" b="0" i="0" u="none" strike="noStrike" cap="none" normalizeH="0" baseline="0" smtClean="0">
                          <a:ln>
                            <a:noFill/>
                          </a:ln>
                          <a:solidFill>
                            <a:srgbClr val="000000"/>
                          </a:solidFill>
                          <a:effectLst/>
                          <a:latin typeface="+mj-ea"/>
                          <a:ea typeface="+mj-ea"/>
                        </a:rPr>
                        <a:t>C</a:t>
                      </a:r>
                      <a:r>
                        <a:rPr kumimoji="0" lang="zh-CN" altLang="en-US" sz="2800" b="0" i="0" u="none" strike="noStrike" cap="none" normalizeH="0" baseline="0" smtClean="0">
                          <a:ln>
                            <a:noFill/>
                          </a:ln>
                          <a:solidFill>
                            <a:srgbClr val="000000"/>
                          </a:solidFill>
                          <a:effectLst/>
                          <a:latin typeface="+mj-ea"/>
                          <a:ea typeface="+mj-ea"/>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841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rgbClr val="000000"/>
                          </a:solidFill>
                          <a:effectLst/>
                          <a:latin typeface="+mj-ea"/>
                          <a:ea typeface="+mj-ea"/>
                        </a:rPr>
                        <a:t>保持（</a:t>
                      </a:r>
                      <a:r>
                        <a:rPr kumimoji="0" lang="en-US" altLang="zh-CN" sz="2800" b="0" i="0" u="none" strike="noStrike" cap="none" normalizeH="0" baseline="0" smtClean="0">
                          <a:ln>
                            <a:noFill/>
                          </a:ln>
                          <a:solidFill>
                            <a:srgbClr val="000000"/>
                          </a:solidFill>
                          <a:effectLst/>
                          <a:latin typeface="+mj-ea"/>
                          <a:ea typeface="+mj-ea"/>
                        </a:rPr>
                        <a:t>C=0</a:t>
                      </a:r>
                      <a:r>
                        <a:rPr kumimoji="0" lang="zh-CN" altLang="en-US" sz="2800" b="0" i="0" u="none" strike="noStrike" cap="none" normalizeH="0" baseline="0" smtClean="0">
                          <a:ln>
                            <a:noFill/>
                          </a:ln>
                          <a:solidFill>
                            <a:srgbClr val="000000"/>
                          </a:solidFill>
                          <a:effectLst/>
                          <a:latin typeface="+mj-ea"/>
                          <a:ea typeface="+mj-ea"/>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rgbClr val="000000"/>
                          </a:solidFill>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smtClean="0">
                          <a:ln>
                            <a:noFill/>
                          </a:ln>
                          <a:solidFill>
                            <a:srgbClr val="000000"/>
                          </a:solidFill>
                          <a:effectLst/>
                          <a:latin typeface="+mj-ea"/>
                          <a:ea typeface="+mj-ea"/>
                        </a:rPr>
                        <a:t>计数</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9" name="Object 70"/>
          <p:cNvGraphicFramePr>
            <a:graphicFrameLocks noChangeAspect="1"/>
          </p:cNvGraphicFramePr>
          <p:nvPr>
            <p:extLst>
              <p:ext uri="{D42A27DB-BD31-4B8C-83A1-F6EECF244321}">
                <p14:modId xmlns:p14="http://schemas.microsoft.com/office/powerpoint/2010/main" val="101641407"/>
              </p:ext>
            </p:extLst>
          </p:nvPr>
        </p:nvGraphicFramePr>
        <p:xfrm>
          <a:off x="1548234" y="2780357"/>
          <a:ext cx="2684463" cy="277813"/>
        </p:xfrm>
        <a:graphic>
          <a:graphicData uri="http://schemas.openxmlformats.org/presentationml/2006/ole">
            <mc:AlternateContent xmlns:mc="http://schemas.openxmlformats.org/markup-compatibility/2006">
              <mc:Choice xmlns:v="urn:schemas-microsoft-com:vml" Requires="v">
                <p:oleObj spid="_x0000_s32806" name="公式" r:id="rId3" imgW="2082600" imgH="215640" progId="Equation.3">
                  <p:embed/>
                </p:oleObj>
              </mc:Choice>
              <mc:Fallback>
                <p:oleObj name="公式" r:id="rId3" imgW="20826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8234" y="2780357"/>
                        <a:ext cx="2684463"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71"/>
          <p:cNvGrpSpPr>
            <a:grpSpLocks/>
          </p:cNvGrpSpPr>
          <p:nvPr/>
        </p:nvGrpSpPr>
        <p:grpSpPr bwMode="auto">
          <a:xfrm>
            <a:off x="1619672" y="3896370"/>
            <a:ext cx="431800" cy="215900"/>
            <a:chOff x="2789" y="1970"/>
            <a:chExt cx="545" cy="190"/>
          </a:xfrm>
        </p:grpSpPr>
        <p:sp>
          <p:nvSpPr>
            <p:cNvPr id="11" name="Line 72"/>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sp>
          <p:nvSpPr>
            <p:cNvPr id="12" name="Line 73"/>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sp>
          <p:nvSpPr>
            <p:cNvPr id="13" name="Line 74"/>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sp>
          <p:nvSpPr>
            <p:cNvPr id="14" name="Line 75"/>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sp>
          <p:nvSpPr>
            <p:cNvPr id="15" name="Line 76"/>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grpSp>
      <p:grpSp>
        <p:nvGrpSpPr>
          <p:cNvPr id="16" name="Group 77"/>
          <p:cNvGrpSpPr>
            <a:grpSpLocks/>
          </p:cNvGrpSpPr>
          <p:nvPr/>
        </p:nvGrpSpPr>
        <p:grpSpPr bwMode="auto">
          <a:xfrm>
            <a:off x="1639925" y="5362301"/>
            <a:ext cx="431800" cy="215900"/>
            <a:chOff x="2789" y="1970"/>
            <a:chExt cx="545" cy="190"/>
          </a:xfrm>
        </p:grpSpPr>
        <p:sp>
          <p:nvSpPr>
            <p:cNvPr id="17" name="Line 78"/>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sp>
          <p:nvSpPr>
            <p:cNvPr id="18" name="Line 79"/>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sp>
          <p:nvSpPr>
            <p:cNvPr id="19" name="Line 80"/>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sp>
          <p:nvSpPr>
            <p:cNvPr id="20" name="Line 81"/>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sp>
          <p:nvSpPr>
            <p:cNvPr id="21" name="Line 82"/>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ea"/>
                <a:ea typeface="+mj-ea"/>
              </a:endParaRPr>
            </a:p>
          </p:txBody>
        </p:sp>
      </p:grpSp>
    </p:spTree>
    <p:extLst>
      <p:ext uri="{BB962C8B-B14F-4D97-AF65-F5344CB8AC3E}">
        <p14:creationId xmlns:p14="http://schemas.microsoft.com/office/powerpoint/2010/main" val="251167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grpSp>
        <p:nvGrpSpPr>
          <p:cNvPr id="5" name="Group 8"/>
          <p:cNvGrpSpPr>
            <a:grpSpLocks/>
          </p:cNvGrpSpPr>
          <p:nvPr/>
        </p:nvGrpSpPr>
        <p:grpSpPr bwMode="auto">
          <a:xfrm>
            <a:off x="5292081" y="692696"/>
            <a:ext cx="3716190" cy="5963861"/>
            <a:chOff x="3107" y="300"/>
            <a:chExt cx="1978" cy="3584"/>
          </a:xfrm>
        </p:grpSpPr>
        <p:pic>
          <p:nvPicPr>
            <p:cNvPr id="6" name="Picture 7" descr="6-3-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7" y="300"/>
              <a:ext cx="1978" cy="3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424" y="618"/>
              <a:ext cx="545" cy="3092"/>
            </a:xfrm>
            <a:prstGeom prst="rect">
              <a:avLst/>
            </a:prstGeom>
            <a:solidFill>
              <a:srgbClr val="FFFF66">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 name="内容占位符 3"/>
          <p:cNvSpPr>
            <a:spLocks noGrp="1"/>
          </p:cNvSpPr>
          <p:nvPr>
            <p:ph idx="1"/>
          </p:nvPr>
        </p:nvSpPr>
        <p:spPr>
          <a:xfrm>
            <a:off x="457200" y="1556792"/>
            <a:ext cx="5266928" cy="4569371"/>
          </a:xfrm>
        </p:spPr>
        <p:txBody>
          <a:bodyPr/>
          <a:lstStyle/>
          <a:p>
            <a:r>
              <a:rPr lang="zh-CN" altLang="en-US" dirty="0" smtClean="0"/>
              <a:t>同步二进制减法计数器</a:t>
            </a:r>
            <a:endParaRPr lang="en-US" altLang="zh-CN" dirty="0"/>
          </a:p>
          <a:p>
            <a:pPr lvl="1"/>
            <a:r>
              <a:rPr lang="zh-CN" altLang="en-US" sz="2400" dirty="0" smtClean="0"/>
              <a:t>原理</a:t>
            </a:r>
            <a:r>
              <a:rPr lang="zh-CN" altLang="en-US" sz="2400" dirty="0"/>
              <a:t>：根据二进制减法运算规则可知：在多位二进制数末位减</a:t>
            </a:r>
            <a:r>
              <a:rPr lang="en-US" altLang="zh-CN" sz="2400" dirty="0"/>
              <a:t>1</a:t>
            </a:r>
            <a:r>
              <a:rPr lang="zh-CN" altLang="en-US" sz="2400" dirty="0"/>
              <a:t>，若第</a:t>
            </a:r>
            <a:r>
              <a:rPr lang="en-US" altLang="zh-CN" sz="2400" dirty="0"/>
              <a:t>i</a:t>
            </a:r>
            <a:r>
              <a:rPr lang="zh-CN" altLang="en-US" sz="2400" dirty="0"/>
              <a:t>位以下皆为</a:t>
            </a:r>
            <a:r>
              <a:rPr lang="en-US" altLang="zh-CN" sz="2400" dirty="0"/>
              <a:t>0</a:t>
            </a:r>
            <a:r>
              <a:rPr lang="zh-CN" altLang="en-US" sz="2400" dirty="0"/>
              <a:t>时，则第</a:t>
            </a:r>
            <a:r>
              <a:rPr lang="en-US" altLang="zh-CN" sz="2400" dirty="0"/>
              <a:t>i</a:t>
            </a:r>
            <a:r>
              <a:rPr lang="zh-CN" altLang="en-US" sz="2400" dirty="0"/>
              <a:t>位应翻转</a:t>
            </a:r>
            <a:r>
              <a:rPr lang="zh-CN" altLang="en-US" sz="2400" dirty="0" smtClean="0"/>
              <a:t>。</a:t>
            </a:r>
            <a:endParaRPr lang="en-US" altLang="zh-CN" sz="2400" dirty="0" smtClean="0"/>
          </a:p>
          <a:p>
            <a:pPr lvl="1"/>
            <a:r>
              <a:rPr lang="zh-CN" altLang="en-US" sz="2400" dirty="0" smtClean="0"/>
              <a:t>由此</a:t>
            </a:r>
            <a:r>
              <a:rPr lang="zh-CN" altLang="en-US" sz="2400" dirty="0"/>
              <a:t>得出规律，若用</a:t>
            </a:r>
            <a:r>
              <a:rPr lang="en-US" altLang="zh-CN" sz="2400" dirty="0"/>
              <a:t>T</a:t>
            </a:r>
            <a:r>
              <a:rPr lang="zh-CN" altLang="en-US" sz="2400" dirty="0"/>
              <a:t>触发器构成计数器，则第</a:t>
            </a:r>
            <a:r>
              <a:rPr lang="en-US" altLang="zh-CN" sz="2400" dirty="0"/>
              <a:t>i</a:t>
            </a:r>
            <a:r>
              <a:rPr lang="zh-CN" altLang="en-US" sz="2400" dirty="0"/>
              <a:t>位触发器输入端</a:t>
            </a:r>
            <a:r>
              <a:rPr lang="en-US" altLang="zh-CN" sz="2400" dirty="0"/>
              <a:t>Ti</a:t>
            </a:r>
            <a:r>
              <a:rPr lang="zh-CN" altLang="en-US" sz="2400" dirty="0"/>
              <a:t>的逻辑式应为</a:t>
            </a:r>
            <a:r>
              <a:rPr lang="zh-CN" altLang="en-US" dirty="0"/>
              <a:t>：</a:t>
            </a:r>
          </a:p>
          <a:p>
            <a:pPr lvl="2"/>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4173593092"/>
              </p:ext>
            </p:extLst>
          </p:nvPr>
        </p:nvGraphicFramePr>
        <p:xfrm>
          <a:off x="1691680" y="5229860"/>
          <a:ext cx="2655887" cy="1127125"/>
        </p:xfrm>
        <a:graphic>
          <a:graphicData uri="http://schemas.openxmlformats.org/presentationml/2006/ole">
            <mc:AlternateContent xmlns:mc="http://schemas.openxmlformats.org/markup-compatibility/2006">
              <mc:Choice xmlns:v="urn:schemas-microsoft-com:vml" Requires="v">
                <p:oleObj spid="_x0000_s33843" name="公式" r:id="rId5" imgW="1079500" imgH="457200" progId="Equation.3">
                  <p:embed/>
                </p:oleObj>
              </mc:Choice>
              <mc:Fallback>
                <p:oleObj name="公式" r:id="rId5" imgW="1079500" imgH="457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5229860"/>
                        <a:ext cx="2655887"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52790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grpSp>
        <p:nvGrpSpPr>
          <p:cNvPr id="5" name="Group 8"/>
          <p:cNvGrpSpPr>
            <a:grpSpLocks/>
          </p:cNvGrpSpPr>
          <p:nvPr/>
        </p:nvGrpSpPr>
        <p:grpSpPr bwMode="auto">
          <a:xfrm>
            <a:off x="5292081" y="692696"/>
            <a:ext cx="3716190" cy="5963861"/>
            <a:chOff x="3107" y="300"/>
            <a:chExt cx="1978" cy="3584"/>
          </a:xfrm>
        </p:grpSpPr>
        <p:pic>
          <p:nvPicPr>
            <p:cNvPr id="6" name="Picture 7" descr="6-3-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7" y="300"/>
              <a:ext cx="1978" cy="3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424" y="618"/>
              <a:ext cx="545" cy="3092"/>
            </a:xfrm>
            <a:prstGeom prst="rect">
              <a:avLst/>
            </a:prstGeom>
            <a:solidFill>
              <a:srgbClr val="FFFF66">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 name="内容占位符 3"/>
          <p:cNvSpPr>
            <a:spLocks noGrp="1"/>
          </p:cNvSpPr>
          <p:nvPr>
            <p:ph idx="1"/>
          </p:nvPr>
        </p:nvSpPr>
        <p:spPr>
          <a:xfrm>
            <a:off x="457200" y="1556792"/>
            <a:ext cx="5266928" cy="4569371"/>
          </a:xfrm>
        </p:spPr>
        <p:txBody>
          <a:bodyPr/>
          <a:lstStyle/>
          <a:p>
            <a:r>
              <a:rPr lang="zh-CN" altLang="en-US" dirty="0" smtClean="0"/>
              <a:t>同步二进制减法计数器</a:t>
            </a:r>
            <a:endParaRPr lang="en-US" altLang="zh-CN" dirty="0"/>
          </a:p>
        </p:txBody>
      </p:sp>
      <p:graphicFrame>
        <p:nvGraphicFramePr>
          <p:cNvPr id="8" name="对象 7"/>
          <p:cNvGraphicFramePr>
            <a:graphicFrameLocks noChangeAspect="1"/>
          </p:cNvGraphicFramePr>
          <p:nvPr>
            <p:extLst>
              <p:ext uri="{D42A27DB-BD31-4B8C-83A1-F6EECF244321}">
                <p14:modId xmlns:p14="http://schemas.microsoft.com/office/powerpoint/2010/main" val="3697383671"/>
              </p:ext>
            </p:extLst>
          </p:nvPr>
        </p:nvGraphicFramePr>
        <p:xfrm>
          <a:off x="107504" y="1010992"/>
          <a:ext cx="5328592" cy="5664835"/>
        </p:xfrm>
        <a:graphic>
          <a:graphicData uri="http://schemas.openxmlformats.org/presentationml/2006/ole">
            <mc:AlternateContent xmlns:mc="http://schemas.openxmlformats.org/markup-compatibility/2006">
              <mc:Choice xmlns:v="urn:schemas-microsoft-com:vml" Requires="v">
                <p:oleObj spid="_x0000_s110609" name="Visio" r:id="rId5" imgW="4760671" imgH="3657600" progId="Visio.Drawing.11">
                  <p:embed/>
                </p:oleObj>
              </mc:Choice>
              <mc:Fallback>
                <p:oleObj name="Visio" r:id="rId5" imgW="4760671" imgH="36576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40971" t="9837" r="2321" b="11696"/>
                      <a:stretch>
                        <a:fillRect/>
                      </a:stretch>
                    </p:blipFill>
                    <p:spPr bwMode="auto">
                      <a:xfrm>
                        <a:off x="107504" y="1010992"/>
                        <a:ext cx="5328592" cy="5664835"/>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4215349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概述</a:t>
            </a:r>
            <a:endParaRPr lang="en-US" altLang="zh-CN" dirty="0"/>
          </a:p>
        </p:txBody>
      </p:sp>
      <p:sp>
        <p:nvSpPr>
          <p:cNvPr id="4" name="内容占位符 3"/>
          <p:cNvSpPr>
            <a:spLocks noGrp="1"/>
          </p:cNvSpPr>
          <p:nvPr>
            <p:ph idx="1"/>
          </p:nvPr>
        </p:nvSpPr>
        <p:spPr>
          <a:xfrm>
            <a:off x="457200" y="1556792"/>
            <a:ext cx="8435280" cy="4569371"/>
          </a:xfrm>
        </p:spPr>
        <p:txBody>
          <a:bodyPr/>
          <a:lstStyle/>
          <a:p>
            <a:r>
              <a:rPr lang="zh-CN" altLang="en-US" dirty="0" smtClean="0"/>
              <a:t>时序逻辑电路</a:t>
            </a:r>
            <a:endParaRPr lang="en-US" altLang="zh-CN" dirty="0" smtClean="0"/>
          </a:p>
          <a:p>
            <a:pPr lvl="1"/>
            <a:r>
              <a:rPr lang="zh-CN" altLang="en-US" dirty="0"/>
              <a:t>电路结构</a:t>
            </a:r>
            <a:r>
              <a:rPr lang="zh-CN" altLang="en-US" dirty="0" smtClean="0"/>
              <a:t>上的特点</a:t>
            </a:r>
            <a:endParaRPr lang="en-US" altLang="zh-CN" dirty="0" smtClean="0"/>
          </a:p>
          <a:p>
            <a:pPr lvl="2"/>
            <a:r>
              <a:rPr lang="zh-CN" altLang="en-US" dirty="0" smtClean="0"/>
              <a:t>通常包含</a:t>
            </a:r>
            <a:r>
              <a:rPr lang="zh-CN" altLang="en-US" dirty="0" smtClean="0">
                <a:solidFill>
                  <a:srgbClr val="FF0000"/>
                </a:solidFill>
              </a:rPr>
              <a:t>组合电路</a:t>
            </a:r>
            <a:r>
              <a:rPr lang="zh-CN" altLang="en-US" dirty="0" smtClean="0"/>
              <a:t>和</a:t>
            </a:r>
            <a:r>
              <a:rPr lang="zh-CN" altLang="en-US" dirty="0" smtClean="0">
                <a:solidFill>
                  <a:srgbClr val="FF0000"/>
                </a:solidFill>
              </a:rPr>
              <a:t>存储电路</a:t>
            </a:r>
            <a:r>
              <a:rPr lang="zh-CN" altLang="en-US" dirty="0" smtClean="0"/>
              <a:t>两个组成部分</a:t>
            </a:r>
            <a:endParaRPr lang="en-US" altLang="zh-CN" dirty="0" smtClean="0"/>
          </a:p>
          <a:p>
            <a:pPr lvl="2"/>
            <a:r>
              <a:rPr lang="zh-CN" altLang="en-US" dirty="0"/>
              <a:t>存储</a:t>
            </a:r>
            <a:r>
              <a:rPr lang="zh-CN" altLang="en-US" dirty="0" smtClean="0"/>
              <a:t>电路的输出状态必须反馈到组合电路的输入端，与输入信号一起，共同决定组合逻辑电路的输出</a:t>
            </a:r>
            <a:endParaRPr lang="en-US" altLang="zh-CN" dirty="0" smtClean="0"/>
          </a:p>
        </p:txBody>
      </p:sp>
    </p:spTree>
    <p:extLst>
      <p:ext uri="{BB962C8B-B14F-4D97-AF65-F5344CB8AC3E}">
        <p14:creationId xmlns:p14="http://schemas.microsoft.com/office/powerpoint/2010/main" val="41953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507288" cy="4569371"/>
          </a:xfrm>
        </p:spPr>
        <p:txBody>
          <a:bodyPr/>
          <a:lstStyle/>
          <a:p>
            <a:r>
              <a:rPr lang="zh-CN" altLang="en-US" dirty="0" smtClean="0"/>
              <a:t>同步二进制加减法计数器（可逆计数器）</a:t>
            </a:r>
            <a:endParaRPr lang="en-US" altLang="zh-CN" dirty="0"/>
          </a:p>
          <a:p>
            <a:pPr lvl="1"/>
            <a:r>
              <a:rPr lang="zh-CN" altLang="en-US" dirty="0" smtClean="0"/>
              <a:t>单时钟方式，例：</a:t>
            </a:r>
            <a:r>
              <a:rPr lang="en-US" altLang="zh-CN" dirty="0" smtClean="0"/>
              <a:t>74LS191</a:t>
            </a:r>
          </a:p>
          <a:p>
            <a:pPr lvl="2"/>
            <a:r>
              <a:rPr lang="zh-CN" altLang="en-US" dirty="0"/>
              <a:t>电路只有一个时钟信号输入端，电路的加、减由</a:t>
            </a:r>
            <a:r>
              <a:rPr lang="en-US" altLang="zh-CN" dirty="0"/>
              <a:t>U’/D</a:t>
            </a:r>
            <a:r>
              <a:rPr lang="zh-CN" altLang="en-US" dirty="0"/>
              <a:t>的电平决定，故称为单时钟结构</a:t>
            </a:r>
            <a:endParaRPr lang="en-US" altLang="zh-CN" dirty="0"/>
          </a:p>
          <a:p>
            <a:pPr lvl="2"/>
            <a:endParaRPr lang="en-US" altLang="zh-CN" sz="800" dirty="0" smtClean="0"/>
          </a:p>
          <a:p>
            <a:pPr lvl="1"/>
            <a:r>
              <a:rPr lang="zh-CN" altLang="en-US" dirty="0"/>
              <a:t>双时钟方式，例：</a:t>
            </a:r>
            <a:r>
              <a:rPr lang="en-US" altLang="zh-CN" dirty="0" smtClean="0"/>
              <a:t>74LS193</a:t>
            </a:r>
            <a:endParaRPr lang="en-US" altLang="zh-CN" dirty="0"/>
          </a:p>
          <a:p>
            <a:pPr lvl="2"/>
            <a:r>
              <a:rPr lang="zh-CN" altLang="en-US" dirty="0" smtClean="0"/>
              <a:t>电路的加法计数脉冲和减法计数脉冲来自两个不同的脉冲源，则需要双时钟结构</a:t>
            </a:r>
            <a:endParaRPr lang="en-US" altLang="zh-CN" dirty="0"/>
          </a:p>
        </p:txBody>
      </p:sp>
    </p:spTree>
    <p:extLst>
      <p:ext uri="{BB962C8B-B14F-4D97-AF65-F5344CB8AC3E}">
        <p14:creationId xmlns:p14="http://schemas.microsoft.com/office/powerpoint/2010/main" val="1952790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435280" cy="4569371"/>
          </a:xfrm>
        </p:spPr>
        <p:txBody>
          <a:bodyPr/>
          <a:lstStyle/>
          <a:p>
            <a:r>
              <a:rPr lang="zh-CN" altLang="en-US" dirty="0"/>
              <a:t>同步</a:t>
            </a:r>
            <a:r>
              <a:rPr lang="zh-CN" altLang="en-US" dirty="0" smtClean="0"/>
              <a:t>可逆计数器</a:t>
            </a:r>
            <a:endParaRPr lang="en-US" altLang="zh-CN" dirty="0" smtClean="0"/>
          </a:p>
          <a:p>
            <a:pPr lvl="1"/>
            <a:r>
              <a:rPr lang="zh-CN" altLang="en-US" dirty="0" smtClean="0"/>
              <a:t>单时钟方式</a:t>
            </a:r>
            <a:endParaRPr lang="en-US" altLang="zh-CN" dirty="0" smtClean="0"/>
          </a:p>
          <a:p>
            <a:pPr lvl="2"/>
            <a:endParaRPr lang="en-US" altLang="zh-CN" dirty="0"/>
          </a:p>
        </p:txBody>
      </p:sp>
      <p:sp>
        <p:nvSpPr>
          <p:cNvPr id="21" name="内容占位符 3"/>
          <p:cNvSpPr txBox="1">
            <a:spLocks/>
          </p:cNvSpPr>
          <p:nvPr/>
        </p:nvSpPr>
        <p:spPr>
          <a:xfrm>
            <a:off x="-324544" y="2708920"/>
            <a:ext cx="4140460" cy="1656185"/>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lvl="2"/>
            <a:r>
              <a:rPr lang="zh-CN" altLang="en-US" kern="0" dirty="0" smtClean="0"/>
              <a:t>以</a:t>
            </a:r>
            <a:r>
              <a:rPr lang="en-US" altLang="zh-CN" kern="0" dirty="0" smtClean="0"/>
              <a:t>74LS191</a:t>
            </a:r>
            <a:r>
              <a:rPr lang="zh-CN" altLang="en-US" kern="0" dirty="0" smtClean="0"/>
              <a:t>为例</a:t>
            </a:r>
            <a:endParaRPr lang="en-US" altLang="zh-CN" kern="0" dirty="0" smtClean="0"/>
          </a:p>
          <a:p>
            <a:pPr lvl="2"/>
            <a:r>
              <a:rPr lang="zh-CN" altLang="en-US" kern="0" dirty="0" smtClean="0"/>
              <a:t>当电路处于计数状态时，各个触发器输入端的逻辑式：</a:t>
            </a:r>
            <a:endParaRPr lang="en-US" altLang="zh-CN" kern="0" dirty="0"/>
          </a:p>
        </p:txBody>
      </p:sp>
      <p:pic>
        <p:nvPicPr>
          <p:cNvPr id="22" name="Picture 69" descr="6-3-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539986"/>
            <a:ext cx="4752528" cy="59940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对象 22"/>
          <p:cNvGraphicFramePr>
            <a:graphicFrameLocks noChangeAspect="1"/>
          </p:cNvGraphicFramePr>
          <p:nvPr>
            <p:extLst>
              <p:ext uri="{D42A27DB-BD31-4B8C-83A1-F6EECF244321}">
                <p14:modId xmlns:p14="http://schemas.microsoft.com/office/powerpoint/2010/main" val="680767641"/>
              </p:ext>
            </p:extLst>
          </p:nvPr>
        </p:nvGraphicFramePr>
        <p:xfrm>
          <a:off x="467544" y="4503947"/>
          <a:ext cx="3460463" cy="1077776"/>
        </p:xfrm>
        <a:graphic>
          <a:graphicData uri="http://schemas.openxmlformats.org/presentationml/2006/ole">
            <mc:AlternateContent xmlns:mc="http://schemas.openxmlformats.org/markup-compatibility/2006">
              <mc:Choice xmlns:v="urn:schemas-microsoft-com:vml" Requires="v">
                <p:oleObj spid="_x0000_s56352" name="公式" r:id="rId4" imgW="2120900" imgH="660400" progId="Equation.3">
                  <p:embed/>
                </p:oleObj>
              </mc:Choice>
              <mc:Fallback>
                <p:oleObj name="公式" r:id="rId4" imgW="2120900" imgH="660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4503947"/>
                        <a:ext cx="3460463" cy="107777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9953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linds(horizontal)">
                                      <p:cBhvr>
                                        <p:cTn id="11" dur="500"/>
                                        <p:tgtEl>
                                          <p:spTgt spid="22"/>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内容占位符 3"/>
          <p:cNvSpPr txBox="1">
            <a:spLocks/>
          </p:cNvSpPr>
          <p:nvPr/>
        </p:nvSpPr>
        <p:spPr>
          <a:xfrm>
            <a:off x="-324544" y="2708920"/>
            <a:ext cx="4140460" cy="1656185"/>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lvl="2"/>
            <a:endParaRPr lang="en-US" altLang="zh-CN" kern="0" dirty="0"/>
          </a:p>
        </p:txBody>
      </p:sp>
      <p:pic>
        <p:nvPicPr>
          <p:cNvPr id="22" name="Picture 69" descr="6-3-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215" y="539986"/>
            <a:ext cx="4752528" cy="599405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1968310" y="5973934"/>
            <a:ext cx="504056" cy="4001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1966705" y="1716777"/>
            <a:ext cx="504056" cy="4001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矩形 8"/>
          <p:cNvSpPr/>
          <p:nvPr/>
        </p:nvSpPr>
        <p:spPr bwMode="auto">
          <a:xfrm>
            <a:off x="6276380" y="908720"/>
            <a:ext cx="504056" cy="4001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TextBox 5"/>
          <p:cNvSpPr txBox="1"/>
          <p:nvPr/>
        </p:nvSpPr>
        <p:spPr>
          <a:xfrm>
            <a:off x="244760" y="5973934"/>
            <a:ext cx="1723549" cy="400110"/>
          </a:xfrm>
          <a:prstGeom prst="rect">
            <a:avLst/>
          </a:prstGeom>
          <a:noFill/>
          <a:ln w="19050">
            <a:solidFill>
              <a:srgbClr val="FF0000"/>
            </a:solidFill>
          </a:ln>
        </p:spPr>
        <p:txBody>
          <a:bodyPr wrap="none" rtlCol="0">
            <a:spAutoFit/>
          </a:bodyPr>
          <a:lstStyle/>
          <a:p>
            <a:r>
              <a:rPr lang="zh-CN" altLang="en-US" sz="2000" dirty="0" smtClean="0">
                <a:latin typeface="华文楷体" panose="02010600040101010101" pitchFamily="2" charset="-122"/>
                <a:ea typeface="华文楷体" panose="02010600040101010101" pitchFamily="2" charset="-122"/>
              </a:rPr>
              <a:t>预置数控制端</a:t>
            </a:r>
            <a:endParaRPr lang="zh-CN" altLang="en-US" sz="2000" dirty="0">
              <a:latin typeface="华文楷体" panose="02010600040101010101" pitchFamily="2" charset="-122"/>
              <a:ea typeface="华文楷体" panose="02010600040101010101" pitchFamily="2" charset="-122"/>
            </a:endParaRPr>
          </a:p>
        </p:txBody>
      </p:sp>
      <p:sp>
        <p:nvSpPr>
          <p:cNvPr id="13" name="TextBox 12"/>
          <p:cNvSpPr txBox="1"/>
          <p:nvPr/>
        </p:nvSpPr>
        <p:spPr>
          <a:xfrm>
            <a:off x="501241" y="1716777"/>
            <a:ext cx="1467068" cy="400110"/>
          </a:xfrm>
          <a:prstGeom prst="rect">
            <a:avLst/>
          </a:prstGeom>
          <a:noFill/>
          <a:ln w="19050">
            <a:solidFill>
              <a:srgbClr val="FF0000"/>
            </a:solidFill>
          </a:ln>
        </p:spPr>
        <p:txBody>
          <a:bodyPr wrap="none" rtlCol="0">
            <a:spAutoFit/>
          </a:bodyPr>
          <a:lstStyle/>
          <a:p>
            <a:r>
              <a:rPr lang="zh-CN" altLang="en-US" sz="2000" dirty="0">
                <a:latin typeface="华文楷体" panose="02010600040101010101" pitchFamily="2" charset="-122"/>
                <a:ea typeface="华文楷体" panose="02010600040101010101" pitchFamily="2" charset="-122"/>
              </a:rPr>
              <a:t>使能</a:t>
            </a:r>
            <a:r>
              <a:rPr lang="zh-CN" altLang="en-US" sz="2000" dirty="0" smtClean="0">
                <a:latin typeface="华文楷体" panose="02010600040101010101" pitchFamily="2" charset="-122"/>
                <a:ea typeface="华文楷体" panose="02010600040101010101" pitchFamily="2" charset="-122"/>
              </a:rPr>
              <a:t>控制端</a:t>
            </a:r>
            <a:endParaRPr lang="zh-CN" altLang="en-US" sz="2000" dirty="0">
              <a:latin typeface="华文楷体" panose="02010600040101010101" pitchFamily="2" charset="-122"/>
              <a:ea typeface="华文楷体" panose="02010600040101010101" pitchFamily="2" charset="-122"/>
            </a:endParaRPr>
          </a:p>
        </p:txBody>
      </p:sp>
      <p:sp>
        <p:nvSpPr>
          <p:cNvPr id="14" name="TextBox 13"/>
          <p:cNvSpPr txBox="1"/>
          <p:nvPr/>
        </p:nvSpPr>
        <p:spPr>
          <a:xfrm>
            <a:off x="6780436" y="754832"/>
            <a:ext cx="1851789" cy="707886"/>
          </a:xfrm>
          <a:prstGeom prst="rect">
            <a:avLst/>
          </a:prstGeom>
          <a:noFill/>
          <a:ln w="19050">
            <a:solidFill>
              <a:srgbClr val="FF0000"/>
            </a:solidFill>
          </a:ln>
        </p:spPr>
        <p:txBody>
          <a:bodyPr wrap="none" rtlCol="0">
            <a:spAutoFit/>
          </a:bodyPr>
          <a:lstStyle/>
          <a:p>
            <a:r>
              <a:rPr lang="zh-CN" altLang="en-US" sz="2000" dirty="0" smtClean="0">
                <a:latin typeface="华文楷体" panose="02010600040101010101" pitchFamily="2" charset="-122"/>
                <a:ea typeface="华文楷体" panose="02010600040101010101" pitchFamily="2" charset="-122"/>
              </a:rPr>
              <a:t>进位</a:t>
            </a:r>
            <a:r>
              <a:rPr lang="en-US" altLang="zh-CN" sz="2000" dirty="0" smtClean="0">
                <a:latin typeface="华文楷体" panose="02010600040101010101" pitchFamily="2" charset="-122"/>
                <a:ea typeface="华文楷体" panose="02010600040101010101" pitchFamily="2" charset="-122"/>
              </a:rPr>
              <a:t>/</a:t>
            </a:r>
            <a:r>
              <a:rPr lang="zh-CN" altLang="en-US" sz="2000" dirty="0" smtClean="0">
                <a:latin typeface="华文楷体" panose="02010600040101010101" pitchFamily="2" charset="-122"/>
                <a:ea typeface="华文楷体" panose="02010600040101010101" pitchFamily="2" charset="-122"/>
              </a:rPr>
              <a:t>借位信号</a:t>
            </a:r>
            <a:endParaRPr lang="en-US" altLang="zh-CN" sz="2000" dirty="0" smtClean="0">
              <a:latin typeface="华文楷体" panose="02010600040101010101" pitchFamily="2" charset="-122"/>
              <a:ea typeface="华文楷体" panose="02010600040101010101" pitchFamily="2" charset="-122"/>
            </a:endParaRPr>
          </a:p>
          <a:p>
            <a:pPr algn="ctr"/>
            <a:r>
              <a:rPr lang="zh-CN" altLang="en-US" sz="2000" dirty="0" smtClean="0">
                <a:latin typeface="华文楷体" panose="02010600040101010101" pitchFamily="2" charset="-122"/>
                <a:ea typeface="华文楷体" panose="02010600040101010101" pitchFamily="2" charset="-122"/>
              </a:rPr>
              <a:t>输出端</a:t>
            </a:r>
            <a:endParaRPr lang="zh-CN" altLang="en-US"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101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6" grpId="0" animBg="1"/>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435280" cy="4569371"/>
          </a:xfrm>
        </p:spPr>
        <p:txBody>
          <a:bodyPr/>
          <a:lstStyle/>
          <a:p>
            <a:r>
              <a:rPr lang="zh-CN" altLang="en-US" dirty="0" smtClean="0"/>
              <a:t>同步</a:t>
            </a:r>
            <a:r>
              <a:rPr lang="zh-CN" altLang="en-US" dirty="0"/>
              <a:t>可逆</a:t>
            </a:r>
            <a:r>
              <a:rPr lang="zh-CN" altLang="en-US" dirty="0" smtClean="0"/>
              <a:t>计数器</a:t>
            </a:r>
            <a:endParaRPr lang="en-US" altLang="zh-CN" dirty="0"/>
          </a:p>
          <a:p>
            <a:pPr lvl="1"/>
            <a:r>
              <a:rPr lang="zh-CN" altLang="en-US" dirty="0" smtClean="0"/>
              <a:t>单时钟方式</a:t>
            </a:r>
            <a:endParaRPr lang="en-US" altLang="zh-CN" dirty="0" smtClean="0"/>
          </a:p>
          <a:p>
            <a:pPr lvl="2"/>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96" y="2726556"/>
            <a:ext cx="8748464" cy="3380657"/>
          </a:xfrm>
          <a:prstGeom prst="rect">
            <a:avLst/>
          </a:prstGeom>
        </p:spPr>
      </p:pic>
      <p:sp>
        <p:nvSpPr>
          <p:cNvPr id="5" name="内容占位符 3"/>
          <p:cNvSpPr txBox="1">
            <a:spLocks/>
          </p:cNvSpPr>
          <p:nvPr/>
        </p:nvSpPr>
        <p:spPr>
          <a:xfrm>
            <a:off x="-324544" y="2708920"/>
            <a:ext cx="4140460" cy="1656185"/>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lvl="2"/>
            <a:r>
              <a:rPr lang="zh-CN" altLang="en-US" kern="0" dirty="0" smtClean="0"/>
              <a:t>以</a:t>
            </a:r>
            <a:r>
              <a:rPr lang="en-US" altLang="zh-CN" kern="0" dirty="0" smtClean="0"/>
              <a:t>74LS191</a:t>
            </a:r>
            <a:r>
              <a:rPr lang="zh-CN" altLang="en-US" kern="0" dirty="0" smtClean="0"/>
              <a:t>为例</a:t>
            </a:r>
            <a:endParaRPr lang="en-US" altLang="zh-CN" kern="0" dirty="0" smtClean="0"/>
          </a:p>
        </p:txBody>
      </p:sp>
    </p:spTree>
    <p:extLst>
      <p:ext uri="{BB962C8B-B14F-4D97-AF65-F5344CB8AC3E}">
        <p14:creationId xmlns:p14="http://schemas.microsoft.com/office/powerpoint/2010/main" val="4043111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435280" cy="4569371"/>
          </a:xfrm>
        </p:spPr>
        <p:txBody>
          <a:bodyPr/>
          <a:lstStyle/>
          <a:p>
            <a:r>
              <a:rPr lang="zh-CN" altLang="en-US" dirty="0" smtClean="0"/>
              <a:t>同步</a:t>
            </a:r>
            <a:r>
              <a:rPr lang="zh-CN" altLang="en-US" dirty="0"/>
              <a:t>可逆</a:t>
            </a:r>
            <a:r>
              <a:rPr lang="zh-CN" altLang="en-US" dirty="0" smtClean="0"/>
              <a:t>计数器</a:t>
            </a:r>
            <a:endParaRPr lang="en-US" altLang="zh-CN" dirty="0"/>
          </a:p>
          <a:p>
            <a:pPr lvl="1"/>
            <a:r>
              <a:rPr lang="zh-CN" altLang="en-US" dirty="0" smtClean="0"/>
              <a:t>单时钟方式</a:t>
            </a:r>
            <a:endParaRPr lang="en-US" altLang="zh-CN" dirty="0" smtClean="0"/>
          </a:p>
          <a:p>
            <a:pPr lvl="2"/>
            <a:endParaRPr lang="en-US" altLang="zh-CN" dirty="0"/>
          </a:p>
        </p:txBody>
      </p:sp>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5297" y="-12696"/>
            <a:ext cx="4932040" cy="6870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41115" b="13604"/>
          <a:stretch/>
        </p:blipFill>
        <p:spPr>
          <a:xfrm>
            <a:off x="-5716" y="3284984"/>
            <a:ext cx="4350530" cy="2466600"/>
          </a:xfrm>
          <a:prstGeom prst="rect">
            <a:avLst/>
          </a:prstGeom>
        </p:spPr>
      </p:pic>
      <p:sp>
        <p:nvSpPr>
          <p:cNvPr id="7" name="内容占位符 3"/>
          <p:cNvSpPr txBox="1">
            <a:spLocks/>
          </p:cNvSpPr>
          <p:nvPr/>
        </p:nvSpPr>
        <p:spPr>
          <a:xfrm>
            <a:off x="-324544" y="2708920"/>
            <a:ext cx="4140460" cy="1656185"/>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lvl="2"/>
            <a:r>
              <a:rPr lang="zh-CN" altLang="en-US" kern="0" dirty="0" smtClean="0"/>
              <a:t>以</a:t>
            </a:r>
            <a:r>
              <a:rPr lang="en-US" altLang="zh-CN" kern="0" dirty="0" smtClean="0"/>
              <a:t>74LS191</a:t>
            </a:r>
            <a:r>
              <a:rPr lang="zh-CN" altLang="en-US" kern="0" dirty="0" smtClean="0"/>
              <a:t>为例</a:t>
            </a:r>
            <a:endParaRPr lang="en-US" altLang="zh-CN" kern="0" dirty="0" smtClean="0"/>
          </a:p>
        </p:txBody>
      </p:sp>
    </p:spTree>
    <p:extLst>
      <p:ext uri="{BB962C8B-B14F-4D97-AF65-F5344CB8AC3E}">
        <p14:creationId xmlns:p14="http://schemas.microsoft.com/office/powerpoint/2010/main" val="2025716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258815" cy="4569371"/>
          </a:xfrm>
        </p:spPr>
        <p:txBody>
          <a:bodyPr/>
          <a:lstStyle/>
          <a:p>
            <a:r>
              <a:rPr lang="zh-CN" altLang="en-US" dirty="0"/>
              <a:t>同步可逆计数器</a:t>
            </a:r>
            <a:endParaRPr lang="en-US" altLang="zh-CN" dirty="0" smtClean="0"/>
          </a:p>
          <a:p>
            <a:pPr lvl="1"/>
            <a:r>
              <a:rPr lang="zh-CN" altLang="en-US" dirty="0"/>
              <a:t>双</a:t>
            </a:r>
            <a:r>
              <a:rPr lang="zh-CN" altLang="en-US" dirty="0" smtClean="0"/>
              <a:t>时钟方式</a:t>
            </a:r>
            <a:endParaRPr lang="en-US" altLang="zh-CN" dirty="0" smtClean="0"/>
          </a:p>
          <a:p>
            <a:pPr lvl="2"/>
            <a:r>
              <a:rPr lang="zh-CN" altLang="en-US" dirty="0" smtClean="0"/>
              <a:t>以</a:t>
            </a:r>
            <a:r>
              <a:rPr lang="en-US" altLang="zh-CN" dirty="0" smtClean="0"/>
              <a:t>74LS193</a:t>
            </a:r>
            <a:r>
              <a:rPr lang="zh-CN" altLang="en-US" dirty="0" smtClean="0"/>
              <a:t>为例</a:t>
            </a:r>
            <a:endParaRPr lang="en-US" altLang="zh-CN" dirty="0" smtClean="0"/>
          </a:p>
          <a:p>
            <a:pPr lvl="2"/>
            <a:r>
              <a:rPr lang="zh-CN" altLang="en-US" dirty="0"/>
              <a:t>一</a:t>
            </a:r>
            <a:r>
              <a:rPr lang="zh-CN" altLang="en-US" dirty="0" smtClean="0"/>
              <a:t>个加法</a:t>
            </a:r>
            <a:r>
              <a:rPr lang="zh-CN" altLang="en-US" dirty="0"/>
              <a:t>计数脉冲，一</a:t>
            </a:r>
            <a:r>
              <a:rPr lang="zh-CN" altLang="en-US" dirty="0" smtClean="0"/>
              <a:t>个减法</a:t>
            </a:r>
            <a:r>
              <a:rPr lang="zh-CN" altLang="en-US" dirty="0"/>
              <a:t>计数脉冲</a:t>
            </a:r>
            <a:endParaRPr lang="en-US" altLang="zh-CN" dirty="0" smtClean="0"/>
          </a:p>
        </p:txBody>
      </p:sp>
      <p:pic>
        <p:nvPicPr>
          <p:cNvPr id="5" name="Picture 11" descr="6-3-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239" y="620688"/>
            <a:ext cx="4483645" cy="59526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对象 5"/>
          <p:cNvGraphicFramePr>
            <a:graphicFrameLocks noChangeAspect="1"/>
          </p:cNvGraphicFramePr>
          <p:nvPr>
            <p:extLst>
              <p:ext uri="{D42A27DB-BD31-4B8C-83A1-F6EECF244321}">
                <p14:modId xmlns:p14="http://schemas.microsoft.com/office/powerpoint/2010/main" val="4188036862"/>
              </p:ext>
            </p:extLst>
          </p:nvPr>
        </p:nvGraphicFramePr>
        <p:xfrm>
          <a:off x="395536" y="4077072"/>
          <a:ext cx="3788742" cy="1088321"/>
        </p:xfrm>
        <a:graphic>
          <a:graphicData uri="http://schemas.openxmlformats.org/presentationml/2006/ole">
            <mc:AlternateContent xmlns:mc="http://schemas.openxmlformats.org/markup-compatibility/2006">
              <mc:Choice xmlns:v="urn:schemas-microsoft-com:vml" Requires="v">
                <p:oleObj spid="_x0000_s37965" name="公式" r:id="rId4" imgW="2298700" imgH="660400" progId="Equation.3">
                  <p:embed/>
                </p:oleObj>
              </mc:Choice>
              <mc:Fallback>
                <p:oleObj name="公式" r:id="rId4" imgW="2298700" imgH="660400" progId="Equation.3">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4077072"/>
                        <a:ext cx="3788742" cy="1088321"/>
                      </a:xfrm>
                      <a:prstGeom prst="rect">
                        <a:avLst/>
                      </a:prstGeom>
                      <a:noFill/>
                      <a:ln>
                        <a:noFill/>
                      </a:ln>
                      <a:effectLst/>
                    </p:spPr>
                  </p:pic>
                </p:oleObj>
              </mc:Fallback>
            </mc:AlternateContent>
          </a:graphicData>
        </a:graphic>
      </p:graphicFrame>
      <p:sp>
        <p:nvSpPr>
          <p:cNvPr id="7" name="Rectangle 5"/>
          <p:cNvSpPr>
            <a:spLocks noChangeArrowheads="1"/>
          </p:cNvSpPr>
          <p:nvPr/>
        </p:nvSpPr>
        <p:spPr bwMode="auto">
          <a:xfrm>
            <a:off x="5026604" y="3789040"/>
            <a:ext cx="3937883" cy="1223962"/>
          </a:xfrm>
          <a:prstGeom prst="rect">
            <a:avLst/>
          </a:prstGeom>
          <a:solidFill>
            <a:srgbClr val="FFFF66">
              <a:alpha val="32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 name="Object 10"/>
          <p:cNvGraphicFramePr>
            <a:graphicFrameLocks noChangeAspect="1"/>
          </p:cNvGraphicFramePr>
          <p:nvPr>
            <p:extLst>
              <p:ext uri="{D42A27DB-BD31-4B8C-83A1-F6EECF244321}">
                <p14:modId xmlns:p14="http://schemas.microsoft.com/office/powerpoint/2010/main" val="655483381"/>
              </p:ext>
            </p:extLst>
          </p:nvPr>
        </p:nvGraphicFramePr>
        <p:xfrm>
          <a:off x="374447" y="5301208"/>
          <a:ext cx="4265250" cy="469722"/>
        </p:xfrm>
        <a:graphic>
          <a:graphicData uri="http://schemas.openxmlformats.org/presentationml/2006/ole">
            <mc:AlternateContent xmlns:mc="http://schemas.openxmlformats.org/markup-compatibility/2006">
              <mc:Choice xmlns:v="urn:schemas-microsoft-com:vml" Requires="v">
                <p:oleObj spid="_x0000_s37966" name="公式" r:id="rId6" imgW="2070000" imgH="228600" progId="Equation.3">
                  <p:embed/>
                </p:oleObj>
              </mc:Choice>
              <mc:Fallback>
                <p:oleObj name="公式" r:id="rId6" imgW="20700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47" y="5301208"/>
                        <a:ext cx="4265250" cy="469722"/>
                      </a:xfrm>
                      <a:prstGeom prst="rect">
                        <a:avLst/>
                      </a:prstGeom>
                      <a:noFill/>
                      <a:ln>
                        <a:noFill/>
                      </a:ln>
                      <a:effectLst/>
                      <a:extLst/>
                    </p:spPr>
                  </p:pic>
                </p:oleObj>
              </mc:Fallback>
            </mc:AlternateContent>
          </a:graphicData>
        </a:graphic>
      </p:graphicFrame>
      <p:sp>
        <p:nvSpPr>
          <p:cNvPr id="2" name="矩形 1"/>
          <p:cNvSpPr/>
          <p:nvPr/>
        </p:nvSpPr>
        <p:spPr bwMode="auto">
          <a:xfrm>
            <a:off x="4657238" y="1484784"/>
            <a:ext cx="778857" cy="72008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538052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4013496683"/>
              </p:ext>
            </p:extLst>
          </p:nvPr>
        </p:nvGraphicFramePr>
        <p:xfrm>
          <a:off x="1187624" y="2924944"/>
          <a:ext cx="7705551" cy="3433886"/>
        </p:xfrm>
        <a:graphic>
          <a:graphicData uri="http://schemas.openxmlformats.org/presentationml/2006/ole">
            <mc:AlternateContent xmlns:mc="http://schemas.openxmlformats.org/markup-compatibility/2006">
              <mc:Choice xmlns:v="urn:schemas-microsoft-com:vml" Requires="v">
                <p:oleObj spid="_x0000_s36901" name="Visio" r:id="rId3" imgW="3743353" imgH="1688939" progId="Visio.Drawing.11">
                  <p:embed/>
                </p:oleObj>
              </mc:Choice>
              <mc:Fallback>
                <p:oleObj name="Visio" r:id="rId3" imgW="3743353" imgH="1688939" progId="Visio.Drawing.11">
                  <p:embed/>
                  <p:pic>
                    <p:nvPicPr>
                      <p:cNvPr id="0" name="Object 7"/>
                      <p:cNvPicPr>
                        <a:picLocks noChangeAspect="1" noChangeArrowheads="1"/>
                      </p:cNvPicPr>
                      <p:nvPr/>
                    </p:nvPicPr>
                    <p:blipFill>
                      <a:blip r:embed="rId4"/>
                      <a:srcRect l="2083" r="2380" b="5632"/>
                      <a:stretch>
                        <a:fillRect/>
                      </a:stretch>
                    </p:blipFill>
                    <p:spPr bwMode="auto">
                      <a:xfrm>
                        <a:off x="1187624" y="2924944"/>
                        <a:ext cx="7705551" cy="3433886"/>
                      </a:xfrm>
                      <a:prstGeom prst="rect">
                        <a:avLst/>
                      </a:prstGeom>
                      <a:solidFill>
                        <a:schemeClr val="bg1"/>
                      </a:solidFill>
                      <a:ln w="57150" cap="sq" cmpd="thickThin">
                        <a:noFill/>
                        <a:miter lim="800000"/>
                        <a:headEnd/>
                        <a:tailEnd/>
                      </a:ln>
                      <a:effectLst/>
                    </p:spPr>
                  </p:pic>
                </p:oleObj>
              </mc:Fallback>
            </mc:AlternateContent>
          </a:graphicData>
        </a:graphic>
      </p:graphicFrame>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258815" cy="4569371"/>
          </a:xfrm>
        </p:spPr>
        <p:txBody>
          <a:bodyPr/>
          <a:lstStyle/>
          <a:p>
            <a:r>
              <a:rPr lang="zh-CN" altLang="en-US" dirty="0" smtClean="0"/>
              <a:t>同步可逆计数器</a:t>
            </a:r>
            <a:endParaRPr lang="en-US" altLang="zh-CN" dirty="0" smtClean="0"/>
          </a:p>
          <a:p>
            <a:pPr lvl="1"/>
            <a:r>
              <a:rPr lang="zh-CN" altLang="en-US" dirty="0"/>
              <a:t>双</a:t>
            </a:r>
            <a:r>
              <a:rPr lang="zh-CN" altLang="en-US" dirty="0" smtClean="0"/>
              <a:t>时钟方式</a:t>
            </a:r>
            <a:endParaRPr lang="en-US" altLang="zh-CN" dirty="0" smtClean="0"/>
          </a:p>
          <a:p>
            <a:pPr lvl="2"/>
            <a:r>
              <a:rPr lang="zh-CN" altLang="en-US" dirty="0" smtClean="0"/>
              <a:t>以</a:t>
            </a:r>
            <a:r>
              <a:rPr lang="en-US" altLang="zh-CN" dirty="0" smtClean="0"/>
              <a:t>74LS193</a:t>
            </a:r>
            <a:r>
              <a:rPr lang="zh-CN" altLang="en-US" dirty="0" smtClean="0"/>
              <a:t>为例</a:t>
            </a:r>
            <a:endParaRPr lang="en-US" altLang="zh-CN" dirty="0" smtClean="0"/>
          </a:p>
        </p:txBody>
      </p:sp>
    </p:spTree>
    <p:extLst>
      <p:ext uri="{BB962C8B-B14F-4D97-AF65-F5344CB8AC3E}">
        <p14:creationId xmlns:p14="http://schemas.microsoft.com/office/powerpoint/2010/main" val="971107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978896" cy="4569371"/>
          </a:xfrm>
        </p:spPr>
        <p:txBody>
          <a:bodyPr/>
          <a:lstStyle/>
          <a:p>
            <a:r>
              <a:rPr lang="zh-CN" altLang="en-US" dirty="0" smtClean="0"/>
              <a:t>同步十进制计数器</a:t>
            </a:r>
            <a:endParaRPr lang="en-US" altLang="zh-CN" dirty="0"/>
          </a:p>
          <a:p>
            <a:pPr lvl="1"/>
            <a:r>
              <a:rPr lang="zh-CN" altLang="en-US" dirty="0" smtClean="0">
                <a:latin typeface="楷体_GB2312" pitchFamily="49" charset="-122"/>
              </a:rPr>
              <a:t>加法计数器</a:t>
            </a:r>
            <a:endParaRPr lang="en-US" altLang="zh-CN" dirty="0" smtClean="0">
              <a:latin typeface="楷体_GB2312" pitchFamily="49" charset="-122"/>
            </a:endParaRPr>
          </a:p>
          <a:p>
            <a:pPr lvl="2"/>
            <a:r>
              <a:rPr lang="zh-CN" altLang="en-US" dirty="0" smtClean="0"/>
              <a:t>基本原理</a:t>
            </a:r>
            <a:r>
              <a:rPr lang="zh-CN" altLang="en-US" dirty="0"/>
              <a:t>：在四位二进制计数器基础上修改，当计到</a:t>
            </a:r>
            <a:r>
              <a:rPr lang="en-US" altLang="zh-CN" dirty="0"/>
              <a:t>1001</a:t>
            </a:r>
            <a:r>
              <a:rPr lang="zh-CN" altLang="en-US" dirty="0"/>
              <a:t>时，则下一个</a:t>
            </a:r>
            <a:r>
              <a:rPr lang="en-US" altLang="zh-CN" dirty="0"/>
              <a:t>CLK</a:t>
            </a:r>
            <a:r>
              <a:rPr lang="zh-CN" altLang="en-US" dirty="0"/>
              <a:t>电路状态回到</a:t>
            </a:r>
            <a:r>
              <a:rPr lang="en-US" altLang="zh-CN" dirty="0"/>
              <a:t>0000</a:t>
            </a:r>
            <a:r>
              <a:rPr lang="zh-CN" altLang="en-US" dirty="0" smtClean="0"/>
              <a:t>。</a:t>
            </a:r>
            <a:endParaRPr lang="en-US" altLang="zh-CN" dirty="0" smtClean="0"/>
          </a:p>
          <a:p>
            <a:endParaRPr lang="en-US" altLang="zh-CN" dirty="0" smtClean="0"/>
          </a:p>
        </p:txBody>
      </p:sp>
      <p:pic>
        <p:nvPicPr>
          <p:cNvPr id="5" name="Picture 12" descr="6-3-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332656"/>
            <a:ext cx="3581400" cy="619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790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978896" cy="4569371"/>
          </a:xfrm>
        </p:spPr>
        <p:txBody>
          <a:bodyPr/>
          <a:lstStyle/>
          <a:p>
            <a:r>
              <a:rPr lang="zh-CN" altLang="en-US" dirty="0" smtClean="0"/>
              <a:t>同步十进制计数器</a:t>
            </a:r>
            <a:endParaRPr lang="en-US" altLang="zh-CN" dirty="0"/>
          </a:p>
          <a:p>
            <a:pPr lvl="1"/>
            <a:r>
              <a:rPr lang="zh-CN" altLang="en-US" dirty="0" smtClean="0">
                <a:latin typeface="楷体_GB2312" pitchFamily="49" charset="-122"/>
              </a:rPr>
              <a:t>加法计数器</a:t>
            </a:r>
            <a:endParaRPr lang="en-US" altLang="zh-CN" dirty="0" smtClean="0">
              <a:latin typeface="楷体_GB2312" pitchFamily="49" charset="-122"/>
            </a:endParaRPr>
          </a:p>
          <a:p>
            <a:pPr lvl="2"/>
            <a:r>
              <a:rPr lang="zh-CN" altLang="en-US" dirty="0" smtClean="0"/>
              <a:t>驱动方程</a:t>
            </a:r>
            <a:endParaRPr lang="en-US" altLang="zh-CN" dirty="0" smtClean="0"/>
          </a:p>
          <a:p>
            <a:pPr lvl="2"/>
            <a:endParaRPr lang="en-US" altLang="zh-CN" dirty="0"/>
          </a:p>
          <a:p>
            <a:pPr lvl="2"/>
            <a:endParaRPr lang="en-US" altLang="zh-CN" dirty="0" smtClean="0"/>
          </a:p>
          <a:p>
            <a:pPr lvl="2"/>
            <a:r>
              <a:rPr lang="zh-CN" altLang="en-US" dirty="0" smtClean="0"/>
              <a:t>状态方程</a:t>
            </a:r>
            <a:endParaRPr lang="zh-CN" altLang="en-US" dirty="0"/>
          </a:p>
          <a:p>
            <a:endParaRPr lang="en-US" altLang="zh-CN" dirty="0" smtClean="0"/>
          </a:p>
        </p:txBody>
      </p:sp>
      <p:graphicFrame>
        <p:nvGraphicFramePr>
          <p:cNvPr id="9" name="对象 8"/>
          <p:cNvGraphicFramePr>
            <a:graphicFrameLocks noChangeAspect="1"/>
          </p:cNvGraphicFramePr>
          <p:nvPr>
            <p:extLst>
              <p:ext uri="{D42A27DB-BD31-4B8C-83A1-F6EECF244321}">
                <p14:modId xmlns:p14="http://schemas.microsoft.com/office/powerpoint/2010/main" val="1300043899"/>
              </p:ext>
            </p:extLst>
          </p:nvPr>
        </p:nvGraphicFramePr>
        <p:xfrm>
          <a:off x="3275856" y="2204864"/>
          <a:ext cx="2848071" cy="1949475"/>
        </p:xfrm>
        <a:graphic>
          <a:graphicData uri="http://schemas.openxmlformats.org/presentationml/2006/ole">
            <mc:AlternateContent xmlns:mc="http://schemas.openxmlformats.org/markup-compatibility/2006">
              <mc:Choice xmlns:v="urn:schemas-microsoft-com:vml" Requires="v">
                <p:oleObj spid="_x0000_s40007" name="Equation" r:id="rId3" imgW="1168400" imgH="800100" progId="Equation.DSMT4">
                  <p:embed/>
                </p:oleObj>
              </mc:Choice>
              <mc:Fallback>
                <p:oleObj name="Equation" r:id="rId3" imgW="1168400" imgH="800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2204864"/>
                        <a:ext cx="2848071" cy="1949475"/>
                      </a:xfrm>
                      <a:prstGeom prst="rect">
                        <a:avLst/>
                      </a:prstGeom>
                      <a:solidFill>
                        <a:schemeClr val="bg1"/>
                      </a:solidFill>
                      <a:ln w="57150" cmpd="thickThin">
                        <a:noFill/>
                        <a:miter lim="800000"/>
                        <a:headEnd/>
                        <a:tailEnd/>
                      </a:ln>
                      <a:effec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488307132"/>
              </p:ext>
            </p:extLst>
          </p:nvPr>
        </p:nvGraphicFramePr>
        <p:xfrm>
          <a:off x="2987824" y="4212598"/>
          <a:ext cx="6165924" cy="2055308"/>
        </p:xfrm>
        <a:graphic>
          <a:graphicData uri="http://schemas.openxmlformats.org/presentationml/2006/ole">
            <mc:AlternateContent xmlns:mc="http://schemas.openxmlformats.org/markup-compatibility/2006">
              <mc:Choice xmlns:v="urn:schemas-microsoft-com:vml" Requires="v">
                <p:oleObj spid="_x0000_s40008" name="公式" r:id="rId5" imgW="2705100" imgH="901700" progId="Equation.3">
                  <p:embed/>
                </p:oleObj>
              </mc:Choice>
              <mc:Fallback>
                <p:oleObj name="公式" r:id="rId5" imgW="2705100" imgH="901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4212598"/>
                        <a:ext cx="6165924" cy="2055308"/>
                      </a:xfrm>
                      <a:prstGeom prst="rect">
                        <a:avLst/>
                      </a:prstGeom>
                      <a:solidFill>
                        <a:schemeClr val="bg1"/>
                      </a:solidFill>
                      <a:ln w="57150" cmpd="thickThin">
                        <a:noFill/>
                        <a:miter lim="800000"/>
                        <a:headEnd/>
                        <a:tailEnd/>
                      </a:ln>
                      <a:effectLst/>
                    </p:spPr>
                  </p:pic>
                </p:oleObj>
              </mc:Fallback>
            </mc:AlternateContent>
          </a:graphicData>
        </a:graphic>
      </p:graphicFrame>
    </p:spTree>
    <p:extLst>
      <p:ext uri="{BB962C8B-B14F-4D97-AF65-F5344CB8AC3E}">
        <p14:creationId xmlns:p14="http://schemas.microsoft.com/office/powerpoint/2010/main" val="10812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978896" cy="4569371"/>
          </a:xfrm>
        </p:spPr>
        <p:txBody>
          <a:bodyPr/>
          <a:lstStyle/>
          <a:p>
            <a:r>
              <a:rPr lang="zh-CN" altLang="en-US" dirty="0" smtClean="0"/>
              <a:t>同步十进制计数器</a:t>
            </a:r>
            <a:endParaRPr lang="en-US" altLang="zh-CN" dirty="0"/>
          </a:p>
          <a:p>
            <a:pPr lvl="1"/>
            <a:r>
              <a:rPr lang="zh-CN" altLang="en-US" dirty="0" smtClean="0">
                <a:latin typeface="楷体_GB2312" pitchFamily="49" charset="-122"/>
              </a:rPr>
              <a:t>加法计数器</a:t>
            </a:r>
            <a:endParaRPr lang="en-US" altLang="zh-CN" dirty="0" smtClean="0">
              <a:latin typeface="楷体_GB2312" pitchFamily="49" charset="-122"/>
            </a:endParaRPr>
          </a:p>
        </p:txBody>
      </p:sp>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2636912"/>
            <a:ext cx="5304005" cy="36496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p:cNvSpPr txBox="1">
            <a:spLocks noChangeArrowheads="1"/>
          </p:cNvSpPr>
          <p:nvPr/>
        </p:nvSpPr>
        <p:spPr bwMode="auto">
          <a:xfrm>
            <a:off x="6133261" y="5206219"/>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mj-ea"/>
                <a:ea typeface="+mj-ea"/>
              </a:rPr>
              <a:t>能自启动</a:t>
            </a:r>
          </a:p>
        </p:txBody>
      </p:sp>
      <p:sp>
        <p:nvSpPr>
          <p:cNvPr id="11" name="环形箭头 10"/>
          <p:cNvSpPr/>
          <p:nvPr/>
        </p:nvSpPr>
        <p:spPr bwMode="auto">
          <a:xfrm>
            <a:off x="3347864" y="4005064"/>
            <a:ext cx="1643890" cy="1656184"/>
          </a:xfrm>
          <a:prstGeom prst="circularArrow">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561852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6-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14" y="1988840"/>
            <a:ext cx="7485884" cy="44129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概述</a:t>
            </a:r>
            <a:endParaRPr lang="en-US" altLang="zh-CN" dirty="0"/>
          </a:p>
        </p:txBody>
      </p:sp>
      <p:sp>
        <p:nvSpPr>
          <p:cNvPr id="4" name="内容占位符 3"/>
          <p:cNvSpPr>
            <a:spLocks noGrp="1"/>
          </p:cNvSpPr>
          <p:nvPr>
            <p:ph idx="1"/>
          </p:nvPr>
        </p:nvSpPr>
        <p:spPr>
          <a:xfrm>
            <a:off x="457200" y="1556792"/>
            <a:ext cx="8435280" cy="4569371"/>
          </a:xfrm>
        </p:spPr>
        <p:txBody>
          <a:bodyPr/>
          <a:lstStyle/>
          <a:p>
            <a:r>
              <a:rPr lang="zh-CN" altLang="en-US" dirty="0" smtClean="0"/>
              <a:t>时序逻辑电路</a:t>
            </a:r>
            <a:endParaRPr lang="en-US" altLang="zh-CN" dirty="0" smtClean="0"/>
          </a:p>
        </p:txBody>
      </p:sp>
    </p:spTree>
    <p:extLst>
      <p:ext uri="{BB962C8B-B14F-4D97-AF65-F5344CB8AC3E}">
        <p14:creationId xmlns:p14="http://schemas.microsoft.com/office/powerpoint/2010/main" val="2650802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474840" cy="4569371"/>
          </a:xfrm>
        </p:spPr>
        <p:txBody>
          <a:bodyPr/>
          <a:lstStyle/>
          <a:p>
            <a:r>
              <a:rPr lang="zh-CN" altLang="en-US" dirty="0" smtClean="0"/>
              <a:t>同步十进制计数器</a:t>
            </a:r>
            <a:endParaRPr lang="en-US" altLang="zh-CN" dirty="0" smtClean="0"/>
          </a:p>
          <a:p>
            <a:pPr lvl="1"/>
            <a:r>
              <a:rPr lang="zh-CN" altLang="en-US" sz="2800" dirty="0" smtClean="0">
                <a:cs typeface="宋体" charset="0"/>
              </a:rPr>
              <a:t>中</a:t>
            </a:r>
            <a:r>
              <a:rPr lang="zh-CN" altLang="en-US" sz="2800" dirty="0">
                <a:cs typeface="宋体" charset="0"/>
              </a:rPr>
              <a:t>规模集成同步十进制计数器</a:t>
            </a:r>
            <a:r>
              <a:rPr lang="en-US" altLang="zh-CN" sz="2800" dirty="0" smtClean="0">
                <a:cs typeface="宋体" charset="0"/>
              </a:rPr>
              <a:t>74160</a:t>
            </a:r>
            <a:endParaRPr lang="en-US" altLang="zh-CN" sz="2800" dirty="0">
              <a:cs typeface="宋体" charset="0"/>
            </a:endParaRPr>
          </a:p>
        </p:txBody>
      </p:sp>
      <p:pic>
        <p:nvPicPr>
          <p:cNvPr id="7" name="Picture 83" descr="6-3-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6760" y="620688"/>
            <a:ext cx="4061066" cy="5832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4" descr="741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4128" y="3140968"/>
            <a:ext cx="2952626" cy="1727789"/>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6"/>
          <p:cNvSpPr txBox="1">
            <a:spLocks noChangeArrowheads="1"/>
          </p:cNvSpPr>
          <p:nvPr/>
        </p:nvSpPr>
        <p:spPr bwMode="auto">
          <a:xfrm>
            <a:off x="466849" y="4868757"/>
            <a:ext cx="446519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dirty="0">
                <a:latin typeface="+mj-ea"/>
                <a:ea typeface="+mj-ea"/>
              </a:rPr>
              <a:t>注：</a:t>
            </a:r>
            <a:r>
              <a:rPr kumimoji="1" lang="en-US" altLang="zh-CN" sz="2000" dirty="0">
                <a:latin typeface="+mj-ea"/>
                <a:ea typeface="+mj-ea"/>
              </a:rPr>
              <a:t>74LS160</a:t>
            </a:r>
            <a:r>
              <a:rPr kumimoji="1" lang="zh-CN" altLang="en-US" sz="2000" dirty="0">
                <a:latin typeface="+mj-ea"/>
                <a:ea typeface="+mj-ea"/>
              </a:rPr>
              <a:t>为十进制计数器，故进位脉冲是在</a:t>
            </a:r>
            <a:r>
              <a:rPr kumimoji="1" lang="en-US" altLang="zh-CN" sz="2000" dirty="0">
                <a:latin typeface="+mj-ea"/>
                <a:ea typeface="+mj-ea"/>
              </a:rPr>
              <a:t>1001</a:t>
            </a:r>
            <a:r>
              <a:rPr kumimoji="1" lang="zh-CN" altLang="en-US" sz="2000" dirty="0">
                <a:latin typeface="+mj-ea"/>
                <a:ea typeface="+mj-ea"/>
              </a:rPr>
              <a:t>时出现的，而</a:t>
            </a:r>
            <a:r>
              <a:rPr kumimoji="1" lang="en-US" altLang="zh-CN" sz="2000" dirty="0">
                <a:latin typeface="+mj-ea"/>
                <a:ea typeface="+mj-ea"/>
              </a:rPr>
              <a:t>161</a:t>
            </a:r>
            <a:r>
              <a:rPr kumimoji="1" lang="zh-CN" altLang="en-US" sz="2000" dirty="0">
                <a:latin typeface="+mj-ea"/>
                <a:ea typeface="+mj-ea"/>
              </a:rPr>
              <a:t>为十六进制，进位脉冲是在</a:t>
            </a:r>
            <a:r>
              <a:rPr kumimoji="1" lang="en-US" altLang="zh-CN" sz="2000" dirty="0">
                <a:latin typeface="+mj-ea"/>
                <a:ea typeface="+mj-ea"/>
              </a:rPr>
              <a:t>1111</a:t>
            </a:r>
            <a:r>
              <a:rPr kumimoji="1" lang="zh-CN" altLang="en-US" sz="2000" dirty="0">
                <a:latin typeface="+mj-ea"/>
                <a:ea typeface="+mj-ea"/>
              </a:rPr>
              <a:t>时出现的。</a:t>
            </a:r>
          </a:p>
        </p:txBody>
      </p:sp>
      <p:sp>
        <p:nvSpPr>
          <p:cNvPr id="2" name="矩形 1"/>
          <p:cNvSpPr/>
          <p:nvPr/>
        </p:nvSpPr>
        <p:spPr bwMode="auto">
          <a:xfrm>
            <a:off x="4916760" y="620688"/>
            <a:ext cx="303312" cy="288032"/>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矩形 8"/>
          <p:cNvSpPr/>
          <p:nvPr/>
        </p:nvSpPr>
        <p:spPr bwMode="auto">
          <a:xfrm>
            <a:off x="4916760" y="5620278"/>
            <a:ext cx="303312" cy="689042"/>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矩形 9"/>
          <p:cNvSpPr/>
          <p:nvPr/>
        </p:nvSpPr>
        <p:spPr bwMode="auto">
          <a:xfrm>
            <a:off x="4917504" y="5232572"/>
            <a:ext cx="303312" cy="288032"/>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21505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1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10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2" grpId="0" animBg="1"/>
      <p:bldP spid="9"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7715200" cy="4569371"/>
          </a:xfrm>
        </p:spPr>
        <p:txBody>
          <a:bodyPr/>
          <a:lstStyle/>
          <a:p>
            <a:r>
              <a:rPr lang="zh-CN" altLang="en-US" dirty="0" smtClean="0"/>
              <a:t>同步十进制计数器</a:t>
            </a:r>
            <a:endParaRPr lang="en-US" altLang="zh-CN" dirty="0" smtClean="0"/>
          </a:p>
          <a:p>
            <a:pPr lvl="1"/>
            <a:r>
              <a:rPr lang="zh-CN" altLang="en-US" sz="2800" dirty="0" smtClean="0">
                <a:cs typeface="宋体" charset="0"/>
              </a:rPr>
              <a:t>中</a:t>
            </a:r>
            <a:r>
              <a:rPr lang="zh-CN" altLang="en-US" sz="2800" dirty="0">
                <a:cs typeface="宋体" charset="0"/>
              </a:rPr>
              <a:t>规模集成同步十进制计数器</a:t>
            </a:r>
            <a:r>
              <a:rPr lang="en-US" altLang="zh-CN" sz="2800" dirty="0" smtClean="0">
                <a:cs typeface="宋体" charset="0"/>
              </a:rPr>
              <a:t>74160</a:t>
            </a:r>
            <a:endParaRPr lang="en-US" altLang="zh-CN" sz="2800" dirty="0">
              <a:cs typeface="宋体" charset="0"/>
            </a:endParaRPr>
          </a:p>
        </p:txBody>
      </p:sp>
      <p:graphicFrame>
        <p:nvGraphicFramePr>
          <p:cNvPr id="9" name="Group 5"/>
          <p:cNvGraphicFramePr>
            <a:graphicFrameLocks noGrp="1"/>
          </p:cNvGraphicFramePr>
          <p:nvPr>
            <p:extLst>
              <p:ext uri="{D42A27DB-BD31-4B8C-83A1-F6EECF244321}">
                <p14:modId xmlns:p14="http://schemas.microsoft.com/office/powerpoint/2010/main" val="757110260"/>
              </p:ext>
            </p:extLst>
          </p:nvPr>
        </p:nvGraphicFramePr>
        <p:xfrm>
          <a:off x="2051720" y="2979613"/>
          <a:ext cx="5472608" cy="2892426"/>
        </p:xfrm>
        <a:graphic>
          <a:graphicData uri="http://schemas.openxmlformats.org/drawingml/2006/table">
            <a:tbl>
              <a:tblPr/>
              <a:tblGrid>
                <a:gridCol w="550862">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520700">
                  <a:extLst>
                    <a:ext uri="{9D8B030D-6E8A-4147-A177-3AD203B41FA5}">
                      <a16:colId xmlns:a16="http://schemas.microsoft.com/office/drawing/2014/main" val="20003"/>
                    </a:ext>
                  </a:extLst>
                </a:gridCol>
                <a:gridCol w="481012">
                  <a:extLst>
                    <a:ext uri="{9D8B030D-6E8A-4147-A177-3AD203B41FA5}">
                      <a16:colId xmlns:a16="http://schemas.microsoft.com/office/drawing/2014/main" val="20004"/>
                    </a:ext>
                  </a:extLst>
                </a:gridCol>
                <a:gridCol w="2788146">
                  <a:extLst>
                    <a:ext uri="{9D8B030D-6E8A-4147-A177-3AD203B41FA5}">
                      <a16:colId xmlns:a16="http://schemas.microsoft.com/office/drawing/2014/main" val="20005"/>
                    </a:ext>
                  </a:extLst>
                </a:gridCol>
              </a:tblGrid>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mj-ea"/>
                          <a:ea typeface="+mj-ea"/>
                        </a:rPr>
                        <a:t>工作状态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841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mj-ea"/>
                          <a:ea typeface="+mj-ea"/>
                        </a:rPr>
                        <a:t>置 </a:t>
                      </a:r>
                      <a:r>
                        <a:rPr kumimoji="0" lang="en-US" altLang="zh-CN" sz="2400" b="0" i="0" u="none" strike="noStrike" cap="none" normalizeH="0" baseline="0" smtClean="0">
                          <a:ln>
                            <a:noFill/>
                          </a:ln>
                          <a:solidFill>
                            <a:srgbClr val="000000"/>
                          </a:solidFill>
                          <a:effectLst/>
                          <a:latin typeface="+mj-ea"/>
                          <a:ea typeface="+mj-ea"/>
                        </a:rPr>
                        <a:t>0</a:t>
                      </a:r>
                      <a:r>
                        <a:rPr kumimoji="0" lang="zh-CN" altLang="en-US" sz="2400" b="0" i="0" u="none" strike="noStrike" cap="none" normalizeH="0" baseline="0" smtClean="0">
                          <a:ln>
                            <a:noFill/>
                          </a:ln>
                          <a:solidFill>
                            <a:srgbClr val="000000"/>
                          </a:solidFill>
                          <a:effectLst/>
                          <a:latin typeface="+mj-ea"/>
                          <a:ea typeface="+mj-ea"/>
                        </a:rPr>
                        <a:t>（异步）</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mj-ea"/>
                          <a:ea typeface="+mj-ea"/>
                        </a:rPr>
                        <a:t>预置数（同步）</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mj-ea"/>
                          <a:ea typeface="+mj-ea"/>
                        </a:rPr>
                        <a:t>保持（包括</a:t>
                      </a:r>
                      <a:r>
                        <a:rPr kumimoji="0" lang="en-US" altLang="zh-CN" sz="2400" b="0" i="0" u="none" strike="noStrike" cap="none" normalizeH="0" baseline="0" smtClean="0">
                          <a:ln>
                            <a:noFill/>
                          </a:ln>
                          <a:solidFill>
                            <a:srgbClr val="000000"/>
                          </a:solidFill>
                          <a:effectLst/>
                          <a:latin typeface="+mj-ea"/>
                          <a:ea typeface="+mj-ea"/>
                        </a:rPr>
                        <a:t>C</a:t>
                      </a:r>
                      <a:r>
                        <a:rPr kumimoji="0" lang="zh-CN" altLang="en-US" sz="2400" b="0" i="0" u="none" strike="noStrike" cap="none" normalizeH="0" baseline="0" smtClean="0">
                          <a:ln>
                            <a:noFill/>
                          </a:ln>
                          <a:solidFill>
                            <a:srgbClr val="000000"/>
                          </a:solidFill>
                          <a:effectLst/>
                          <a:latin typeface="+mj-ea"/>
                          <a:ea typeface="+mj-ea"/>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841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X</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rgbClr val="000000"/>
                          </a:solidFill>
                          <a:effectLst/>
                          <a:latin typeface="+mj-ea"/>
                          <a:ea typeface="+mj-ea"/>
                        </a:rPr>
                        <a:t>保持（</a:t>
                      </a:r>
                      <a:r>
                        <a:rPr kumimoji="0" lang="en-US" altLang="zh-CN" sz="2400" b="0" i="0" u="none" strike="noStrike" cap="none" normalizeH="0" baseline="0" smtClean="0">
                          <a:ln>
                            <a:noFill/>
                          </a:ln>
                          <a:solidFill>
                            <a:srgbClr val="000000"/>
                          </a:solidFill>
                          <a:effectLst/>
                          <a:latin typeface="+mj-ea"/>
                          <a:ea typeface="+mj-ea"/>
                        </a:rPr>
                        <a:t>C=0</a:t>
                      </a:r>
                      <a:r>
                        <a:rPr kumimoji="0" lang="zh-CN" altLang="en-US" sz="2400" b="0" i="0" u="none" strike="noStrike" cap="none" normalizeH="0" baseline="0" smtClean="0">
                          <a:ln>
                            <a:noFill/>
                          </a:ln>
                          <a:solidFill>
                            <a:srgbClr val="000000"/>
                          </a:solidFill>
                          <a:effectLst/>
                          <a:latin typeface="+mj-ea"/>
                          <a:ea typeface="+mj-ea"/>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smtClean="0">
                        <a:ln>
                          <a:noFill/>
                        </a:ln>
                        <a:solidFill>
                          <a:srgbClr val="000000"/>
                        </a:solidFill>
                        <a:effectLst/>
                        <a:latin typeface="+mj-ea"/>
                        <a:ea typeface="+mj-ea"/>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rgbClr val="000000"/>
                          </a:solidFill>
                          <a:effectLst/>
                          <a:latin typeface="+mj-ea"/>
                          <a:ea typeface="+mj-ea"/>
                        </a:rPr>
                        <a:t>1</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mj-ea"/>
                          <a:ea typeface="+mj-ea"/>
                        </a:rPr>
                        <a:t>计数</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10" name="Object 70"/>
          <p:cNvGraphicFramePr>
            <a:graphicFrameLocks noChangeAspect="1"/>
          </p:cNvGraphicFramePr>
          <p:nvPr>
            <p:extLst>
              <p:ext uri="{D42A27DB-BD31-4B8C-83A1-F6EECF244321}">
                <p14:modId xmlns:p14="http://schemas.microsoft.com/office/powerpoint/2010/main" val="3376913913"/>
              </p:ext>
            </p:extLst>
          </p:nvPr>
        </p:nvGraphicFramePr>
        <p:xfrm>
          <a:off x="1900238" y="3060699"/>
          <a:ext cx="2743770" cy="322185"/>
        </p:xfrm>
        <a:graphic>
          <a:graphicData uri="http://schemas.openxmlformats.org/presentationml/2006/ole">
            <mc:AlternateContent xmlns:mc="http://schemas.openxmlformats.org/markup-compatibility/2006">
              <mc:Choice xmlns:v="urn:schemas-microsoft-com:vml" Requires="v">
                <p:oleObj spid="_x0000_s40994" name="Equation" r:id="rId3" imgW="1879560" imgH="228600" progId="Equation.DSMT4">
                  <p:embed/>
                </p:oleObj>
              </mc:Choice>
              <mc:Fallback>
                <p:oleObj name="Equation" r:id="rId3" imgW="1879560" imgH="228600" progId="Equation.DSMT4">
                  <p:embed/>
                  <p:pic>
                    <p:nvPicPr>
                      <p:cNvPr id="0" name=""/>
                      <p:cNvPicPr>
                        <a:picLocks noChangeAspect="1" noChangeArrowheads="1"/>
                      </p:cNvPicPr>
                      <p:nvPr/>
                    </p:nvPicPr>
                    <p:blipFill>
                      <a:blip r:embed="rId4"/>
                      <a:srcRect/>
                      <a:stretch>
                        <a:fillRect/>
                      </a:stretch>
                    </p:blipFill>
                    <p:spPr bwMode="auto">
                      <a:xfrm>
                        <a:off x="1900238" y="3060699"/>
                        <a:ext cx="2743770" cy="322185"/>
                      </a:xfrm>
                      <a:prstGeom prst="rect">
                        <a:avLst/>
                      </a:prstGeom>
                      <a:noFill/>
                      <a:ln>
                        <a:noFill/>
                      </a:ln>
                      <a:effectLst/>
                    </p:spPr>
                  </p:pic>
                </p:oleObj>
              </mc:Fallback>
            </mc:AlternateContent>
          </a:graphicData>
        </a:graphic>
      </p:graphicFrame>
      <p:grpSp>
        <p:nvGrpSpPr>
          <p:cNvPr id="11" name="Group 77"/>
          <p:cNvGrpSpPr>
            <a:grpSpLocks/>
          </p:cNvGrpSpPr>
          <p:nvPr/>
        </p:nvGrpSpPr>
        <p:grpSpPr bwMode="auto">
          <a:xfrm>
            <a:off x="2048978" y="5613897"/>
            <a:ext cx="447675" cy="215900"/>
            <a:chOff x="2789" y="1970"/>
            <a:chExt cx="545" cy="190"/>
          </a:xfrm>
        </p:grpSpPr>
        <p:sp>
          <p:nvSpPr>
            <p:cNvPr id="12" name="Line 78"/>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79"/>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80"/>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81"/>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82"/>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 name="Group 71"/>
          <p:cNvGrpSpPr>
            <a:grpSpLocks/>
          </p:cNvGrpSpPr>
          <p:nvPr/>
        </p:nvGrpSpPr>
        <p:grpSpPr bwMode="auto">
          <a:xfrm>
            <a:off x="2123728" y="4149080"/>
            <a:ext cx="447675" cy="215900"/>
            <a:chOff x="2789" y="1970"/>
            <a:chExt cx="545" cy="190"/>
          </a:xfrm>
        </p:grpSpPr>
        <p:sp>
          <p:nvSpPr>
            <p:cNvPr id="18" name="Line 72"/>
            <p:cNvSpPr>
              <a:spLocks noChangeShapeType="1"/>
            </p:cNvSpPr>
            <p:nvPr/>
          </p:nvSpPr>
          <p:spPr bwMode="auto">
            <a:xfrm>
              <a:off x="2789"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73"/>
            <p:cNvSpPr>
              <a:spLocks noChangeShapeType="1"/>
            </p:cNvSpPr>
            <p:nvPr/>
          </p:nvSpPr>
          <p:spPr bwMode="auto">
            <a:xfrm flipV="1">
              <a:off x="2971" y="1979"/>
              <a:ext cx="0"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74"/>
            <p:cNvSpPr>
              <a:spLocks noChangeShapeType="1"/>
            </p:cNvSpPr>
            <p:nvPr/>
          </p:nvSpPr>
          <p:spPr bwMode="auto">
            <a:xfrm>
              <a:off x="2970" y="197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75"/>
            <p:cNvSpPr>
              <a:spLocks noChangeShapeType="1"/>
            </p:cNvSpPr>
            <p:nvPr/>
          </p:nvSpPr>
          <p:spPr bwMode="auto">
            <a:xfrm>
              <a:off x="3152" y="1979"/>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76"/>
            <p:cNvSpPr>
              <a:spLocks noChangeShapeType="1"/>
            </p:cNvSpPr>
            <p:nvPr/>
          </p:nvSpPr>
          <p:spPr bwMode="auto">
            <a:xfrm>
              <a:off x="3152" y="2160"/>
              <a:ext cx="1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60648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474840" cy="4569371"/>
          </a:xfrm>
        </p:spPr>
        <p:txBody>
          <a:bodyPr/>
          <a:lstStyle/>
          <a:p>
            <a:r>
              <a:rPr lang="zh-CN" altLang="en-US" dirty="0" smtClean="0"/>
              <a:t>同步十进制计数器</a:t>
            </a:r>
            <a:endParaRPr lang="en-US" altLang="zh-CN" dirty="0" smtClean="0"/>
          </a:p>
          <a:p>
            <a:pPr lvl="1"/>
            <a:r>
              <a:rPr lang="zh-CN" altLang="en-US" dirty="0" smtClean="0">
                <a:cs typeface="宋体" charset="0"/>
              </a:rPr>
              <a:t>减法</a:t>
            </a:r>
            <a:r>
              <a:rPr lang="zh-CN" altLang="en-US" dirty="0">
                <a:cs typeface="宋体" charset="0"/>
              </a:rPr>
              <a:t>计数器</a:t>
            </a:r>
          </a:p>
          <a:p>
            <a:pPr lvl="2"/>
            <a:r>
              <a:rPr lang="zh-CN" altLang="en-US" dirty="0"/>
              <a:t>基本原理：对二进制减法计数器进行修改，在</a:t>
            </a:r>
            <a:r>
              <a:rPr lang="en-US" altLang="zh-CN" dirty="0"/>
              <a:t>0000</a:t>
            </a:r>
            <a:r>
              <a:rPr lang="zh-CN" altLang="en-US" dirty="0"/>
              <a:t>时</a:t>
            </a:r>
            <a:r>
              <a:rPr lang="zh-CN" altLang="en-US" dirty="0" smtClean="0"/>
              <a:t>减</a:t>
            </a:r>
            <a:r>
              <a:rPr lang="en-US" altLang="zh-CN" dirty="0" smtClean="0"/>
              <a:t>1</a:t>
            </a:r>
            <a:r>
              <a:rPr lang="zh-CN" altLang="en-US" dirty="0" smtClean="0"/>
              <a:t>后</a:t>
            </a:r>
            <a:r>
              <a:rPr lang="zh-CN" altLang="en-US" dirty="0"/>
              <a:t>跳变为</a:t>
            </a:r>
            <a:r>
              <a:rPr lang="en-US" altLang="zh-CN" dirty="0"/>
              <a:t>1001</a:t>
            </a:r>
            <a:r>
              <a:rPr lang="zh-CN" altLang="en-US" dirty="0"/>
              <a:t>，然后按二进制减法计数就行了。</a:t>
            </a:r>
          </a:p>
          <a:p>
            <a:pPr>
              <a:buFontTx/>
              <a:buNone/>
            </a:pPr>
            <a:endParaRPr lang="en-US" altLang="zh-CN" sz="2800" dirty="0">
              <a:latin typeface="楷体_GB2312" pitchFamily="49" charset="-122"/>
            </a:endParaRPr>
          </a:p>
          <a:p>
            <a:pPr lvl="1"/>
            <a:endParaRPr lang="en-US" altLang="zh-CN" sz="2800" dirty="0">
              <a:cs typeface="宋体" charset="0"/>
            </a:endParaRPr>
          </a:p>
        </p:txBody>
      </p:sp>
      <p:pic>
        <p:nvPicPr>
          <p:cNvPr id="5" name="Picture 11" descr="6-3-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692696"/>
            <a:ext cx="3382963" cy="5832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6"/>
          <p:cNvGraphicFramePr>
            <a:graphicFrameLocks noChangeAspect="1"/>
          </p:cNvGraphicFramePr>
          <p:nvPr>
            <p:extLst>
              <p:ext uri="{D42A27DB-BD31-4B8C-83A1-F6EECF244321}">
                <p14:modId xmlns:p14="http://schemas.microsoft.com/office/powerpoint/2010/main" val="957742251"/>
              </p:ext>
            </p:extLst>
          </p:nvPr>
        </p:nvGraphicFramePr>
        <p:xfrm>
          <a:off x="1691680" y="4797152"/>
          <a:ext cx="2880320" cy="423863"/>
        </p:xfrm>
        <a:graphic>
          <a:graphicData uri="http://schemas.openxmlformats.org/presentationml/2006/ole">
            <mc:AlternateContent xmlns:mc="http://schemas.openxmlformats.org/markup-compatibility/2006">
              <mc:Choice xmlns:v="urn:schemas-microsoft-com:vml" Requires="v">
                <p:oleObj spid="_x0000_s42085" name="公式" r:id="rId4" imgW="1473120" imgH="228600" progId="Equation.3">
                  <p:embed/>
                </p:oleObj>
              </mc:Choice>
              <mc:Fallback>
                <p:oleObj name="公式" r:id="rId4" imgW="147312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4797152"/>
                        <a:ext cx="2880320" cy="423863"/>
                      </a:xfrm>
                      <a:prstGeom prst="rect">
                        <a:avLst/>
                      </a:prstGeom>
                      <a:solidFill>
                        <a:srgbClr val="99CCFF">
                          <a:alpha val="31000"/>
                        </a:srgbClr>
                      </a:solidFill>
                      <a:ln>
                        <a:noFill/>
                      </a:ln>
                      <a:effectLs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498419582"/>
              </p:ext>
            </p:extLst>
          </p:nvPr>
        </p:nvGraphicFramePr>
        <p:xfrm>
          <a:off x="1619672" y="5301208"/>
          <a:ext cx="3816424" cy="487362"/>
        </p:xfrm>
        <a:graphic>
          <a:graphicData uri="http://schemas.openxmlformats.org/presentationml/2006/ole">
            <mc:AlternateContent xmlns:mc="http://schemas.openxmlformats.org/markup-compatibility/2006">
              <mc:Choice xmlns:v="urn:schemas-microsoft-com:vml" Requires="v">
                <p:oleObj spid="_x0000_s42086" name="Equation" r:id="rId6" imgW="1841400" imgH="228600" progId="Equation.DSMT4">
                  <p:embed/>
                </p:oleObj>
              </mc:Choice>
              <mc:Fallback>
                <p:oleObj name="Equation" r:id="rId6" imgW="18414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672" y="5301208"/>
                        <a:ext cx="3816424" cy="487362"/>
                      </a:xfrm>
                      <a:prstGeom prst="rect">
                        <a:avLst/>
                      </a:prstGeom>
                      <a:solidFill>
                        <a:srgbClr val="99CCFF">
                          <a:alpha val="24001"/>
                        </a:srgbClr>
                      </a:solidFill>
                      <a:ln>
                        <a:noFill/>
                      </a:ln>
                      <a:effectLs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46082590"/>
              </p:ext>
            </p:extLst>
          </p:nvPr>
        </p:nvGraphicFramePr>
        <p:xfrm>
          <a:off x="1658938" y="5805488"/>
          <a:ext cx="1576387" cy="492125"/>
        </p:xfrm>
        <a:graphic>
          <a:graphicData uri="http://schemas.openxmlformats.org/presentationml/2006/ole">
            <mc:AlternateContent xmlns:mc="http://schemas.openxmlformats.org/markup-compatibility/2006">
              <mc:Choice xmlns:v="urn:schemas-microsoft-com:vml" Requires="v">
                <p:oleObj spid="_x0000_s42087" name="Equation" r:id="rId8" imgW="749160" imgH="228600" progId="Equation.DSMT4">
                  <p:embed/>
                </p:oleObj>
              </mc:Choice>
              <mc:Fallback>
                <p:oleObj name="Equation" r:id="rId8" imgW="749160" imgH="228600" progId="Equation.DSMT4">
                  <p:embed/>
                  <p:pic>
                    <p:nvPicPr>
                      <p:cNvPr id="0" name=""/>
                      <p:cNvPicPr>
                        <a:picLocks noChangeAspect="1" noChangeArrowheads="1"/>
                      </p:cNvPicPr>
                      <p:nvPr/>
                    </p:nvPicPr>
                    <p:blipFill>
                      <a:blip r:embed="rId9"/>
                      <a:srcRect/>
                      <a:stretch>
                        <a:fillRect/>
                      </a:stretch>
                    </p:blipFill>
                    <p:spPr bwMode="auto">
                      <a:xfrm>
                        <a:off x="1658938" y="5805488"/>
                        <a:ext cx="1576387" cy="4921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3049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par>
                                <p:cTn id="8" presetID="8"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amond(in)">
                                      <p:cBhvr>
                                        <p:cTn id="10" dur="2000"/>
                                        <p:tgtEl>
                                          <p:spTgt spid="7"/>
                                        </p:tgtEl>
                                      </p:cBhvr>
                                    </p:animEffect>
                                  </p:childTnLst>
                                </p:cTn>
                              </p:par>
                              <p:par>
                                <p:cTn id="11" presetID="8"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amond(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474840" cy="4569371"/>
          </a:xfrm>
        </p:spPr>
        <p:txBody>
          <a:bodyPr/>
          <a:lstStyle/>
          <a:p>
            <a:r>
              <a:rPr lang="zh-CN" altLang="en-US" dirty="0" smtClean="0"/>
              <a:t>同步十进制计数器</a:t>
            </a:r>
            <a:endParaRPr lang="en-US" altLang="zh-CN" dirty="0" smtClean="0"/>
          </a:p>
          <a:p>
            <a:pPr lvl="1"/>
            <a:r>
              <a:rPr lang="zh-CN" altLang="en-US" sz="2800" dirty="0" smtClean="0">
                <a:cs typeface="宋体" charset="0"/>
              </a:rPr>
              <a:t>减法计数器</a:t>
            </a:r>
            <a:endParaRPr lang="en-US" altLang="zh-CN" sz="2800" dirty="0">
              <a:cs typeface="宋体" charset="0"/>
            </a:endParaRPr>
          </a:p>
        </p:txBody>
      </p:sp>
      <mc:AlternateContent xmlns:mc="http://schemas.openxmlformats.org/markup-compatibility/2006" xmlns:a14="http://schemas.microsoft.com/office/drawing/2010/main">
        <mc:Choice Requires="a14">
          <p:sp>
            <p:nvSpPr>
              <p:cNvPr id="2" name="TextBox 1"/>
              <p:cNvSpPr txBox="1"/>
              <p:nvPr/>
            </p:nvSpPr>
            <p:spPr>
              <a:xfrm>
                <a:off x="539552" y="3140968"/>
                <a:ext cx="3200492" cy="2422843"/>
              </a:xfrm>
              <a:prstGeom prst="rect">
                <a:avLst/>
              </a:prstGeom>
              <a:noFill/>
            </p:spPr>
            <p:txBody>
              <a:bodyPr wrap="none" rtlCol="0">
                <a:spAutoFit/>
              </a:bodyPr>
              <a:lstStyle/>
              <a:p>
                <a:r>
                  <a:rPr lang="zh-CN" altLang="en-US" sz="2800" dirty="0" smtClean="0">
                    <a:latin typeface="+mj-ea"/>
                    <a:ea typeface="+mj-ea"/>
                  </a:rPr>
                  <a:t>驱动方程</a:t>
                </a:r>
                <a:endParaRPr lang="en-US" altLang="zh-CN" sz="2800" dirty="0" smtClean="0">
                  <a:latin typeface="+mj-ea"/>
                  <a:ea typeface="+mj-ea"/>
                </a:endParaRPr>
              </a:p>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ea typeface="+mj-ea"/>
                            </a:rPr>
                          </m:ctrlPr>
                        </m:dPr>
                        <m:e>
                          <m:eqArr>
                            <m:eqArrPr>
                              <m:ctrlPr>
                                <a:rPr lang="en-US" altLang="zh-CN" sz="2400" i="1" smtClean="0">
                                  <a:latin typeface="Cambria Math" panose="02040503050406030204" pitchFamily="18" charset="0"/>
                                  <a:ea typeface="+mj-ea"/>
                                </a:rPr>
                              </m:ctrlPr>
                            </m:eqArrPr>
                            <m:e>
                              <m:sSub>
                                <m:sSubPr>
                                  <m:ctrlPr>
                                    <a:rPr lang="en-US" altLang="zh-CN" sz="2400" i="1" smtClean="0">
                                      <a:latin typeface="Cambria Math" panose="02040503050406030204" pitchFamily="18" charset="0"/>
                                      <a:ea typeface="+mj-ea"/>
                                    </a:rPr>
                                  </m:ctrlPr>
                                </m:sSubPr>
                                <m:e>
                                  <m:r>
                                    <a:rPr lang="en-US" altLang="zh-CN" sz="2400" b="0" i="1" smtClean="0">
                                      <a:latin typeface="Cambria Math"/>
                                      <a:ea typeface="+mj-ea"/>
                                    </a:rPr>
                                    <m:t>𝑇</m:t>
                                  </m:r>
                                </m:e>
                                <m:sub>
                                  <m:r>
                                    <a:rPr lang="en-US" altLang="zh-CN" sz="2400" b="0" i="1" smtClean="0">
                                      <a:latin typeface="Cambria Math"/>
                                      <a:ea typeface="+mj-ea"/>
                                    </a:rPr>
                                    <m:t>0</m:t>
                                  </m:r>
                                </m:sub>
                              </m:sSub>
                              <m:r>
                                <a:rPr lang="en-US" altLang="zh-CN" sz="2400" b="0" i="1" smtClean="0">
                                  <a:latin typeface="Cambria Math"/>
                                  <a:ea typeface="+mj-ea"/>
                                </a:rPr>
                                <m:t>=1                           </m:t>
                              </m:r>
                            </m:e>
                            <m:e>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b="0" i="1" smtClean="0">
                                      <a:latin typeface="Cambria Math"/>
                                    </a:rPr>
                                    <m:t>1</m:t>
                                  </m:r>
                                </m:sub>
                              </m:sSub>
                              <m:r>
                                <a:rPr lang="en-US" altLang="zh-CN" sz="2400" i="1">
                                  <a:latin typeface="Cambria Math"/>
                                </a:rPr>
                                <m:t>=</m:t>
                              </m:r>
                              <m:sSubSup>
                                <m:sSubSupPr>
                                  <m:ctrlPr>
                                    <a:rPr lang="en-US" altLang="zh-CN" sz="2400" i="1" smtClean="0">
                                      <a:latin typeface="Cambria Math" panose="02040503050406030204" pitchFamily="18" charset="0"/>
                                    </a:rPr>
                                  </m:ctrlPr>
                                </m:sSubSupPr>
                                <m:e>
                                  <m:r>
                                    <a:rPr lang="en-US" altLang="zh-CN" sz="2400" b="0" i="1" smtClean="0">
                                      <a:latin typeface="Cambria Math"/>
                                    </a:rPr>
                                    <m:t>𝑄</m:t>
                                  </m:r>
                                </m:e>
                                <m:sub>
                                  <m:r>
                                    <a:rPr lang="en-US" altLang="zh-CN" sz="2400" b="0" i="1" smtClean="0">
                                      <a:latin typeface="Cambria Math"/>
                                    </a:rPr>
                                    <m:t>0</m:t>
                                  </m:r>
                                </m:sub>
                                <m:sup>
                                  <m:r>
                                    <a:rPr lang="en-US" altLang="zh-CN" sz="2400" b="0" i="1" smtClean="0">
                                      <a:latin typeface="Cambria Math"/>
                                    </a:rPr>
                                    <m:t>′</m:t>
                                  </m:r>
                                </m:sup>
                              </m:sSubSup>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1</m:t>
                                          </m:r>
                                        </m:sub>
                                        <m:sup>
                                          <m:r>
                                            <a:rPr lang="en-US" altLang="zh-CN" sz="2400" i="1">
                                              <a:latin typeface="Cambria Math"/>
                                            </a:rPr>
                                            <m:t>′</m:t>
                                          </m:r>
                                        </m:sup>
                                      </m:sSubSup>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2</m:t>
                                          </m:r>
                                        </m:sub>
                                        <m:sup>
                                          <m:r>
                                            <a:rPr lang="en-US" altLang="zh-CN" sz="2400" i="1">
                                              <a:latin typeface="Cambria Math"/>
                                            </a:rPr>
                                            <m:t>′</m:t>
                                          </m:r>
                                        </m:sup>
                                      </m:sSubSup>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3</m:t>
                                          </m:r>
                                        </m:sub>
                                        <m:sup>
                                          <m:r>
                                            <a:rPr lang="en-US" altLang="zh-CN" sz="2400" i="1">
                                              <a:latin typeface="Cambria Math"/>
                                            </a:rPr>
                                            <m:t>′</m:t>
                                          </m:r>
                                        </m:sup>
                                      </m:sSubSup>
                                    </m:e>
                                  </m:d>
                                </m:e>
                                <m:sup>
                                  <m:r>
                                    <a:rPr lang="en-US" altLang="zh-CN" sz="2400" b="0" i="1" smtClean="0">
                                      <a:latin typeface="Cambria Math"/>
                                    </a:rPr>
                                    <m:t>′</m:t>
                                  </m:r>
                                </m:sup>
                              </m:sSup>
                              <m:r>
                                <a:rPr lang="en-US" altLang="zh-CN" sz="2400" b="0" i="1" smtClean="0">
                                  <a:latin typeface="Cambria Math"/>
                                </a:rPr>
                                <m:t>     </m:t>
                              </m:r>
                            </m:e>
                            <m:e>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b="0" i="1" smtClean="0">
                                      <a:latin typeface="Cambria Math"/>
                                    </a:rPr>
                                    <m:t>2</m:t>
                                  </m:r>
                                </m:sub>
                              </m:sSub>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i="1">
                                      <a:latin typeface="Cambria Math"/>
                                    </a:rPr>
                                    <m:t>0</m:t>
                                  </m:r>
                                </m:sub>
                                <m:sup>
                                  <m:r>
                                    <a:rPr lang="en-US" altLang="zh-CN" sz="2400" i="1">
                                      <a:latin typeface="Cambria Math"/>
                                    </a:rPr>
                                    <m:t>′</m:t>
                                  </m:r>
                                </m:sup>
                              </m:sSubSup>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1</m:t>
                                  </m:r>
                                </m:sub>
                                <m:sup>
                                  <m:r>
                                    <a:rPr lang="en-US" altLang="zh-CN" sz="2400" i="1">
                                      <a:latin typeface="Cambria Math"/>
                                    </a:rPr>
                                    <m:t>′</m:t>
                                  </m:r>
                                </m:sup>
                              </m:sSubSup>
                              <m:r>
                                <a:rPr lang="en-US" altLang="zh-CN" sz="2400" b="0" i="1" smtClean="0">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1</m:t>
                                  </m:r>
                                </m:sub>
                                <m:sup>
                                  <m:r>
                                    <a:rPr lang="en-US" altLang="zh-CN" sz="2400" i="1">
                                      <a:latin typeface="Cambria Math"/>
                                    </a:rPr>
                                    <m:t>′</m:t>
                                  </m:r>
                                </m:sup>
                              </m:sSubSup>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2</m:t>
                                  </m:r>
                                </m:sub>
                                <m:sup>
                                  <m:r>
                                    <a:rPr lang="en-US" altLang="zh-CN" sz="2400" i="1">
                                      <a:latin typeface="Cambria Math"/>
                                    </a:rPr>
                                    <m:t>′</m:t>
                                  </m:r>
                                </m:sup>
                              </m:sSubSup>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3</m:t>
                                  </m:r>
                                </m:sub>
                                <m:sup>
                                  <m:r>
                                    <a:rPr lang="en-US" altLang="zh-CN" sz="2400" i="1">
                                      <a:latin typeface="Cambria Math"/>
                                    </a:rPr>
                                    <m:t>′</m:t>
                                  </m:r>
                                </m:sup>
                              </m:sSubSup>
                              <m:r>
                                <a:rPr lang="en-US" altLang="zh-CN" sz="2400" b="0" i="1" smtClean="0">
                                  <a:latin typeface="Cambria Math"/>
                                </a:rPr>
                                <m:t>)′</m:t>
                              </m:r>
                            </m:e>
                            <m:e>
                              <m:sSub>
                                <m:sSubPr>
                                  <m:ctrlPr>
                                    <a:rPr lang="en-US" altLang="zh-CN" sz="2400" i="1">
                                      <a:latin typeface="Cambria Math" panose="02040503050406030204" pitchFamily="18" charset="0"/>
                                    </a:rPr>
                                  </m:ctrlPr>
                                </m:sSubPr>
                                <m:e>
                                  <m:r>
                                    <a:rPr lang="en-US" altLang="zh-CN" sz="2400" i="1">
                                      <a:latin typeface="Cambria Math"/>
                                    </a:rPr>
                                    <m:t>𝑇</m:t>
                                  </m:r>
                                </m:e>
                                <m:sub>
                                  <m:r>
                                    <a:rPr lang="en-US" altLang="zh-CN" sz="2400" b="0" i="1" smtClean="0">
                                      <a:latin typeface="Cambria Math"/>
                                    </a:rPr>
                                    <m:t>3</m:t>
                                  </m:r>
                                </m:sub>
                              </m:sSub>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i="1">
                                      <a:latin typeface="Cambria Math"/>
                                    </a:rPr>
                                    <m:t>0</m:t>
                                  </m:r>
                                </m:sub>
                                <m:sup>
                                  <m:r>
                                    <a:rPr lang="en-US" altLang="zh-CN" sz="2400" i="1">
                                      <a:latin typeface="Cambria Math"/>
                                    </a:rPr>
                                    <m:t>′</m:t>
                                  </m:r>
                                </m:sup>
                              </m:sSubSup>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1</m:t>
                                  </m:r>
                                </m:sub>
                                <m:sup>
                                  <m:r>
                                    <a:rPr lang="en-US" altLang="zh-CN" sz="2400" i="1">
                                      <a:latin typeface="Cambria Math"/>
                                    </a:rPr>
                                    <m:t>′</m:t>
                                  </m:r>
                                </m:sup>
                              </m:sSubSup>
                              <m:sSubSup>
                                <m:sSubSupPr>
                                  <m:ctrlPr>
                                    <a:rPr lang="en-US" altLang="zh-CN" sz="2400" i="1" smtClean="0">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2</m:t>
                                  </m:r>
                                </m:sub>
                                <m:sup>
                                  <m:r>
                                    <a:rPr lang="en-US" altLang="zh-CN" sz="2400" i="1">
                                      <a:latin typeface="Cambria Math"/>
                                    </a:rPr>
                                    <m:t>′</m:t>
                                  </m:r>
                                </m:sup>
                              </m:sSubSup>
                              <m:r>
                                <a:rPr lang="en-US" altLang="zh-CN" sz="2400" b="0" i="1" smtClean="0">
                                  <a:latin typeface="Cambria Math"/>
                                </a:rPr>
                                <m:t>               </m:t>
                              </m:r>
                            </m:e>
                          </m:eqArr>
                        </m:e>
                      </m:d>
                    </m:oMath>
                  </m:oMathPara>
                </a14:m>
                <a:endParaRPr lang="en-US" altLang="zh-CN" sz="2400" dirty="0" smtClean="0">
                  <a:latin typeface="+mj-ea"/>
                  <a:ea typeface="+mj-ea"/>
                </a:endParaRPr>
              </a:p>
              <a:p>
                <a:endParaRPr lang="zh-CN" altLang="en-US" sz="2400" dirty="0">
                  <a:latin typeface="+mj-ea"/>
                  <a:ea typeface="+mj-ea"/>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9552" y="3140968"/>
                <a:ext cx="3200492" cy="2422843"/>
              </a:xfrm>
              <a:prstGeom prst="rect">
                <a:avLst/>
              </a:prstGeom>
              <a:blipFill rotWithShape="1">
                <a:blip r:embed="rId2"/>
                <a:stretch>
                  <a:fillRect l="-4000" t="-2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749923" y="3006444"/>
                <a:ext cx="5277150" cy="2557367"/>
              </a:xfrm>
              <a:prstGeom prst="rect">
                <a:avLst/>
              </a:prstGeom>
              <a:noFill/>
            </p:spPr>
            <p:txBody>
              <a:bodyPr wrap="none" rtlCol="0">
                <a:spAutoFit/>
              </a:bodyPr>
              <a:lstStyle/>
              <a:p>
                <a:r>
                  <a:rPr lang="zh-CN" altLang="en-US" sz="2800" dirty="0" smtClean="0">
                    <a:latin typeface="+mj-ea"/>
                    <a:ea typeface="+mj-ea"/>
                  </a:rPr>
                  <a:t>状态方程</a:t>
                </a:r>
                <a:endParaRPr lang="en-US" altLang="zh-CN" sz="2800" dirty="0" smtClean="0">
                  <a:latin typeface="+mj-ea"/>
                  <a:ea typeface="+mj-ea"/>
                </a:endParaRPr>
              </a:p>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ea typeface="+mj-ea"/>
                            </a:rPr>
                          </m:ctrlPr>
                        </m:dPr>
                        <m:e>
                          <m:eqArr>
                            <m:eqArrPr>
                              <m:ctrlPr>
                                <a:rPr lang="en-US" altLang="zh-CN" sz="2400" i="1" smtClean="0">
                                  <a:latin typeface="Cambria Math" panose="02040503050406030204" pitchFamily="18" charset="0"/>
                                  <a:ea typeface="+mj-ea"/>
                                </a:rPr>
                              </m:ctrlPr>
                            </m:eqArrPr>
                            <m:e>
                              <m:sSubSup>
                                <m:sSubSupPr>
                                  <m:ctrlPr>
                                    <a:rPr lang="en-US" altLang="zh-CN" sz="2400" i="1" smtClean="0">
                                      <a:latin typeface="Cambria Math" panose="02040503050406030204" pitchFamily="18" charset="0"/>
                                      <a:ea typeface="+mj-ea"/>
                                    </a:rPr>
                                  </m:ctrlPr>
                                </m:sSubSupPr>
                                <m:e>
                                  <m:r>
                                    <a:rPr lang="en-US" altLang="zh-CN" sz="2400" b="0" i="1" smtClean="0">
                                      <a:latin typeface="Cambria Math"/>
                                      <a:ea typeface="+mj-ea"/>
                                    </a:rPr>
                                    <m:t>𝑄</m:t>
                                  </m:r>
                                </m:e>
                                <m:sub>
                                  <m:r>
                                    <a:rPr lang="en-US" altLang="zh-CN" sz="2400" b="0" i="1" smtClean="0">
                                      <a:latin typeface="Cambria Math"/>
                                      <a:ea typeface="+mj-ea"/>
                                    </a:rPr>
                                    <m:t>0</m:t>
                                  </m:r>
                                </m:sub>
                                <m:sup>
                                  <m:r>
                                    <a:rPr lang="en-US" altLang="zh-CN" sz="2400" b="0" i="1" smtClean="0">
                                      <a:latin typeface="Cambria Math"/>
                                      <a:ea typeface="+mj-ea"/>
                                    </a:rPr>
                                    <m:t>∗</m:t>
                                  </m:r>
                                </m:sup>
                              </m:sSubSup>
                              <m:r>
                                <a:rPr lang="en-US" altLang="zh-CN" sz="2400" b="0" i="1" smtClean="0">
                                  <a:latin typeface="Cambria Math"/>
                                  <a:ea typeface="+mj-ea"/>
                                </a:rPr>
                                <m:t>=</m:t>
                              </m:r>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i="1">
                                      <a:latin typeface="Cambria Math"/>
                                    </a:rPr>
                                    <m:t>0</m:t>
                                  </m:r>
                                </m:sub>
                                <m:sup>
                                  <m:r>
                                    <a:rPr lang="en-US" altLang="zh-CN" sz="2400" b="0" i="1" smtClean="0">
                                      <a:latin typeface="Cambria Math"/>
                                    </a:rPr>
                                    <m:t>′</m:t>
                                  </m:r>
                                </m:sup>
                              </m:sSubSup>
                            </m:e>
                            <m:e>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1</m:t>
                                  </m:r>
                                </m:sub>
                                <m:sup>
                                  <m:r>
                                    <a:rPr lang="en-US" altLang="zh-CN" sz="2400" i="1">
                                      <a:latin typeface="Cambria Math"/>
                                    </a:rPr>
                                    <m:t>∗</m:t>
                                  </m:r>
                                </m:sup>
                              </m:sSubSup>
                              <m:r>
                                <a:rPr lang="en-US" altLang="zh-CN" sz="2400" i="1">
                                  <a:latin typeface="Cambria Math"/>
                                </a:rPr>
                                <m:t>=</m:t>
                              </m:r>
                              <m:sSubSup>
                                <m:sSubSupPr>
                                  <m:ctrlPr>
                                    <a:rPr lang="en-US" altLang="zh-CN" sz="2400" i="1" smtClean="0">
                                      <a:latin typeface="Cambria Math" panose="02040503050406030204" pitchFamily="18" charset="0"/>
                                    </a:rPr>
                                  </m:ctrlPr>
                                </m:sSubSupPr>
                                <m:e>
                                  <m:r>
                                    <a:rPr lang="en-US" altLang="zh-CN" sz="2400" b="0" i="1" smtClean="0">
                                      <a:latin typeface="Cambria Math"/>
                                    </a:rPr>
                                    <m:t>𝑄</m:t>
                                  </m:r>
                                </m:e>
                                <m:sub>
                                  <m:r>
                                    <a:rPr lang="en-US" altLang="zh-CN" sz="2400" b="0" i="1" smtClean="0">
                                      <a:latin typeface="Cambria Math"/>
                                    </a:rPr>
                                    <m:t>0</m:t>
                                  </m:r>
                                </m:sub>
                                <m:sup>
                                  <m:r>
                                    <a:rPr lang="en-US" altLang="zh-CN" sz="2400" b="0" i="1" smtClean="0">
                                      <a:latin typeface="Cambria Math"/>
                                    </a:rPr>
                                    <m:t>′</m:t>
                                  </m:r>
                                </m:sup>
                              </m:sSubSup>
                              <m:sSubSup>
                                <m:sSubSupPr>
                                  <m:ctrlPr>
                                    <a:rPr lang="en-US" altLang="zh-CN" sz="2400" i="1">
                                      <a:latin typeface="Cambria Math" panose="02040503050406030204" pitchFamily="18" charset="0"/>
                                    </a:rPr>
                                  </m:ctrlPr>
                                </m:sSubSupPr>
                                <m:e>
                                  <m:sSub>
                                    <m:sSubPr>
                                      <m:ctrlPr>
                                        <a:rPr lang="en-US" altLang="zh-CN" sz="2400" i="1">
                                          <a:latin typeface="Cambria Math" panose="02040503050406030204" pitchFamily="18" charset="0"/>
                                        </a:rPr>
                                      </m:ctrlPr>
                                    </m:sSubPr>
                                    <m:e>
                                      <m:r>
                                        <a:rPr lang="en-US" altLang="zh-CN" sz="2400" b="0" i="1" smtClean="0">
                                          <a:latin typeface="Cambria Math"/>
                                        </a:rPr>
                                        <m:t>(</m:t>
                                      </m:r>
                                      <m:r>
                                        <a:rPr lang="en-US" altLang="zh-CN" sz="2400" i="1">
                                          <a:latin typeface="Cambria Math"/>
                                        </a:rPr>
                                        <m:t>𝑄</m:t>
                                      </m:r>
                                    </m:e>
                                    <m:sub>
                                      <m:r>
                                        <a:rPr lang="en-US" altLang="zh-CN" sz="2400" i="1">
                                          <a:latin typeface="Cambria Math"/>
                                        </a:rPr>
                                        <m:t>2</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𝑄</m:t>
                                      </m:r>
                                    </m:e>
                                    <m:sub>
                                      <m:r>
                                        <a:rPr lang="en-US" altLang="zh-CN" sz="2400" i="1">
                                          <a:latin typeface="Cambria Math"/>
                                        </a:rPr>
                                        <m:t>3</m:t>
                                      </m:r>
                                    </m:sub>
                                  </m:sSub>
                                  <m:r>
                                    <a:rPr lang="en-US" altLang="zh-CN" sz="2400" i="1">
                                      <a:latin typeface="Cambria Math"/>
                                    </a:rPr>
                                    <m:t>)</m:t>
                                  </m:r>
                                  <m:r>
                                    <a:rPr lang="en-US" altLang="zh-CN" sz="2400" i="1">
                                      <a:latin typeface="Cambria Math"/>
                                    </a:rPr>
                                    <m:t>𝑄</m:t>
                                  </m:r>
                                </m:e>
                                <m:sub>
                                  <m:r>
                                    <a:rPr lang="en-US" altLang="zh-CN" sz="2400" i="1">
                                      <a:latin typeface="Cambria Math"/>
                                    </a:rPr>
                                    <m:t>1</m:t>
                                  </m:r>
                                </m:sub>
                                <m:sup>
                                  <m:r>
                                    <a:rPr lang="en-US" altLang="zh-CN" sz="2400" i="1">
                                      <a:latin typeface="Cambria Math"/>
                                    </a:rPr>
                                    <m:t>′</m:t>
                                  </m:r>
                                </m:sup>
                              </m:sSubSup>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𝑄</m:t>
                                  </m:r>
                                </m:e>
                                <m:sub>
                                  <m:r>
                                    <a:rPr lang="en-US" altLang="zh-CN" sz="2400" i="1">
                                      <a:latin typeface="Cambria Math"/>
                                    </a:rPr>
                                    <m:t>0</m:t>
                                  </m:r>
                                </m:sub>
                              </m:sSub>
                              <m:sSub>
                                <m:sSubPr>
                                  <m:ctrlPr>
                                    <a:rPr lang="en-US" altLang="zh-CN" sz="2400" i="1">
                                      <a:latin typeface="Cambria Math" panose="02040503050406030204" pitchFamily="18" charset="0"/>
                                    </a:rPr>
                                  </m:ctrlPr>
                                </m:sSubPr>
                                <m:e>
                                  <m:r>
                                    <a:rPr lang="en-US" altLang="zh-CN" sz="2400" i="1">
                                      <a:latin typeface="Cambria Math"/>
                                    </a:rPr>
                                    <m:t>𝑄</m:t>
                                  </m:r>
                                </m:e>
                                <m:sub>
                                  <m:r>
                                    <a:rPr lang="en-US" altLang="zh-CN" sz="2400" i="1">
                                      <a:latin typeface="Cambria Math"/>
                                    </a:rPr>
                                    <m:t>1</m:t>
                                  </m:r>
                                </m:sub>
                              </m:sSub>
                            </m:e>
                            <m:e>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2</m:t>
                                  </m:r>
                                </m:sub>
                                <m:sup>
                                  <m:r>
                                    <a:rPr lang="en-US" altLang="zh-CN" sz="2400" i="1">
                                      <a:latin typeface="Cambria Math"/>
                                    </a:rPr>
                                    <m:t>∗</m:t>
                                  </m:r>
                                </m:sup>
                              </m:sSubSup>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2</m:t>
                                  </m:r>
                                </m:sub>
                                <m:sup>
                                  <m:r>
                                    <a:rPr lang="en-US" altLang="zh-CN" sz="2400" i="1">
                                      <a:latin typeface="Cambria Math"/>
                                    </a:rPr>
                                    <m:t>′</m:t>
                                  </m:r>
                                </m:sup>
                              </m:sSubSup>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0</m:t>
                                      </m:r>
                                    </m:sub>
                                    <m:sup>
                                      <m:r>
                                        <a:rPr lang="en-US" altLang="zh-CN" sz="2400" i="1">
                                          <a:latin typeface="Cambria Math"/>
                                        </a:rPr>
                                        <m:t>′</m:t>
                                      </m:r>
                                    </m:sup>
                                  </m:sSubSup>
                                  <m:sSubSup>
                                    <m:sSubSupPr>
                                      <m:ctrlPr>
                                        <a:rPr lang="en-US" altLang="zh-CN" sz="2400" i="1" smtClean="0">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1</m:t>
                                      </m:r>
                                    </m:sub>
                                    <m:sup>
                                      <m:r>
                                        <a:rPr lang="en-US" altLang="zh-CN" sz="2400" i="1">
                                          <a:latin typeface="Cambria Math"/>
                                        </a:rPr>
                                        <m:t>′</m:t>
                                      </m:r>
                                    </m:sup>
                                  </m:sSubSup>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3</m:t>
                                      </m:r>
                                    </m:sub>
                                    <m:sup/>
                                  </m:sSubSup>
                                </m:e>
                              </m:d>
                              <m:r>
                                <a:rPr lang="en-US" altLang="zh-CN" sz="2400" b="0" i="1" smtClean="0">
                                  <a:latin typeface="Cambria Math"/>
                                </a:rPr>
                                <m:t>+</m:t>
                              </m:r>
                              <m:sSub>
                                <m:sSubPr>
                                  <m:ctrlPr>
                                    <a:rPr lang="en-US" altLang="zh-CN" sz="2400" i="1">
                                      <a:latin typeface="Cambria Math" panose="02040503050406030204" pitchFamily="18" charset="0"/>
                                    </a:rPr>
                                  </m:ctrlPr>
                                </m:sSubPr>
                                <m:e>
                                  <m:r>
                                    <a:rPr lang="en-US" altLang="zh-CN" sz="2400" i="1">
                                      <a:latin typeface="Cambria Math"/>
                                    </a:rPr>
                                    <m:t>𝑄</m:t>
                                  </m:r>
                                </m:e>
                                <m:sub>
                                  <m:r>
                                    <a:rPr lang="en-US" altLang="zh-CN" sz="2400" i="1">
                                      <a:latin typeface="Cambria Math"/>
                                    </a:rPr>
                                    <m:t>2</m:t>
                                  </m:r>
                                </m:sub>
                              </m:sSub>
                              <m:r>
                                <a:rPr lang="en-US" altLang="zh-CN" sz="2400" b="0" i="1" smtClean="0">
                                  <a:latin typeface="Cambria Math"/>
                                </a:rPr>
                                <m:t>(</m:t>
                              </m:r>
                              <m:sSub>
                                <m:sSubPr>
                                  <m:ctrlPr>
                                    <a:rPr lang="en-US" altLang="zh-CN" sz="2400" i="1">
                                      <a:latin typeface="Cambria Math" panose="02040503050406030204" pitchFamily="18" charset="0"/>
                                    </a:rPr>
                                  </m:ctrlPr>
                                </m:sSubPr>
                                <m:e>
                                  <m:r>
                                    <a:rPr lang="en-US" altLang="zh-CN" sz="2400" i="1">
                                      <a:latin typeface="Cambria Math"/>
                                    </a:rPr>
                                    <m:t>𝑄</m:t>
                                  </m:r>
                                </m:e>
                                <m:sub>
                                  <m:r>
                                    <a:rPr lang="en-US" altLang="zh-CN" sz="2400" i="1">
                                      <a:latin typeface="Cambria Math"/>
                                    </a:rPr>
                                    <m:t>0</m:t>
                                  </m:r>
                                </m:sub>
                              </m:sSub>
                              <m:sSub>
                                <m:sSubPr>
                                  <m:ctrlPr>
                                    <a:rPr lang="en-US" altLang="zh-CN" sz="2400" i="1">
                                      <a:latin typeface="Cambria Math" panose="02040503050406030204" pitchFamily="18" charset="0"/>
                                    </a:rPr>
                                  </m:ctrlPr>
                                </m:sSubPr>
                                <m:e>
                                  <m:r>
                                    <a:rPr lang="en-US" altLang="zh-CN" sz="2400" b="0" i="1" smtClean="0">
                                      <a:latin typeface="Cambria Math"/>
                                    </a:rPr>
                                    <m:t>+</m:t>
                                  </m:r>
                                  <m:r>
                                    <a:rPr lang="en-US" altLang="zh-CN" sz="2400" i="1">
                                      <a:latin typeface="Cambria Math"/>
                                    </a:rPr>
                                    <m:t>𝑄</m:t>
                                  </m:r>
                                </m:e>
                                <m:sub>
                                  <m:r>
                                    <a:rPr lang="en-US" altLang="zh-CN" sz="2400" i="1">
                                      <a:latin typeface="Cambria Math"/>
                                    </a:rPr>
                                    <m:t>1</m:t>
                                  </m:r>
                                </m:sub>
                              </m:sSub>
                              <m:r>
                                <a:rPr lang="en-US" altLang="zh-CN" sz="2400" b="0" i="1" smtClean="0">
                                  <a:latin typeface="Cambria Math"/>
                                </a:rPr>
                                <m:t>)</m:t>
                              </m:r>
                            </m:e>
                            <m:e>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3</m:t>
                                  </m:r>
                                </m:sub>
                                <m:sup>
                                  <m:r>
                                    <a:rPr lang="en-US" altLang="zh-CN" sz="2400" i="1">
                                      <a:latin typeface="Cambria Math"/>
                                    </a:rPr>
                                    <m:t>∗</m:t>
                                  </m:r>
                                </m:sup>
                              </m:sSubSup>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i="1">
                                      <a:latin typeface="Cambria Math"/>
                                    </a:rPr>
                                    <m:t>0</m:t>
                                  </m:r>
                                </m:sub>
                                <m:sup>
                                  <m:r>
                                    <a:rPr lang="en-US" altLang="zh-CN" sz="2400" i="1">
                                      <a:latin typeface="Cambria Math"/>
                                    </a:rPr>
                                    <m:t>′</m:t>
                                  </m:r>
                                </m:sup>
                              </m:sSubSup>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1</m:t>
                                  </m:r>
                                </m:sub>
                                <m:sup>
                                  <m:r>
                                    <a:rPr lang="en-US" altLang="zh-CN" sz="2400" i="1">
                                      <a:latin typeface="Cambria Math"/>
                                    </a:rPr>
                                    <m:t>′</m:t>
                                  </m:r>
                                </m:sup>
                              </m:sSubSup>
                              <m:sSubSup>
                                <m:sSubSupPr>
                                  <m:ctrlPr>
                                    <a:rPr lang="en-US" altLang="zh-CN" sz="2400" i="1" smtClean="0">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2</m:t>
                                  </m:r>
                                </m:sub>
                                <m:sup>
                                  <m:r>
                                    <a:rPr lang="en-US" altLang="zh-CN" sz="2400" i="1">
                                      <a:latin typeface="Cambria Math"/>
                                    </a:rPr>
                                    <m:t>′</m:t>
                                  </m:r>
                                </m:sup>
                              </m:sSubSup>
                              <m:sSubSup>
                                <m:sSubSupPr>
                                  <m:ctrlPr>
                                    <a:rPr lang="en-US" altLang="zh-CN" sz="2400" i="1">
                                      <a:latin typeface="Cambria Math" panose="02040503050406030204" pitchFamily="18" charset="0"/>
                                    </a:rPr>
                                  </m:ctrlPr>
                                </m:sSubSupPr>
                                <m:e>
                                  <m:r>
                                    <a:rPr lang="en-US" altLang="zh-CN" sz="2400" i="1">
                                      <a:latin typeface="Cambria Math"/>
                                    </a:rPr>
                                    <m:t>𝑄</m:t>
                                  </m:r>
                                </m:e>
                                <m:sub>
                                  <m:r>
                                    <a:rPr lang="en-US" altLang="zh-CN" sz="2400" b="0" i="1" smtClean="0">
                                      <a:latin typeface="Cambria Math"/>
                                    </a:rPr>
                                    <m:t>3</m:t>
                                  </m:r>
                                </m:sub>
                                <m:sup>
                                  <m:r>
                                    <a:rPr lang="en-US" altLang="zh-CN" sz="2400" i="1">
                                      <a:latin typeface="Cambria Math"/>
                                    </a:rPr>
                                    <m:t>′</m:t>
                                  </m:r>
                                </m:sup>
                              </m:sSubSup>
                              <m:r>
                                <a:rPr lang="en-US" altLang="zh-CN" sz="2400" b="0" i="1" smtClean="0">
                                  <a:latin typeface="Cambria Math"/>
                                </a:rPr>
                                <m:t>+(</m:t>
                              </m:r>
                              <m:sSub>
                                <m:sSubPr>
                                  <m:ctrlPr>
                                    <a:rPr lang="en-US" altLang="zh-CN" sz="2400" i="1">
                                      <a:latin typeface="Cambria Math" panose="02040503050406030204" pitchFamily="18" charset="0"/>
                                    </a:rPr>
                                  </m:ctrlPr>
                                </m:sSubPr>
                                <m:e>
                                  <m:r>
                                    <a:rPr lang="en-US" altLang="zh-CN" sz="2400" i="1">
                                      <a:latin typeface="Cambria Math"/>
                                    </a:rPr>
                                    <m:t>𝑄</m:t>
                                  </m:r>
                                </m:e>
                                <m:sub>
                                  <m:r>
                                    <a:rPr lang="en-US" altLang="zh-CN" sz="2400" i="1">
                                      <a:latin typeface="Cambria Math"/>
                                    </a:rPr>
                                    <m:t>0</m:t>
                                  </m:r>
                                </m:sub>
                              </m:sSub>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𝑄</m:t>
                                  </m:r>
                                </m:e>
                                <m:sub>
                                  <m:r>
                                    <a:rPr lang="en-US" altLang="zh-CN" sz="2400" i="1">
                                      <a:latin typeface="Cambria Math"/>
                                    </a:rPr>
                                    <m:t>1</m:t>
                                  </m:r>
                                </m:sub>
                              </m:sSub>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𝑄</m:t>
                                  </m:r>
                                </m:e>
                                <m:sub>
                                  <m:r>
                                    <a:rPr lang="en-US" altLang="zh-CN" sz="2400" b="0" i="1" smtClean="0">
                                      <a:latin typeface="Cambria Math"/>
                                    </a:rPr>
                                    <m:t>2</m:t>
                                  </m:r>
                                </m:sub>
                              </m:sSub>
                              <m:r>
                                <a:rPr lang="en-US" altLang="zh-CN" sz="2400" b="0" i="1" smtClean="0">
                                  <a:latin typeface="Cambria Math"/>
                                </a:rPr>
                                <m:t>)</m:t>
                              </m:r>
                              <m:sSub>
                                <m:sSubPr>
                                  <m:ctrlPr>
                                    <a:rPr lang="en-US" altLang="zh-CN" sz="2400" i="1">
                                      <a:latin typeface="Cambria Math" panose="02040503050406030204" pitchFamily="18" charset="0"/>
                                    </a:rPr>
                                  </m:ctrlPr>
                                </m:sSubPr>
                                <m:e>
                                  <m:r>
                                    <a:rPr lang="en-US" altLang="zh-CN" sz="2400" i="1">
                                      <a:latin typeface="Cambria Math"/>
                                    </a:rPr>
                                    <m:t>𝑄</m:t>
                                  </m:r>
                                </m:e>
                                <m:sub>
                                  <m:r>
                                    <a:rPr lang="en-US" altLang="zh-CN" sz="2400" b="0" i="1" smtClean="0">
                                      <a:latin typeface="Cambria Math"/>
                                    </a:rPr>
                                    <m:t>3</m:t>
                                  </m:r>
                                </m:sub>
                              </m:sSub>
                            </m:e>
                          </m:eqArr>
                        </m:e>
                      </m:d>
                    </m:oMath>
                  </m:oMathPara>
                </a14:m>
                <a:endParaRPr lang="en-US" altLang="zh-CN" sz="2400" dirty="0" smtClean="0">
                  <a:latin typeface="+mj-ea"/>
                  <a:ea typeface="+mj-ea"/>
                </a:endParaRPr>
              </a:p>
              <a:p>
                <a:endParaRPr lang="zh-CN" altLang="en-US" sz="2400" dirty="0">
                  <a:latin typeface="+mj-ea"/>
                  <a:ea typeface="+mj-ea"/>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749923" y="3006444"/>
                <a:ext cx="5277150" cy="2557367"/>
              </a:xfrm>
              <a:prstGeom prst="rect">
                <a:avLst/>
              </a:prstGeom>
              <a:blipFill rotWithShape="1">
                <a:blip r:embed="rId3"/>
                <a:stretch>
                  <a:fillRect l="-2309"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049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474840" cy="4569371"/>
          </a:xfrm>
        </p:spPr>
        <p:txBody>
          <a:bodyPr/>
          <a:lstStyle/>
          <a:p>
            <a:r>
              <a:rPr lang="zh-CN" altLang="en-US" dirty="0" smtClean="0"/>
              <a:t>同步十进制计数器</a:t>
            </a:r>
            <a:endParaRPr lang="en-US" altLang="zh-CN" dirty="0" smtClean="0"/>
          </a:p>
          <a:p>
            <a:pPr lvl="1"/>
            <a:r>
              <a:rPr lang="zh-CN" altLang="en-US" sz="2800" dirty="0" smtClean="0">
                <a:cs typeface="宋体" charset="0"/>
              </a:rPr>
              <a:t>减法计数器</a:t>
            </a:r>
            <a:endParaRPr lang="en-US" altLang="zh-CN" sz="2800" dirty="0">
              <a:cs typeface="宋体" charset="0"/>
            </a:endParaRPr>
          </a:p>
        </p:txBody>
      </p:sp>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867" y="620688"/>
            <a:ext cx="6357532" cy="551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7553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fade">
                                      <p:cBhvr>
                                        <p:cTn id="7" dur="500"/>
                                        <p:tgtEl>
                                          <p:spTgt spid="111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474840" cy="4569371"/>
          </a:xfrm>
        </p:spPr>
        <p:txBody>
          <a:bodyPr/>
          <a:lstStyle/>
          <a:p>
            <a:r>
              <a:rPr lang="zh-CN" altLang="en-US" dirty="0" smtClean="0"/>
              <a:t>同步十进制计数器</a:t>
            </a:r>
            <a:endParaRPr lang="en-US" altLang="zh-CN" dirty="0" smtClean="0"/>
          </a:p>
          <a:p>
            <a:pPr lvl="1"/>
            <a:r>
              <a:rPr lang="zh-CN" altLang="en-US" sz="2800" dirty="0" smtClean="0">
                <a:cs typeface="宋体" charset="0"/>
              </a:rPr>
              <a:t>减法计数器</a:t>
            </a:r>
            <a:endParaRPr lang="en-US" altLang="zh-CN" sz="2800" dirty="0">
              <a:cs typeface="宋体" charset="0"/>
            </a:endParaRP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80" y="1584590"/>
            <a:ext cx="7258719" cy="4721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9"/>
          <p:cNvSpPr txBox="1">
            <a:spLocks noChangeArrowheads="1"/>
          </p:cNvSpPr>
          <p:nvPr/>
        </p:nvSpPr>
        <p:spPr bwMode="auto">
          <a:xfrm>
            <a:off x="6510749" y="5389522"/>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mj-ea"/>
                <a:ea typeface="+mj-ea"/>
              </a:rPr>
              <a:t>能自启动</a:t>
            </a:r>
          </a:p>
        </p:txBody>
      </p:sp>
    </p:spTree>
    <p:extLst>
      <p:ext uri="{BB962C8B-B14F-4D97-AF65-F5344CB8AC3E}">
        <p14:creationId xmlns:p14="http://schemas.microsoft.com/office/powerpoint/2010/main" val="2154339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075240" cy="4569371"/>
          </a:xfrm>
        </p:spPr>
        <p:txBody>
          <a:bodyPr/>
          <a:lstStyle/>
          <a:p>
            <a:r>
              <a:rPr lang="zh-CN" altLang="en-US" dirty="0" smtClean="0"/>
              <a:t>同步十进制计数器</a:t>
            </a:r>
            <a:endParaRPr lang="en-US" altLang="zh-CN" dirty="0" smtClean="0"/>
          </a:p>
          <a:p>
            <a:pPr lvl="1"/>
            <a:r>
              <a:rPr lang="zh-CN" altLang="en-US" dirty="0">
                <a:cs typeface="宋体" charset="0"/>
              </a:rPr>
              <a:t>十进制可逆计数器</a:t>
            </a:r>
          </a:p>
          <a:p>
            <a:pPr lvl="2"/>
            <a:r>
              <a:rPr lang="zh-CN" altLang="en-US" dirty="0">
                <a:cs typeface="宋体" charset="0"/>
              </a:rPr>
              <a:t>基本原理一致，电路只用到</a:t>
            </a:r>
            <a:r>
              <a:rPr lang="en-US" altLang="zh-CN" dirty="0">
                <a:cs typeface="宋体" charset="0"/>
              </a:rPr>
              <a:t>0000~1001</a:t>
            </a:r>
            <a:r>
              <a:rPr lang="zh-CN" altLang="en-US" dirty="0">
                <a:cs typeface="宋体" charset="0"/>
              </a:rPr>
              <a:t>的十个</a:t>
            </a:r>
            <a:r>
              <a:rPr lang="zh-CN" altLang="en-US" dirty="0" smtClean="0">
                <a:cs typeface="宋体" charset="0"/>
              </a:rPr>
              <a:t>状态</a:t>
            </a:r>
            <a:endParaRPr lang="en-US" altLang="zh-CN" dirty="0" smtClean="0">
              <a:cs typeface="宋体" charset="0"/>
            </a:endParaRPr>
          </a:p>
          <a:p>
            <a:pPr lvl="2"/>
            <a:endParaRPr lang="en-US" altLang="zh-CN" dirty="0">
              <a:cs typeface="宋体" charset="0"/>
            </a:endParaRPr>
          </a:p>
          <a:p>
            <a:pPr lvl="1"/>
            <a:r>
              <a:rPr lang="zh-CN" altLang="en-US" sz="2800" dirty="0" smtClean="0"/>
              <a:t>实例器件</a:t>
            </a:r>
            <a:endParaRPr lang="en-US" altLang="zh-CN" sz="2800" dirty="0" smtClean="0"/>
          </a:p>
          <a:p>
            <a:pPr lvl="1"/>
            <a:r>
              <a:rPr lang="zh-CN" altLang="en-US" sz="2800" dirty="0" smtClean="0"/>
              <a:t>单</a:t>
            </a:r>
            <a:r>
              <a:rPr lang="zh-CN" altLang="en-US" sz="2800" dirty="0"/>
              <a:t>时钟：</a:t>
            </a:r>
            <a:r>
              <a:rPr lang="en-US" altLang="zh-CN" sz="2800" dirty="0" smtClean="0"/>
              <a:t>74LS190</a:t>
            </a:r>
            <a:r>
              <a:rPr lang="zh-CN" altLang="en-US" sz="2800" dirty="0" smtClean="0"/>
              <a:t>、</a:t>
            </a:r>
            <a:r>
              <a:rPr lang="en-US" altLang="zh-CN" sz="2800" dirty="0" smtClean="0"/>
              <a:t>74LS168</a:t>
            </a:r>
            <a:r>
              <a:rPr lang="zh-CN" altLang="en-US" sz="2800" dirty="0" smtClean="0"/>
              <a:t>、</a:t>
            </a:r>
            <a:r>
              <a:rPr lang="en-US" altLang="zh-CN" dirty="0" smtClean="0"/>
              <a:t>CC4510</a:t>
            </a:r>
            <a:r>
              <a:rPr lang="zh-CN" altLang="en-US" dirty="0" smtClean="0"/>
              <a:t>等</a:t>
            </a:r>
            <a:endParaRPr lang="en-US" altLang="zh-CN" sz="2800" dirty="0" smtClean="0"/>
          </a:p>
          <a:p>
            <a:pPr lvl="1"/>
            <a:r>
              <a:rPr lang="zh-CN" altLang="en-US" sz="2800" dirty="0" smtClean="0"/>
              <a:t>双</a:t>
            </a:r>
            <a:r>
              <a:rPr lang="zh-CN" altLang="en-US" sz="2800" dirty="0"/>
              <a:t>时钟：</a:t>
            </a:r>
            <a:r>
              <a:rPr lang="en-US" altLang="zh-CN" sz="2800" dirty="0" smtClean="0"/>
              <a:t>74LS192</a:t>
            </a:r>
            <a:r>
              <a:rPr lang="zh-CN" altLang="en-US" sz="2800" dirty="0" smtClean="0"/>
              <a:t>、</a:t>
            </a:r>
            <a:r>
              <a:rPr lang="en-US" altLang="zh-CN" dirty="0" smtClean="0"/>
              <a:t>CC40192</a:t>
            </a:r>
            <a:r>
              <a:rPr lang="zh-CN" altLang="en-US" dirty="0" smtClean="0"/>
              <a:t>等</a:t>
            </a:r>
            <a:endParaRPr lang="en-US" altLang="zh-CN" sz="2800" dirty="0"/>
          </a:p>
          <a:p>
            <a:pPr lvl="1"/>
            <a:endParaRPr lang="zh-CN" altLang="en-US" dirty="0">
              <a:cs typeface="宋体" charset="0"/>
            </a:endParaRPr>
          </a:p>
        </p:txBody>
      </p:sp>
    </p:spTree>
    <p:extLst>
      <p:ext uri="{BB962C8B-B14F-4D97-AF65-F5344CB8AC3E}">
        <p14:creationId xmlns:p14="http://schemas.microsoft.com/office/powerpoint/2010/main" val="403049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075240" cy="4569371"/>
          </a:xfrm>
        </p:spPr>
        <p:txBody>
          <a:bodyPr/>
          <a:lstStyle/>
          <a:p>
            <a:r>
              <a:rPr lang="zh-CN" altLang="en-US" dirty="0" smtClean="0"/>
              <a:t>同步十进制计数器</a:t>
            </a:r>
            <a:endParaRPr lang="en-US" altLang="zh-CN" dirty="0" smtClean="0"/>
          </a:p>
          <a:p>
            <a:pPr lvl="1"/>
            <a:r>
              <a:rPr lang="zh-CN" altLang="en-US" dirty="0">
                <a:cs typeface="宋体" charset="0"/>
              </a:rPr>
              <a:t>十进制可逆计数器</a:t>
            </a:r>
          </a:p>
          <a:p>
            <a:pPr lvl="2"/>
            <a:r>
              <a:rPr lang="zh-CN" altLang="en-US" dirty="0">
                <a:cs typeface="宋体" charset="0"/>
              </a:rPr>
              <a:t>基本原理一致，电路只用到</a:t>
            </a:r>
            <a:r>
              <a:rPr lang="en-US" altLang="zh-CN" dirty="0">
                <a:cs typeface="宋体" charset="0"/>
              </a:rPr>
              <a:t>0000~1001</a:t>
            </a:r>
            <a:r>
              <a:rPr lang="zh-CN" altLang="en-US" dirty="0">
                <a:cs typeface="宋体" charset="0"/>
              </a:rPr>
              <a:t>的十个</a:t>
            </a:r>
            <a:r>
              <a:rPr lang="zh-CN" altLang="en-US" dirty="0" smtClean="0">
                <a:cs typeface="宋体" charset="0"/>
              </a:rPr>
              <a:t>状态</a:t>
            </a:r>
            <a:endParaRPr lang="en-US" altLang="zh-CN" dirty="0" smtClean="0">
              <a:cs typeface="宋体" charset="0"/>
            </a:endParaRPr>
          </a:p>
          <a:p>
            <a:pPr lvl="2"/>
            <a:endParaRPr lang="en-US" altLang="zh-CN" dirty="0">
              <a:cs typeface="宋体" charset="0"/>
            </a:endParaRPr>
          </a:p>
          <a:p>
            <a:pPr lvl="1"/>
            <a:r>
              <a:rPr lang="zh-CN" altLang="en-US" sz="2800" dirty="0" smtClean="0"/>
              <a:t>实例器件</a:t>
            </a:r>
            <a:endParaRPr lang="en-US" altLang="zh-CN" sz="2800" dirty="0" smtClean="0"/>
          </a:p>
          <a:p>
            <a:pPr lvl="1"/>
            <a:r>
              <a:rPr lang="zh-CN" altLang="en-US" sz="2800" dirty="0" smtClean="0"/>
              <a:t>单</a:t>
            </a:r>
            <a:r>
              <a:rPr lang="zh-CN" altLang="en-US" sz="2800" dirty="0"/>
              <a:t>时钟：</a:t>
            </a:r>
            <a:r>
              <a:rPr lang="en-US" altLang="zh-CN" sz="2800" dirty="0" smtClean="0"/>
              <a:t>74190,168</a:t>
            </a:r>
          </a:p>
          <a:p>
            <a:pPr lvl="1"/>
            <a:r>
              <a:rPr lang="zh-CN" altLang="en-US" sz="2800" dirty="0" smtClean="0"/>
              <a:t>双</a:t>
            </a:r>
            <a:r>
              <a:rPr lang="zh-CN" altLang="en-US" sz="2800" dirty="0"/>
              <a:t>时钟：</a:t>
            </a:r>
            <a:r>
              <a:rPr lang="en-US" altLang="zh-CN" sz="2800" dirty="0"/>
              <a:t>74192</a:t>
            </a:r>
          </a:p>
          <a:p>
            <a:pPr lvl="1"/>
            <a:endParaRPr lang="zh-CN" altLang="en-US" dirty="0">
              <a:cs typeface="宋体" charset="0"/>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2307"/>
          <a:stretch/>
        </p:blipFill>
        <p:spPr>
          <a:xfrm>
            <a:off x="395536" y="2708920"/>
            <a:ext cx="8388424" cy="3282447"/>
          </a:xfrm>
          <a:prstGeom prst="rect">
            <a:avLst/>
          </a:prstGeom>
        </p:spPr>
      </p:pic>
      <p:sp>
        <p:nvSpPr>
          <p:cNvPr id="5" name="内容占位符 4"/>
          <p:cNvSpPr txBox="1">
            <a:spLocks/>
          </p:cNvSpPr>
          <p:nvPr/>
        </p:nvSpPr>
        <p:spPr>
          <a:xfrm>
            <a:off x="1763688" y="5991367"/>
            <a:ext cx="6408712" cy="648072"/>
          </a:xfrm>
          <a:prstGeom prst="rect">
            <a:avLst/>
          </a:prstGeom>
        </p:spPr>
        <p:txBody>
          <a:bodyPr/>
          <a:lstStyle>
            <a:lvl1pPr marL="342900" indent="-342900" algn="l" rtl="0" eaLnBrk="0" fontAlgn="base" hangingPunct="0">
              <a:lnSpc>
                <a:spcPct val="110000"/>
              </a:lnSpc>
              <a:spcBef>
                <a:spcPct val="20000"/>
              </a:spcBef>
              <a:spcAft>
                <a:spcPct val="0"/>
              </a:spcAft>
              <a:buChar char="•"/>
              <a:defRPr kumimoji="1" sz="3200" baseline="0">
                <a:solidFill>
                  <a:schemeClr val="tx1"/>
                </a:solidFill>
                <a:latin typeface="Times New Roman" pitchFamily="18" charset="0"/>
                <a:ea typeface="+mj-ea"/>
                <a:cs typeface="宋体" charset="0"/>
              </a:defRPr>
            </a:lvl1pPr>
            <a:lvl2pPr marL="742950" indent="-285750" algn="l" rtl="0" eaLnBrk="0" fontAlgn="base" hangingPunct="0">
              <a:lnSpc>
                <a:spcPct val="110000"/>
              </a:lnSpc>
              <a:spcBef>
                <a:spcPct val="20000"/>
              </a:spcBef>
              <a:spcAft>
                <a:spcPct val="0"/>
              </a:spcAft>
              <a:buChar char="–"/>
              <a:defRPr kumimoji="1" sz="2800" baseline="0">
                <a:solidFill>
                  <a:schemeClr val="tx1"/>
                </a:solidFill>
                <a:latin typeface="Times New Roman" pitchFamily="18" charset="0"/>
                <a:ea typeface="+mj-ea"/>
              </a:defRPr>
            </a:lvl2pPr>
            <a:lvl3pPr marL="1143000" indent="-228600" algn="l" rtl="0" eaLnBrk="0" fontAlgn="base" hangingPunct="0">
              <a:lnSpc>
                <a:spcPct val="110000"/>
              </a:lnSpc>
              <a:spcBef>
                <a:spcPct val="20000"/>
              </a:spcBef>
              <a:spcAft>
                <a:spcPct val="0"/>
              </a:spcAft>
              <a:buChar char="•"/>
              <a:defRPr kumimoji="1" sz="2400" baseline="0">
                <a:solidFill>
                  <a:schemeClr val="tx1"/>
                </a:solidFill>
                <a:latin typeface="Times New Roman" pitchFamily="18" charset="0"/>
                <a:ea typeface="+mj-ea"/>
              </a:defRPr>
            </a:lvl3pPr>
            <a:lvl4pPr marL="16002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4pPr>
            <a:lvl5pPr marL="2057400" indent="-228600" algn="l" rtl="0" eaLnBrk="0" fontAlgn="base" hangingPunct="0">
              <a:lnSpc>
                <a:spcPct val="110000"/>
              </a:lnSpc>
              <a:spcBef>
                <a:spcPct val="20000"/>
              </a:spcBef>
              <a:spcAft>
                <a:spcPct val="0"/>
              </a:spcAft>
              <a:buChar char="»"/>
              <a:defRPr kumimoji="1" sz="2000" baseline="0">
                <a:solidFill>
                  <a:schemeClr val="tx1"/>
                </a:solidFill>
                <a:latin typeface="Times New Roman" pitchFamily="18" charset="0"/>
                <a:ea typeface="+mj-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zh-CN" altLang="en-US" sz="2400" dirty="0" smtClean="0"/>
              <a:t>单时钟同步十进制加</a:t>
            </a:r>
            <a:r>
              <a:rPr lang="en-US" altLang="zh-CN" sz="2400" dirty="0" smtClean="0"/>
              <a:t>/</a:t>
            </a:r>
            <a:r>
              <a:rPr lang="zh-CN" altLang="en-US" sz="2400" dirty="0" smtClean="0"/>
              <a:t>减计数器</a:t>
            </a:r>
            <a:r>
              <a:rPr lang="en-US" altLang="zh-CN" sz="2400" dirty="0" smtClean="0"/>
              <a:t>74LS190</a:t>
            </a:r>
            <a:endParaRPr lang="zh-CN" altLang="en-US" sz="2400" dirty="0"/>
          </a:p>
        </p:txBody>
      </p:sp>
    </p:spTree>
    <p:extLst>
      <p:ext uri="{BB962C8B-B14F-4D97-AF65-F5344CB8AC3E}">
        <p14:creationId xmlns:p14="http://schemas.microsoft.com/office/powerpoint/2010/main" val="2301115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8642"/>
            <a:ext cx="5760639" cy="6646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4"/>
          <p:cNvSpPr>
            <a:spLocks noGrp="1"/>
          </p:cNvSpPr>
          <p:nvPr>
            <p:ph idx="1"/>
          </p:nvPr>
        </p:nvSpPr>
        <p:spPr>
          <a:xfrm>
            <a:off x="7164288" y="3501065"/>
            <a:ext cx="1800200" cy="648072"/>
          </a:xfrm>
        </p:spPr>
        <p:txBody>
          <a:bodyPr/>
          <a:lstStyle/>
          <a:p>
            <a:pPr marL="0" indent="0">
              <a:buNone/>
            </a:pPr>
            <a:r>
              <a:rPr lang="en-US" altLang="zh-CN" dirty="0" smtClean="0"/>
              <a:t>74LS190</a:t>
            </a:r>
            <a:endParaRPr lang="zh-CN" altLang="en-US" dirty="0"/>
          </a:p>
        </p:txBody>
      </p:sp>
    </p:spTree>
    <p:extLst>
      <p:ext uri="{BB962C8B-B14F-4D97-AF65-F5344CB8AC3E}">
        <p14:creationId xmlns:p14="http://schemas.microsoft.com/office/powerpoint/2010/main" val="2090673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5915000" cy="4569371"/>
          </a:xfrm>
        </p:spPr>
        <p:txBody>
          <a:bodyPr/>
          <a:lstStyle/>
          <a:p>
            <a:r>
              <a:rPr lang="zh-CN" altLang="en-US" dirty="0" smtClean="0"/>
              <a:t>异步</a:t>
            </a:r>
            <a:r>
              <a:rPr lang="zh-CN" altLang="en-US" dirty="0" smtClean="0">
                <a:cs typeface="宋体" charset="0"/>
              </a:rPr>
              <a:t>二进制</a:t>
            </a:r>
            <a:r>
              <a:rPr lang="zh-CN" altLang="en-US" dirty="0">
                <a:cs typeface="宋体" charset="0"/>
              </a:rPr>
              <a:t>加法</a:t>
            </a:r>
            <a:r>
              <a:rPr lang="zh-CN" altLang="en-US" dirty="0" smtClean="0">
                <a:cs typeface="宋体" charset="0"/>
              </a:rPr>
              <a:t>计数器</a:t>
            </a:r>
            <a:endParaRPr lang="en-US" altLang="zh-CN" dirty="0"/>
          </a:p>
          <a:p>
            <a:pPr lvl="1"/>
            <a:r>
              <a:rPr lang="zh-CN" altLang="en-US" sz="2400" dirty="0" smtClean="0"/>
              <a:t>时钟</a:t>
            </a:r>
            <a:r>
              <a:rPr lang="en-US" altLang="zh-CN" sz="2400" i="1" dirty="0"/>
              <a:t>CLK</a:t>
            </a:r>
            <a:r>
              <a:rPr lang="zh-CN" altLang="en-US" sz="2400" dirty="0"/>
              <a:t>加在最低位，高位脉冲接在低位的</a:t>
            </a:r>
            <a:r>
              <a:rPr lang="en-US" altLang="zh-CN" sz="2400" i="1" dirty="0"/>
              <a:t>Q </a:t>
            </a:r>
            <a:r>
              <a:rPr lang="zh-CN" altLang="en-US" sz="2400" dirty="0"/>
              <a:t>端或</a:t>
            </a:r>
            <a:r>
              <a:rPr lang="en-US" altLang="zh-CN" sz="2400" i="1" dirty="0"/>
              <a:t>Q</a:t>
            </a:r>
            <a:r>
              <a:rPr lang="en-US" altLang="zh-CN" sz="2400" i="1" dirty="0">
                <a:sym typeface="Symbol" pitchFamily="18" charset="2"/>
              </a:rPr>
              <a:t></a:t>
            </a:r>
            <a:r>
              <a:rPr lang="en-US" altLang="zh-CN" sz="2400" i="1" dirty="0"/>
              <a:t> </a:t>
            </a:r>
            <a:r>
              <a:rPr lang="zh-CN" altLang="en-US" sz="2400" dirty="0"/>
              <a:t>端</a:t>
            </a:r>
            <a:r>
              <a:rPr lang="zh-CN" altLang="en-US" sz="2400" dirty="0" smtClean="0"/>
              <a:t>。</a:t>
            </a:r>
            <a:endParaRPr lang="en-US" altLang="zh-CN" sz="2400" dirty="0"/>
          </a:p>
          <a:p>
            <a:pPr lvl="1"/>
            <a:r>
              <a:rPr lang="zh-CN" altLang="en-US" sz="2400" dirty="0" smtClean="0">
                <a:cs typeface="宋体" charset="0"/>
              </a:rPr>
              <a:t>在</a:t>
            </a:r>
            <a:r>
              <a:rPr lang="zh-CN" altLang="en-US" sz="2400" dirty="0">
                <a:cs typeface="宋体" charset="0"/>
              </a:rPr>
              <a:t>末位</a:t>
            </a:r>
            <a:r>
              <a:rPr lang="en-US" altLang="zh-CN" sz="2400" dirty="0">
                <a:cs typeface="宋体" charset="0"/>
              </a:rPr>
              <a:t>+1</a:t>
            </a:r>
            <a:r>
              <a:rPr lang="zh-CN" altLang="en-US" sz="2400" dirty="0">
                <a:cs typeface="宋体" charset="0"/>
              </a:rPr>
              <a:t>时，从低位到高位逐位进位方式工作</a:t>
            </a:r>
            <a:r>
              <a:rPr lang="zh-CN" altLang="en-US" sz="2400" dirty="0" smtClean="0">
                <a:cs typeface="宋体" charset="0"/>
              </a:rPr>
              <a:t>。</a:t>
            </a:r>
            <a:endParaRPr lang="en-US" altLang="zh-CN" sz="2400" dirty="0" smtClean="0">
              <a:cs typeface="宋体" charset="0"/>
            </a:endParaRPr>
          </a:p>
          <a:p>
            <a:pPr lvl="1"/>
            <a:endParaRPr lang="en-US" altLang="zh-CN" sz="2400" dirty="0">
              <a:cs typeface="宋体" charset="0"/>
            </a:endParaRPr>
          </a:p>
          <a:p>
            <a:pPr lvl="1"/>
            <a:r>
              <a:rPr lang="zh-CN" altLang="en-US" sz="2400" dirty="0" smtClean="0">
                <a:cs typeface="宋体" charset="0"/>
              </a:rPr>
              <a:t>原则</a:t>
            </a:r>
            <a:r>
              <a:rPr lang="zh-CN" altLang="en-US" sz="2400" dirty="0">
                <a:cs typeface="宋体" charset="0"/>
              </a:rPr>
              <a:t>：每</a:t>
            </a:r>
            <a:r>
              <a:rPr lang="en-US" altLang="zh-CN" sz="2400" dirty="0">
                <a:cs typeface="宋体" charset="0"/>
              </a:rPr>
              <a:t>1</a:t>
            </a:r>
            <a:r>
              <a:rPr lang="zh-CN" altLang="en-US" sz="2400" dirty="0">
                <a:cs typeface="宋体" charset="0"/>
              </a:rPr>
              <a:t>位</a:t>
            </a:r>
            <a:r>
              <a:rPr lang="zh-CN" altLang="en-US" sz="2400" dirty="0" smtClean="0">
                <a:cs typeface="宋体" charset="0"/>
              </a:rPr>
              <a:t>从</a:t>
            </a:r>
            <a:r>
              <a:rPr lang="en-US" altLang="zh-CN" sz="2400" dirty="0" smtClean="0">
                <a:cs typeface="宋体" charset="0"/>
              </a:rPr>
              <a:t>1</a:t>
            </a:r>
            <a:r>
              <a:rPr lang="zh-CN" altLang="en-US" sz="2400" dirty="0" smtClean="0">
                <a:cs typeface="宋体" charset="0"/>
              </a:rPr>
              <a:t>变</a:t>
            </a:r>
            <a:r>
              <a:rPr lang="en-US" altLang="zh-CN" sz="2400" dirty="0" smtClean="0">
                <a:cs typeface="宋体" charset="0"/>
              </a:rPr>
              <a:t>0</a:t>
            </a:r>
            <a:r>
              <a:rPr lang="zh-CN" altLang="en-US" sz="2400" dirty="0" smtClean="0">
                <a:cs typeface="宋体" charset="0"/>
              </a:rPr>
              <a:t>时</a:t>
            </a:r>
            <a:r>
              <a:rPr lang="zh-CN" altLang="en-US" sz="2400" dirty="0">
                <a:cs typeface="宋体" charset="0"/>
              </a:rPr>
              <a:t>，向高位发出</a:t>
            </a:r>
            <a:r>
              <a:rPr lang="zh-CN" altLang="en-US" sz="2400" dirty="0" smtClean="0">
                <a:cs typeface="宋体" charset="0"/>
              </a:rPr>
              <a:t>进位信号，</a:t>
            </a:r>
            <a:r>
              <a:rPr lang="zh-CN" altLang="en-US" sz="2400" dirty="0">
                <a:cs typeface="宋体" charset="0"/>
              </a:rPr>
              <a:t>使高位翻转</a:t>
            </a:r>
          </a:p>
          <a:p>
            <a:pPr lvl="1"/>
            <a:endParaRPr lang="zh-CN" altLang="en-US" sz="2400" dirty="0">
              <a:cs typeface="宋体"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09013511"/>
              </p:ext>
            </p:extLst>
          </p:nvPr>
        </p:nvGraphicFramePr>
        <p:xfrm>
          <a:off x="6372200" y="1484784"/>
          <a:ext cx="2598737" cy="5183188"/>
        </p:xfrm>
        <a:graphic>
          <a:graphicData uri="http://schemas.openxmlformats.org/presentationml/2006/ole">
            <mc:AlternateContent xmlns:mc="http://schemas.openxmlformats.org/markup-compatibility/2006">
              <mc:Choice xmlns:v="urn:schemas-microsoft-com:vml" Requires="v">
                <p:oleObj spid="_x0000_s58398" name="Visio" r:id="rId3" imgW="1418844" imgH="2248205" progId="Visio.Drawing.11">
                  <p:embed/>
                </p:oleObj>
              </mc:Choice>
              <mc:Fallback>
                <p:oleObj name="Visio" r:id="rId3" imgW="1418844" imgH="2248205" progId="Visio.Drawing.11">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r="24750" b="4860"/>
                      <a:stretch>
                        <a:fillRect/>
                      </a:stretch>
                    </p:blipFill>
                    <p:spPr bwMode="auto">
                      <a:xfrm>
                        <a:off x="6372200" y="1484784"/>
                        <a:ext cx="2598737" cy="5183188"/>
                      </a:xfrm>
                      <a:prstGeom prst="rect">
                        <a:avLst/>
                      </a:prstGeom>
                      <a:solidFill>
                        <a:schemeClr val="bg1"/>
                      </a:solidFill>
                      <a:ln w="57150" cap="sq" cmpd="thickThin">
                        <a:noFill/>
                        <a:miter lim="800000"/>
                        <a:headEnd type="none" w="sm" len="sm"/>
                        <a:tailEnd type="none" w="sm" len="sm"/>
                      </a:ln>
                      <a:effectLst/>
                    </p:spPr>
                  </p:pic>
                </p:oleObj>
              </mc:Fallback>
            </mc:AlternateContent>
          </a:graphicData>
        </a:graphic>
      </p:graphicFrame>
    </p:spTree>
    <p:extLst>
      <p:ext uri="{BB962C8B-B14F-4D97-AF65-F5344CB8AC3E}">
        <p14:creationId xmlns:p14="http://schemas.microsoft.com/office/powerpoint/2010/main" val="403049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概述</a:t>
            </a:r>
            <a:endParaRPr lang="en-US" altLang="zh-CN" dirty="0"/>
          </a:p>
        </p:txBody>
      </p:sp>
      <p:sp>
        <p:nvSpPr>
          <p:cNvPr id="4" name="内容占位符 3"/>
          <p:cNvSpPr>
            <a:spLocks noGrp="1"/>
          </p:cNvSpPr>
          <p:nvPr>
            <p:ph idx="1"/>
          </p:nvPr>
        </p:nvSpPr>
        <p:spPr/>
        <p:txBody>
          <a:bodyPr/>
          <a:lstStyle/>
          <a:p>
            <a:r>
              <a:rPr lang="zh-CN" altLang="en-US" dirty="0" smtClean="0"/>
              <a:t>时序逻辑电路</a:t>
            </a:r>
            <a:endParaRPr lang="en-US" altLang="zh-CN" dirty="0" smtClean="0"/>
          </a:p>
          <a:p>
            <a:pPr lvl="1"/>
            <a:r>
              <a:rPr lang="zh-CN" altLang="en-US" dirty="0" smtClean="0"/>
              <a:t>可以用三个方程组来描述信号间的逻辑关系</a:t>
            </a:r>
            <a:endParaRPr lang="en-US" altLang="zh-CN" dirty="0" smtClean="0"/>
          </a:p>
          <a:p>
            <a:pPr lvl="1"/>
            <a:endParaRPr lang="en-US" altLang="zh-CN" dirty="0" smtClean="0"/>
          </a:p>
          <a:p>
            <a:pPr lvl="2"/>
            <a:r>
              <a:rPr lang="zh-CN" altLang="en-US" dirty="0" smtClean="0"/>
              <a:t>输出方程</a:t>
            </a:r>
            <a:endParaRPr lang="en-US" altLang="zh-CN" dirty="0" smtClean="0"/>
          </a:p>
          <a:p>
            <a:pPr lvl="2"/>
            <a:r>
              <a:rPr lang="zh-CN" altLang="en-US" dirty="0"/>
              <a:t>驱动</a:t>
            </a:r>
            <a:r>
              <a:rPr lang="zh-CN" altLang="en-US" dirty="0" smtClean="0"/>
              <a:t>方程</a:t>
            </a:r>
            <a:endParaRPr lang="en-US" altLang="zh-CN" dirty="0" smtClean="0"/>
          </a:p>
          <a:p>
            <a:pPr lvl="2"/>
            <a:r>
              <a:rPr lang="zh-CN" altLang="en-US" dirty="0"/>
              <a:t>状态方程</a:t>
            </a:r>
            <a:endParaRPr lang="en-US" altLang="zh-CN" dirty="0" smtClean="0"/>
          </a:p>
          <a:p>
            <a:pPr lvl="2"/>
            <a:endParaRPr lang="en-US" altLang="zh-CN" dirty="0" smtClean="0"/>
          </a:p>
          <a:p>
            <a:endParaRPr lang="en-US" altLang="zh-CN" dirty="0" smtClean="0"/>
          </a:p>
        </p:txBody>
      </p:sp>
      <p:pic>
        <p:nvPicPr>
          <p:cNvPr id="9" name="Picture 6" descr="6-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2708920"/>
            <a:ext cx="3790353" cy="223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630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363272" cy="4569371"/>
          </a:xfrm>
        </p:spPr>
        <p:txBody>
          <a:bodyPr/>
          <a:lstStyle/>
          <a:p>
            <a:r>
              <a:rPr lang="zh-CN" altLang="en-US" dirty="0" smtClean="0"/>
              <a:t>异步</a:t>
            </a:r>
            <a:r>
              <a:rPr lang="zh-CN" altLang="en-US" dirty="0" smtClean="0">
                <a:cs typeface="宋体" charset="0"/>
              </a:rPr>
              <a:t>二进制</a:t>
            </a:r>
            <a:r>
              <a:rPr lang="zh-CN" altLang="en-US" dirty="0">
                <a:cs typeface="宋体" charset="0"/>
              </a:rPr>
              <a:t>加法</a:t>
            </a:r>
            <a:r>
              <a:rPr lang="zh-CN" altLang="en-US" dirty="0" smtClean="0">
                <a:cs typeface="宋体" charset="0"/>
              </a:rPr>
              <a:t>计数器</a:t>
            </a:r>
            <a:endParaRPr lang="en-US" altLang="zh-CN" dirty="0"/>
          </a:p>
          <a:p>
            <a:pPr lvl="1"/>
            <a:r>
              <a:rPr lang="zh-CN" altLang="en-US" sz="2400" dirty="0" smtClean="0">
                <a:cs typeface="宋体" charset="0"/>
              </a:rPr>
              <a:t>下图为下降沿触发的</a:t>
            </a:r>
            <a:r>
              <a:rPr lang="en-US" altLang="zh-CN" sz="2400" dirty="0" smtClean="0">
                <a:cs typeface="宋体" charset="0"/>
              </a:rPr>
              <a:t>T</a:t>
            </a:r>
            <a:r>
              <a:rPr lang="zh-CN" altLang="en-US" sz="2400" dirty="0" smtClean="0">
                <a:cs typeface="宋体" charset="0"/>
              </a:rPr>
              <a:t>触发器组成的</a:t>
            </a:r>
            <a:r>
              <a:rPr lang="en-US" altLang="zh-CN" sz="2400" dirty="0" smtClean="0">
                <a:cs typeface="宋体" charset="0"/>
              </a:rPr>
              <a:t>3</a:t>
            </a:r>
            <a:r>
              <a:rPr lang="zh-CN" altLang="en-US" sz="2400" dirty="0">
                <a:cs typeface="宋体" charset="0"/>
              </a:rPr>
              <a:t>位二进制加法计数器的</a:t>
            </a:r>
            <a:r>
              <a:rPr lang="zh-CN" altLang="en-US" sz="2400" dirty="0" smtClean="0">
                <a:cs typeface="宋体" charset="0"/>
              </a:rPr>
              <a:t>逻辑电路和波形图，</a:t>
            </a:r>
            <a:r>
              <a:rPr lang="en-US" altLang="zh-CN" sz="2400" dirty="0">
                <a:cs typeface="宋体" charset="0"/>
              </a:rPr>
              <a:t> </a:t>
            </a:r>
            <a:r>
              <a:rPr lang="en-US" altLang="zh-CN" sz="2400" dirty="0" smtClean="0">
                <a:cs typeface="宋体" charset="0"/>
              </a:rPr>
              <a:t>T</a:t>
            </a:r>
            <a:r>
              <a:rPr lang="zh-CN" altLang="en-US" sz="2400" dirty="0" smtClean="0">
                <a:cs typeface="宋体" charset="0"/>
              </a:rPr>
              <a:t>触发器是由</a:t>
            </a:r>
            <a:r>
              <a:rPr lang="en-US" altLang="zh-CN" sz="2400" dirty="0" smtClean="0">
                <a:cs typeface="宋体" charset="0"/>
              </a:rPr>
              <a:t>JK</a:t>
            </a:r>
            <a:r>
              <a:rPr lang="zh-CN" altLang="en-US" sz="2400" dirty="0" smtClean="0">
                <a:cs typeface="宋体" charset="0"/>
              </a:rPr>
              <a:t>触发器实现的</a:t>
            </a:r>
            <a:endParaRPr lang="en-US" altLang="zh-CN" sz="2400" dirty="0" smtClean="0">
              <a:cs typeface="宋体" charset="0"/>
            </a:endParaRPr>
          </a:p>
        </p:txBody>
      </p:sp>
      <p:pic>
        <p:nvPicPr>
          <p:cNvPr id="5" name="Picture 6" descr="6-3-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5" y="3573016"/>
            <a:ext cx="4348410" cy="18372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6-3-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5914" y="3212976"/>
            <a:ext cx="4694444" cy="304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791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5698976" cy="4569371"/>
          </a:xfrm>
        </p:spPr>
        <p:txBody>
          <a:bodyPr/>
          <a:lstStyle/>
          <a:p>
            <a:r>
              <a:rPr lang="zh-CN" altLang="en-US" dirty="0" smtClean="0"/>
              <a:t>异步</a:t>
            </a:r>
            <a:r>
              <a:rPr lang="zh-CN" altLang="en-US" dirty="0" smtClean="0">
                <a:cs typeface="宋体" charset="0"/>
              </a:rPr>
              <a:t>二进制减法计数器</a:t>
            </a:r>
            <a:endParaRPr lang="en-US" altLang="zh-CN" dirty="0"/>
          </a:p>
          <a:p>
            <a:pPr lvl="1"/>
            <a:r>
              <a:rPr lang="zh-CN" altLang="en-US" sz="2400" dirty="0" smtClean="0"/>
              <a:t>时钟</a:t>
            </a:r>
            <a:r>
              <a:rPr lang="en-US" altLang="zh-CN" sz="2400" i="1" dirty="0"/>
              <a:t>CLK</a:t>
            </a:r>
            <a:r>
              <a:rPr lang="zh-CN" altLang="en-US" sz="2400" dirty="0"/>
              <a:t>加在最低位，高位脉冲接在低位的</a:t>
            </a:r>
            <a:r>
              <a:rPr lang="en-US" altLang="zh-CN" sz="2400" i="1" dirty="0"/>
              <a:t>Q </a:t>
            </a:r>
            <a:r>
              <a:rPr lang="zh-CN" altLang="en-US" sz="2400" dirty="0"/>
              <a:t>端或</a:t>
            </a:r>
            <a:r>
              <a:rPr lang="en-US" altLang="zh-CN" sz="2400" i="1" dirty="0"/>
              <a:t>Q</a:t>
            </a:r>
            <a:r>
              <a:rPr lang="en-US" altLang="zh-CN" sz="2400" i="1" dirty="0">
                <a:sym typeface="Symbol" pitchFamily="18" charset="2"/>
              </a:rPr>
              <a:t></a:t>
            </a:r>
            <a:r>
              <a:rPr lang="en-US" altLang="zh-CN" sz="2400" i="1" dirty="0"/>
              <a:t> </a:t>
            </a:r>
            <a:r>
              <a:rPr lang="zh-CN" altLang="en-US" sz="2400" dirty="0"/>
              <a:t>端</a:t>
            </a:r>
            <a:r>
              <a:rPr lang="zh-CN" altLang="en-US" sz="2400" dirty="0" smtClean="0"/>
              <a:t>。</a:t>
            </a:r>
            <a:endParaRPr lang="en-US" altLang="zh-CN" sz="2400" dirty="0"/>
          </a:p>
          <a:p>
            <a:pPr lvl="1"/>
            <a:r>
              <a:rPr lang="zh-CN" altLang="en-US" sz="2400" dirty="0" smtClean="0">
                <a:cs typeface="宋体" charset="0"/>
              </a:rPr>
              <a:t>在</a:t>
            </a:r>
            <a:r>
              <a:rPr lang="zh-CN" altLang="en-US" sz="2400" dirty="0">
                <a:cs typeface="宋体" charset="0"/>
              </a:rPr>
              <a:t>末位</a:t>
            </a:r>
            <a:r>
              <a:rPr lang="en-US" altLang="zh-CN" sz="2400" dirty="0">
                <a:cs typeface="宋体" charset="0"/>
              </a:rPr>
              <a:t>-1</a:t>
            </a:r>
            <a:r>
              <a:rPr lang="zh-CN" altLang="en-US" sz="2400" dirty="0">
                <a:cs typeface="宋体" charset="0"/>
              </a:rPr>
              <a:t>时，从低位到高位逐位借位方式工作</a:t>
            </a:r>
            <a:r>
              <a:rPr lang="zh-CN" altLang="en-US" sz="2400" dirty="0" smtClean="0">
                <a:cs typeface="宋体" charset="0"/>
              </a:rPr>
              <a:t>。</a:t>
            </a:r>
            <a:endParaRPr lang="en-US" altLang="zh-CN" sz="2400" dirty="0" smtClean="0">
              <a:cs typeface="宋体" charset="0"/>
            </a:endParaRPr>
          </a:p>
          <a:p>
            <a:pPr lvl="1"/>
            <a:endParaRPr lang="en-US" altLang="zh-CN" sz="2400" dirty="0">
              <a:cs typeface="宋体" charset="0"/>
            </a:endParaRPr>
          </a:p>
          <a:p>
            <a:pPr lvl="1"/>
            <a:r>
              <a:rPr lang="zh-CN" altLang="en-US" sz="2400" dirty="0" smtClean="0">
                <a:cs typeface="宋体" charset="0"/>
              </a:rPr>
              <a:t>原则</a:t>
            </a:r>
            <a:r>
              <a:rPr lang="zh-CN" altLang="en-US" sz="2400" dirty="0">
                <a:cs typeface="宋体" charset="0"/>
              </a:rPr>
              <a:t>：每</a:t>
            </a:r>
            <a:r>
              <a:rPr lang="en-US" altLang="zh-CN" sz="2400" dirty="0">
                <a:cs typeface="宋体" charset="0"/>
              </a:rPr>
              <a:t>1</a:t>
            </a:r>
            <a:r>
              <a:rPr lang="zh-CN" altLang="en-US" sz="2400" dirty="0">
                <a:cs typeface="宋体" charset="0"/>
              </a:rPr>
              <a:t>位</a:t>
            </a:r>
            <a:r>
              <a:rPr lang="zh-CN" altLang="en-US" sz="2400" dirty="0" smtClean="0">
                <a:cs typeface="宋体" charset="0"/>
              </a:rPr>
              <a:t>从</a:t>
            </a:r>
            <a:r>
              <a:rPr lang="en-US" altLang="zh-CN" sz="2400" dirty="0" smtClean="0">
                <a:cs typeface="宋体" charset="0"/>
              </a:rPr>
              <a:t>0</a:t>
            </a:r>
            <a:r>
              <a:rPr lang="zh-CN" altLang="en-US" sz="2400" dirty="0" smtClean="0">
                <a:cs typeface="宋体" charset="0"/>
              </a:rPr>
              <a:t>变</a:t>
            </a:r>
            <a:r>
              <a:rPr lang="en-US" altLang="zh-CN" sz="2400" dirty="0" smtClean="0">
                <a:cs typeface="宋体" charset="0"/>
              </a:rPr>
              <a:t>1</a:t>
            </a:r>
            <a:r>
              <a:rPr lang="zh-CN" altLang="en-US" sz="2400" dirty="0" smtClean="0">
                <a:cs typeface="宋体" charset="0"/>
              </a:rPr>
              <a:t>时</a:t>
            </a:r>
            <a:r>
              <a:rPr lang="zh-CN" altLang="en-US" sz="2400" dirty="0">
                <a:cs typeface="宋体" charset="0"/>
              </a:rPr>
              <a:t>，向高位</a:t>
            </a:r>
            <a:r>
              <a:rPr lang="zh-CN" altLang="en-US" sz="2400" dirty="0" smtClean="0">
                <a:cs typeface="宋体" charset="0"/>
              </a:rPr>
              <a:t>发出借位信号，</a:t>
            </a:r>
            <a:r>
              <a:rPr lang="zh-CN" altLang="en-US" sz="2400" dirty="0">
                <a:cs typeface="宋体" charset="0"/>
              </a:rPr>
              <a:t>使高位翻转</a:t>
            </a:r>
          </a:p>
          <a:p>
            <a:pPr lvl="1"/>
            <a:endParaRPr lang="zh-CN" altLang="en-US" dirty="0">
              <a:cs typeface="宋体"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36112443"/>
              </p:ext>
            </p:extLst>
          </p:nvPr>
        </p:nvGraphicFramePr>
        <p:xfrm>
          <a:off x="6372200" y="1412776"/>
          <a:ext cx="2598738" cy="5183187"/>
        </p:xfrm>
        <a:graphic>
          <a:graphicData uri="http://schemas.openxmlformats.org/presentationml/2006/ole">
            <mc:AlternateContent xmlns:mc="http://schemas.openxmlformats.org/markup-compatibility/2006">
              <mc:Choice xmlns:v="urn:schemas-microsoft-com:vml" Requires="v">
                <p:oleObj spid="_x0000_s59422" name="Visio" r:id="rId3" imgW="1418844" imgH="2248205" progId="Visio.Drawing.11">
                  <p:embed/>
                </p:oleObj>
              </mc:Choice>
              <mc:Fallback>
                <p:oleObj name="Visio" r:id="rId3" imgW="1418844" imgH="2248205"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r="24750" b="4860"/>
                      <a:stretch>
                        <a:fillRect/>
                      </a:stretch>
                    </p:blipFill>
                    <p:spPr bwMode="auto">
                      <a:xfrm>
                        <a:off x="6372200" y="1412776"/>
                        <a:ext cx="2598738" cy="5183187"/>
                      </a:xfrm>
                      <a:prstGeom prst="rect">
                        <a:avLst/>
                      </a:prstGeom>
                      <a:solidFill>
                        <a:schemeClr val="bg1"/>
                      </a:solidFill>
                      <a:ln w="57150" cap="sq" cmpd="thickThin">
                        <a:noFill/>
                        <a:miter lim="800000"/>
                        <a:headEnd type="none" w="sm" len="sm"/>
                        <a:tailEnd type="none" w="sm" len="sm"/>
                      </a:ln>
                      <a:effectLst/>
                    </p:spPr>
                  </p:pic>
                </p:oleObj>
              </mc:Fallback>
            </mc:AlternateContent>
          </a:graphicData>
        </a:graphic>
      </p:graphicFrame>
    </p:spTree>
    <p:extLst>
      <p:ext uri="{BB962C8B-B14F-4D97-AF65-F5344CB8AC3E}">
        <p14:creationId xmlns:p14="http://schemas.microsoft.com/office/powerpoint/2010/main" val="3177979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291264" cy="4569371"/>
          </a:xfrm>
        </p:spPr>
        <p:txBody>
          <a:bodyPr/>
          <a:lstStyle/>
          <a:p>
            <a:r>
              <a:rPr lang="zh-CN" altLang="en-US" dirty="0" smtClean="0"/>
              <a:t>异步</a:t>
            </a:r>
            <a:r>
              <a:rPr lang="zh-CN" altLang="en-US" dirty="0" smtClean="0">
                <a:cs typeface="宋体" charset="0"/>
              </a:rPr>
              <a:t>二进制减法计数器</a:t>
            </a:r>
            <a:endParaRPr lang="en-US" altLang="zh-CN" dirty="0"/>
          </a:p>
          <a:p>
            <a:pPr lvl="1"/>
            <a:r>
              <a:rPr lang="zh-CN" altLang="en-US" sz="2400" dirty="0" smtClean="0">
                <a:cs typeface="宋体" charset="0"/>
              </a:rPr>
              <a:t>下图为由下降沿动作的</a:t>
            </a:r>
            <a:r>
              <a:rPr lang="en-US" altLang="zh-CN" sz="2400" dirty="0" smtClean="0">
                <a:cs typeface="宋体" charset="0"/>
              </a:rPr>
              <a:t>T</a:t>
            </a:r>
            <a:r>
              <a:rPr lang="zh-CN" altLang="en-US" sz="2400" dirty="0" smtClean="0">
                <a:cs typeface="宋体" charset="0"/>
              </a:rPr>
              <a:t>触发器组成的</a:t>
            </a:r>
            <a:r>
              <a:rPr lang="en-US" altLang="zh-CN" sz="2400" dirty="0" smtClean="0">
                <a:cs typeface="宋体" charset="0"/>
              </a:rPr>
              <a:t>3</a:t>
            </a:r>
            <a:r>
              <a:rPr lang="zh-CN" altLang="en-US" sz="2400" dirty="0">
                <a:cs typeface="宋体" charset="0"/>
              </a:rPr>
              <a:t>位二进制加法计数器的</a:t>
            </a:r>
            <a:r>
              <a:rPr lang="zh-CN" altLang="en-US" sz="2400" dirty="0" smtClean="0">
                <a:cs typeface="宋体" charset="0"/>
              </a:rPr>
              <a:t>逻辑电路和波形图</a:t>
            </a:r>
            <a:endParaRPr lang="zh-CN" altLang="en-US" sz="2400" dirty="0">
              <a:cs typeface="宋体" charset="0"/>
            </a:endParaRPr>
          </a:p>
        </p:txBody>
      </p:sp>
      <p:pic>
        <p:nvPicPr>
          <p:cNvPr id="7" name="Picture 5" descr="6-3-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80" y="3717032"/>
            <a:ext cx="4411994" cy="16149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6-3-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6273" y="3140968"/>
            <a:ext cx="4411993" cy="289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32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291264" cy="4569371"/>
          </a:xfrm>
        </p:spPr>
        <p:txBody>
          <a:bodyPr/>
          <a:lstStyle/>
          <a:p>
            <a:r>
              <a:rPr lang="zh-CN" altLang="en-US" dirty="0" smtClean="0"/>
              <a:t>异步</a:t>
            </a:r>
            <a:r>
              <a:rPr lang="zh-CN" altLang="en-US" dirty="0" smtClean="0">
                <a:cs typeface="宋体" charset="0"/>
              </a:rPr>
              <a:t>二进制计数器</a:t>
            </a:r>
            <a:endParaRPr lang="en-US" altLang="zh-CN" dirty="0" smtClean="0">
              <a:cs typeface="宋体" charset="0"/>
            </a:endParaRPr>
          </a:p>
        </p:txBody>
      </p:sp>
      <p:pic>
        <p:nvPicPr>
          <p:cNvPr id="7" name="Picture 5" descr="6-3-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1" y="2991764"/>
            <a:ext cx="4411994" cy="16149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6-3-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3" y="2870363"/>
            <a:ext cx="4392488" cy="18558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35696" y="4761710"/>
            <a:ext cx="5827236" cy="400110"/>
          </a:xfrm>
          <a:prstGeom prst="rect">
            <a:avLst/>
          </a:prstGeom>
          <a:noFill/>
        </p:spPr>
        <p:txBody>
          <a:bodyPr wrap="none" rtlCol="0">
            <a:spAutoFit/>
          </a:bodyPr>
          <a:lstStyle/>
          <a:p>
            <a:r>
              <a:rPr lang="zh-CN" altLang="en-US" sz="2000" dirty="0" smtClean="0">
                <a:latin typeface="+mj-ea"/>
                <a:ea typeface="+mj-ea"/>
              </a:rPr>
              <a:t>下降沿动作的异步二进制加法计数器和减法计数器</a:t>
            </a:r>
            <a:endParaRPr lang="zh-CN" altLang="en-US" sz="2000" dirty="0">
              <a:latin typeface="+mj-ea"/>
              <a:ea typeface="+mj-ea"/>
            </a:endParaRPr>
          </a:p>
        </p:txBody>
      </p:sp>
      <p:sp>
        <p:nvSpPr>
          <p:cNvPr id="10" name="TextBox 9"/>
          <p:cNvSpPr txBox="1"/>
          <p:nvPr/>
        </p:nvSpPr>
        <p:spPr>
          <a:xfrm>
            <a:off x="179513" y="5229200"/>
            <a:ext cx="8686993" cy="89255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2000" dirty="0">
                <a:latin typeface="+mj-ea"/>
                <a:ea typeface="+mj-ea"/>
              </a:rPr>
              <a:t>下降</a:t>
            </a:r>
            <a:r>
              <a:rPr lang="zh-CN" altLang="en-US" sz="2000" dirty="0" smtClean="0">
                <a:latin typeface="+mj-ea"/>
                <a:ea typeface="+mj-ea"/>
              </a:rPr>
              <a:t>沿</a:t>
            </a:r>
            <a:r>
              <a:rPr lang="en-US" altLang="zh-CN" sz="2000" dirty="0">
                <a:latin typeface="+mj-ea"/>
                <a:ea typeface="+mj-ea"/>
              </a:rPr>
              <a:t>T</a:t>
            </a:r>
            <a:r>
              <a:rPr lang="zh-CN" altLang="en-US" sz="2000" dirty="0">
                <a:latin typeface="+mj-ea"/>
                <a:ea typeface="+mj-ea"/>
              </a:rPr>
              <a:t>触发器，加法计数器以</a:t>
            </a:r>
            <a:r>
              <a:rPr lang="en-US" altLang="zh-CN" sz="2000" dirty="0" smtClean="0">
                <a:latin typeface="+mj-ea"/>
                <a:ea typeface="+mj-ea"/>
              </a:rPr>
              <a:t>Q</a:t>
            </a:r>
            <a:r>
              <a:rPr lang="zh-CN" altLang="en-US" sz="2000" dirty="0" smtClean="0">
                <a:latin typeface="+mj-ea"/>
                <a:ea typeface="+mj-ea"/>
              </a:rPr>
              <a:t>端</a:t>
            </a:r>
            <a:r>
              <a:rPr lang="zh-CN" altLang="en-US" sz="2000" dirty="0">
                <a:latin typeface="+mj-ea"/>
                <a:ea typeface="+mj-ea"/>
              </a:rPr>
              <a:t>为输出端，减法计数器以</a:t>
            </a:r>
            <a:r>
              <a:rPr lang="en-US" altLang="zh-CN" sz="2000" dirty="0" smtClean="0">
                <a:latin typeface="+mj-ea"/>
                <a:ea typeface="+mj-ea"/>
              </a:rPr>
              <a:t>Q’</a:t>
            </a:r>
            <a:r>
              <a:rPr lang="zh-CN" altLang="en-US" sz="2000" dirty="0" smtClean="0">
                <a:latin typeface="+mj-ea"/>
                <a:ea typeface="+mj-ea"/>
              </a:rPr>
              <a:t>端</a:t>
            </a:r>
            <a:r>
              <a:rPr lang="zh-CN" altLang="en-US" sz="2000" dirty="0">
                <a:latin typeface="+mj-ea"/>
                <a:ea typeface="+mj-ea"/>
              </a:rPr>
              <a:t>为输出端</a:t>
            </a:r>
          </a:p>
          <a:p>
            <a:endParaRPr lang="en-US" altLang="zh-CN" sz="1100" dirty="0" smtClean="0">
              <a:latin typeface="+mj-ea"/>
              <a:ea typeface="+mj-ea"/>
            </a:endParaRPr>
          </a:p>
          <a:p>
            <a:r>
              <a:rPr lang="zh-CN" altLang="en-US" sz="2000" dirty="0" smtClean="0">
                <a:latin typeface="+mj-ea"/>
                <a:ea typeface="+mj-ea"/>
              </a:rPr>
              <a:t>上升沿</a:t>
            </a:r>
            <a:r>
              <a:rPr lang="en-US" altLang="zh-CN" sz="2000" dirty="0" smtClean="0">
                <a:latin typeface="+mj-ea"/>
                <a:ea typeface="+mj-ea"/>
              </a:rPr>
              <a:t>T</a:t>
            </a:r>
            <a:r>
              <a:rPr lang="zh-CN" altLang="en-US" sz="2000" dirty="0" smtClean="0">
                <a:latin typeface="+mj-ea"/>
                <a:ea typeface="+mj-ea"/>
              </a:rPr>
              <a:t>触发器，加法计数器以</a:t>
            </a:r>
            <a:r>
              <a:rPr lang="en-US" altLang="zh-CN" sz="2000" dirty="0" smtClean="0">
                <a:latin typeface="+mj-ea"/>
                <a:ea typeface="+mj-ea"/>
              </a:rPr>
              <a:t>Q’</a:t>
            </a:r>
            <a:r>
              <a:rPr lang="zh-CN" altLang="en-US" sz="2000" dirty="0" smtClean="0">
                <a:latin typeface="+mj-ea"/>
                <a:ea typeface="+mj-ea"/>
              </a:rPr>
              <a:t>端为输出端，减法计数器以</a:t>
            </a:r>
            <a:r>
              <a:rPr lang="en-US" altLang="zh-CN" sz="2000" dirty="0" smtClean="0">
                <a:latin typeface="+mj-ea"/>
                <a:ea typeface="+mj-ea"/>
              </a:rPr>
              <a:t>Q</a:t>
            </a:r>
            <a:r>
              <a:rPr lang="zh-CN" altLang="en-US" sz="2000" dirty="0" smtClean="0">
                <a:latin typeface="+mj-ea"/>
                <a:ea typeface="+mj-ea"/>
              </a:rPr>
              <a:t>端为输出端</a:t>
            </a:r>
            <a:endParaRPr lang="zh-CN" altLang="en-US" sz="2000" dirty="0">
              <a:latin typeface="+mj-ea"/>
              <a:ea typeface="+mj-ea"/>
            </a:endParaRPr>
          </a:p>
        </p:txBody>
      </p:sp>
    </p:spTree>
    <p:extLst>
      <p:ext uri="{BB962C8B-B14F-4D97-AF65-F5344CB8AC3E}">
        <p14:creationId xmlns:p14="http://schemas.microsoft.com/office/powerpoint/2010/main" val="2714549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4762872" cy="4569371"/>
          </a:xfrm>
        </p:spPr>
        <p:txBody>
          <a:bodyPr/>
          <a:lstStyle/>
          <a:p>
            <a:r>
              <a:rPr lang="zh-CN" altLang="en-US" dirty="0" smtClean="0"/>
              <a:t>异步</a:t>
            </a:r>
            <a:r>
              <a:rPr lang="zh-CN" altLang="en-US" dirty="0" smtClean="0">
                <a:cs typeface="宋体" charset="0"/>
              </a:rPr>
              <a:t>十进制</a:t>
            </a:r>
            <a:r>
              <a:rPr lang="zh-CN" altLang="en-US" dirty="0">
                <a:cs typeface="宋体" charset="0"/>
              </a:rPr>
              <a:t>加法</a:t>
            </a:r>
            <a:r>
              <a:rPr lang="zh-CN" altLang="en-US" dirty="0" smtClean="0">
                <a:cs typeface="宋体" charset="0"/>
              </a:rPr>
              <a:t>计数器</a:t>
            </a:r>
            <a:endParaRPr lang="en-US" altLang="zh-CN" dirty="0" smtClean="0"/>
          </a:p>
          <a:p>
            <a:pPr lvl="1"/>
            <a:r>
              <a:rPr lang="zh-CN" altLang="en-US" dirty="0" smtClean="0">
                <a:cs typeface="宋体" charset="0"/>
              </a:rPr>
              <a:t>原理：</a:t>
            </a:r>
            <a:endParaRPr lang="en-US" altLang="zh-CN" dirty="0" smtClean="0">
              <a:cs typeface="宋体" charset="0"/>
            </a:endParaRPr>
          </a:p>
          <a:p>
            <a:pPr lvl="1"/>
            <a:endParaRPr lang="en-US" altLang="zh-CN" sz="2400" dirty="0" smtClean="0">
              <a:cs typeface="宋体" charset="0"/>
            </a:endParaRPr>
          </a:p>
          <a:p>
            <a:pPr lvl="1"/>
            <a:r>
              <a:rPr lang="zh-CN" altLang="en-US" sz="2400" dirty="0" smtClean="0">
                <a:cs typeface="宋体" charset="0"/>
              </a:rPr>
              <a:t>在</a:t>
            </a:r>
            <a:r>
              <a:rPr lang="en-US" altLang="zh-CN" sz="2400" dirty="0" smtClean="0">
                <a:cs typeface="宋体" charset="0"/>
              </a:rPr>
              <a:t>4</a:t>
            </a:r>
            <a:r>
              <a:rPr lang="zh-CN" altLang="en-US" sz="2400" dirty="0" smtClean="0">
                <a:cs typeface="宋体" charset="0"/>
              </a:rPr>
              <a:t>位二进制异步加法计</a:t>
            </a:r>
            <a:endParaRPr lang="en-US" altLang="zh-CN" sz="2400" dirty="0" smtClean="0">
              <a:cs typeface="宋体" charset="0"/>
            </a:endParaRPr>
          </a:p>
          <a:p>
            <a:pPr marL="457200" lvl="1" indent="0">
              <a:buNone/>
            </a:pPr>
            <a:r>
              <a:rPr lang="zh-CN" altLang="en-US" sz="2400" dirty="0" smtClean="0">
                <a:cs typeface="宋体" charset="0"/>
              </a:rPr>
              <a:t>数器上修改而成</a:t>
            </a:r>
            <a:endParaRPr lang="en-US" altLang="zh-CN" sz="2400" dirty="0" smtClean="0">
              <a:cs typeface="宋体" charset="0"/>
            </a:endParaRPr>
          </a:p>
          <a:p>
            <a:pPr marL="457200" lvl="1" indent="0">
              <a:buNone/>
            </a:pPr>
            <a:endParaRPr lang="en-US" altLang="zh-CN" sz="1200" dirty="0">
              <a:cs typeface="宋体" charset="0"/>
            </a:endParaRPr>
          </a:p>
          <a:p>
            <a:pPr lvl="1"/>
            <a:r>
              <a:rPr lang="zh-CN" altLang="en-US" sz="2400" dirty="0" smtClean="0">
                <a:cs typeface="宋体" charset="0"/>
              </a:rPr>
              <a:t>要跳过</a:t>
            </a:r>
            <a:r>
              <a:rPr lang="en-US" altLang="zh-CN" sz="2400" dirty="0" smtClean="0">
                <a:cs typeface="宋体" charset="0"/>
              </a:rPr>
              <a:t>1010 ~ 1111</a:t>
            </a:r>
            <a:r>
              <a:rPr lang="zh-CN" altLang="en-US" sz="2400" dirty="0" smtClean="0">
                <a:cs typeface="宋体" charset="0"/>
              </a:rPr>
              <a:t>这六</a:t>
            </a:r>
            <a:endParaRPr lang="en-US" altLang="zh-CN" sz="2400" dirty="0" smtClean="0">
              <a:cs typeface="宋体" charset="0"/>
            </a:endParaRPr>
          </a:p>
          <a:p>
            <a:pPr marL="457200" lvl="1" indent="0">
              <a:buNone/>
            </a:pPr>
            <a:r>
              <a:rPr lang="zh-CN" altLang="en-US" sz="2400" dirty="0" smtClean="0">
                <a:cs typeface="宋体" charset="0"/>
              </a:rPr>
              <a:t>个状态</a:t>
            </a:r>
          </a:p>
          <a:p>
            <a:pPr lvl="1"/>
            <a:endParaRPr lang="zh-CN" altLang="en-US" dirty="0">
              <a:cs typeface="宋体" charset="0"/>
            </a:endParaRPr>
          </a:p>
        </p:txBody>
      </p:sp>
      <p:pic>
        <p:nvPicPr>
          <p:cNvPr id="6" name="Picture 47" descr="6-3-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6312" y="2276872"/>
            <a:ext cx="3889375" cy="383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0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pic>
        <p:nvPicPr>
          <p:cNvPr id="6" name="Picture 47" descr="6-3-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6313" y="1755834"/>
            <a:ext cx="3889375" cy="38338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a:grpSpLocks/>
          </p:cNvGrpSpPr>
          <p:nvPr/>
        </p:nvGrpSpPr>
        <p:grpSpPr bwMode="auto">
          <a:xfrm>
            <a:off x="379413" y="1412776"/>
            <a:ext cx="4406900" cy="4752975"/>
            <a:chOff x="-421" y="1339"/>
            <a:chExt cx="3094" cy="3266"/>
          </a:xfrm>
        </p:grpSpPr>
        <p:graphicFrame>
          <p:nvGraphicFramePr>
            <p:cNvPr id="8" name="Object 7"/>
            <p:cNvGraphicFramePr>
              <a:graphicFrameLocks noChangeAspect="1"/>
            </p:cNvGraphicFramePr>
            <p:nvPr>
              <p:extLst>
                <p:ext uri="{D42A27DB-BD31-4B8C-83A1-F6EECF244321}">
                  <p14:modId xmlns:p14="http://schemas.microsoft.com/office/powerpoint/2010/main" val="1588374506"/>
                </p:ext>
              </p:extLst>
            </p:nvPr>
          </p:nvGraphicFramePr>
          <p:xfrm>
            <a:off x="-421" y="1339"/>
            <a:ext cx="3094" cy="3266"/>
          </p:xfrm>
          <a:graphic>
            <a:graphicData uri="http://schemas.openxmlformats.org/presentationml/2006/ole">
              <mc:AlternateContent xmlns:mc="http://schemas.openxmlformats.org/markup-compatibility/2006">
                <mc:Choice xmlns:v="urn:schemas-microsoft-com:vml" Requires="v">
                  <p:oleObj spid="_x0000_s111626" name="Visio" r:id="rId4" imgW="2814814" imgH="4378047" progId="Visio.Drawing.11">
                    <p:embed/>
                  </p:oleObj>
                </mc:Choice>
                <mc:Fallback>
                  <p:oleObj name="Visio" r:id="rId4" imgW="2814814" imgH="4378047" progId="Visio.Drawing.11">
                    <p:embed/>
                    <p:pic>
                      <p:nvPicPr>
                        <p:cNvPr id="0" name=""/>
                        <p:cNvPicPr>
                          <a:picLocks noChangeAspect="1" noChangeArrowheads="1"/>
                        </p:cNvPicPr>
                        <p:nvPr/>
                      </p:nvPicPr>
                      <p:blipFill>
                        <a:blip r:embed="rId5"/>
                        <a:srcRect b="32153"/>
                        <a:stretch>
                          <a:fillRect/>
                        </a:stretch>
                      </p:blipFill>
                      <p:spPr bwMode="auto">
                        <a:xfrm>
                          <a:off x="-421" y="1339"/>
                          <a:ext cx="3094" cy="3266"/>
                        </a:xfrm>
                        <a:prstGeom prst="rect">
                          <a:avLst/>
                        </a:prstGeom>
                        <a:solidFill>
                          <a:schemeClr val="bg1"/>
                        </a:solidFill>
                        <a:ln w="57150" cap="sq" cmpd="thickThin">
                          <a:noFill/>
                          <a:miter lim="800000"/>
                          <a:headEnd/>
                          <a:tailEnd/>
                        </a:ln>
                        <a:effectLst/>
                      </p:spPr>
                    </p:pic>
                  </p:oleObj>
                </mc:Fallback>
              </mc:AlternateContent>
            </a:graphicData>
          </a:graphic>
        </p:graphicFrame>
        <p:sp>
          <p:nvSpPr>
            <p:cNvPr id="10" name="Rectangle 8"/>
            <p:cNvSpPr>
              <a:spLocks noChangeArrowheads="1"/>
            </p:cNvSpPr>
            <p:nvPr/>
          </p:nvSpPr>
          <p:spPr bwMode="auto">
            <a:xfrm>
              <a:off x="-421" y="4060"/>
              <a:ext cx="3085" cy="544"/>
            </a:xfrm>
            <a:prstGeom prst="rect">
              <a:avLst/>
            </a:prstGeom>
            <a:solidFill>
              <a:schemeClr val="accent2">
                <a:alpha val="21001"/>
              </a:schemeClr>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Tree>
    <p:extLst>
      <p:ext uri="{BB962C8B-B14F-4D97-AF65-F5344CB8AC3E}">
        <p14:creationId xmlns:p14="http://schemas.microsoft.com/office/powerpoint/2010/main" val="2049131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219256" cy="4569371"/>
          </a:xfrm>
        </p:spPr>
        <p:txBody>
          <a:bodyPr/>
          <a:lstStyle/>
          <a:p>
            <a:r>
              <a:rPr lang="zh-CN" altLang="en-US" dirty="0" smtClean="0"/>
              <a:t>异步</a:t>
            </a:r>
            <a:r>
              <a:rPr lang="zh-CN" altLang="en-US" dirty="0" smtClean="0">
                <a:cs typeface="宋体" charset="0"/>
              </a:rPr>
              <a:t>十进制</a:t>
            </a:r>
            <a:r>
              <a:rPr lang="zh-CN" altLang="en-US" dirty="0">
                <a:cs typeface="宋体" charset="0"/>
              </a:rPr>
              <a:t>加法</a:t>
            </a:r>
            <a:r>
              <a:rPr lang="zh-CN" altLang="en-US" dirty="0" smtClean="0">
                <a:cs typeface="宋体" charset="0"/>
              </a:rPr>
              <a:t>计数器</a:t>
            </a:r>
            <a:endParaRPr lang="en-US" altLang="zh-CN" dirty="0"/>
          </a:p>
          <a:p>
            <a:pPr lvl="1"/>
            <a:r>
              <a:rPr lang="zh-CN" altLang="en-US" sz="2400" dirty="0" smtClean="0">
                <a:cs typeface="宋体" charset="0"/>
              </a:rPr>
              <a:t>由</a:t>
            </a:r>
            <a:r>
              <a:rPr lang="en-US" altLang="zh-CN" sz="2400" dirty="0">
                <a:cs typeface="宋体" charset="0"/>
              </a:rPr>
              <a:t>JK</a:t>
            </a:r>
            <a:r>
              <a:rPr lang="zh-CN" altLang="en-US" sz="2400" dirty="0">
                <a:cs typeface="宋体" charset="0"/>
              </a:rPr>
              <a:t>触发器构成的异步十进制计数器</a:t>
            </a:r>
            <a:r>
              <a:rPr lang="en-US" altLang="zh-CN" sz="2400" dirty="0">
                <a:cs typeface="宋体" charset="0"/>
              </a:rPr>
              <a:t>,</a:t>
            </a:r>
            <a:r>
              <a:rPr lang="zh-CN" altLang="en-US" sz="2400" dirty="0">
                <a:cs typeface="宋体" charset="0"/>
              </a:rPr>
              <a:t>其逻辑电路</a:t>
            </a:r>
            <a:r>
              <a:rPr lang="zh-CN" altLang="en-US" sz="2400" dirty="0" smtClean="0">
                <a:cs typeface="宋体" charset="0"/>
              </a:rPr>
              <a:t>如下图，</a:t>
            </a:r>
            <a:r>
              <a:rPr lang="zh-CN" altLang="en-US" sz="2400" dirty="0">
                <a:cs typeface="宋体" charset="0"/>
              </a:rPr>
              <a:t>其状态表及时序图与同步十进制计数器</a:t>
            </a:r>
            <a:r>
              <a:rPr lang="zh-CN" altLang="en-US" sz="2400" dirty="0" smtClean="0">
                <a:cs typeface="宋体" charset="0"/>
              </a:rPr>
              <a:t>相同</a:t>
            </a:r>
            <a:endParaRPr lang="zh-CN" altLang="en-US" sz="2400" dirty="0">
              <a:cs typeface="宋体" charset="0"/>
            </a:endParaRPr>
          </a:p>
        </p:txBody>
      </p:sp>
      <p:pic>
        <p:nvPicPr>
          <p:cNvPr id="9" name="Picture 46" descr="6-3-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3284984"/>
            <a:ext cx="5243674" cy="18722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对象 1"/>
          <p:cNvGraphicFramePr>
            <a:graphicFrameLocks noChangeAspect="1"/>
          </p:cNvGraphicFramePr>
          <p:nvPr>
            <p:extLst>
              <p:ext uri="{D42A27DB-BD31-4B8C-83A1-F6EECF244321}">
                <p14:modId xmlns:p14="http://schemas.microsoft.com/office/powerpoint/2010/main" val="1226341777"/>
              </p:ext>
            </p:extLst>
          </p:nvPr>
        </p:nvGraphicFramePr>
        <p:xfrm>
          <a:off x="6156176" y="3284984"/>
          <a:ext cx="2737619" cy="1779051"/>
        </p:xfrm>
        <a:graphic>
          <a:graphicData uri="http://schemas.openxmlformats.org/presentationml/2006/ole">
            <mc:AlternateContent xmlns:mc="http://schemas.openxmlformats.org/markup-compatibility/2006">
              <mc:Choice xmlns:v="urn:schemas-microsoft-com:vml" Requires="v">
                <p:oleObj spid="_x0000_s61469" name="公式" r:id="rId4" imgW="1231366" imgH="799753" progId="Equation.3">
                  <p:embed/>
                </p:oleObj>
              </mc:Choice>
              <mc:Fallback>
                <p:oleObj name="公式" r:id="rId4" imgW="1231366" imgH="799753"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3284984"/>
                        <a:ext cx="2737619" cy="1779051"/>
                      </a:xfrm>
                      <a:prstGeom prst="rect">
                        <a:avLst/>
                      </a:prstGeom>
                      <a:solidFill>
                        <a:schemeClr val="bg1"/>
                      </a:solidFill>
                      <a:ln w="57150" cmpd="thickThin">
                        <a:noFill/>
                        <a:miter lim="800000"/>
                        <a:headEnd/>
                        <a:tailEnd/>
                      </a:ln>
                      <a:effectLst/>
                    </p:spPr>
                  </p:pic>
                </p:oleObj>
              </mc:Fallback>
            </mc:AlternateContent>
          </a:graphicData>
        </a:graphic>
      </p:graphicFrame>
    </p:spTree>
    <p:extLst>
      <p:ext uri="{BB962C8B-B14F-4D97-AF65-F5344CB8AC3E}">
        <p14:creationId xmlns:p14="http://schemas.microsoft.com/office/powerpoint/2010/main" val="1592560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355616" y="1868893"/>
            <a:ext cx="8146182" cy="4569371"/>
          </a:xfrm>
        </p:spPr>
        <p:txBody>
          <a:bodyPr/>
          <a:lstStyle/>
          <a:p>
            <a:r>
              <a:rPr lang="zh-CN" altLang="en-US" dirty="0" smtClean="0">
                <a:cs typeface="宋体" charset="0"/>
              </a:rPr>
              <a:t>二</a:t>
            </a:r>
            <a:r>
              <a:rPr lang="zh-CN" altLang="en-US" dirty="0">
                <a:cs typeface="宋体" charset="0"/>
              </a:rPr>
              <a:t>－五－十进制异步计数器</a:t>
            </a:r>
            <a:r>
              <a:rPr lang="en-US" altLang="zh-CN" dirty="0">
                <a:cs typeface="宋体" charset="0"/>
              </a:rPr>
              <a:t>74LS290</a:t>
            </a:r>
          </a:p>
        </p:txBody>
      </p:sp>
      <p:pic>
        <p:nvPicPr>
          <p:cNvPr id="5" name="Picture 9" descr="6-3-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5654" y="0"/>
            <a:ext cx="5235402" cy="18688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6-3-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616" y="2636688"/>
            <a:ext cx="5976937" cy="29892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571516" y="5013176"/>
            <a:ext cx="5327650" cy="576262"/>
          </a:xfrm>
          <a:prstGeom prst="rect">
            <a:avLst/>
          </a:prstGeom>
          <a:solidFill>
            <a:srgbClr val="99CC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7"/>
          <p:cNvSpPr>
            <a:spLocks noChangeArrowheads="1"/>
          </p:cNvSpPr>
          <p:nvPr/>
        </p:nvSpPr>
        <p:spPr bwMode="auto">
          <a:xfrm>
            <a:off x="500078" y="2924026"/>
            <a:ext cx="5327650" cy="360362"/>
          </a:xfrm>
          <a:prstGeom prst="rect">
            <a:avLst/>
          </a:prstGeom>
          <a:solidFill>
            <a:srgbClr val="99CCFF">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 name="TextBox 1"/>
              <p:cNvSpPr txBox="1"/>
              <p:nvPr/>
            </p:nvSpPr>
            <p:spPr>
              <a:xfrm>
                <a:off x="6594401" y="2492896"/>
                <a:ext cx="2438329" cy="37231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ea typeface="+mj-ea"/>
                          </a:rPr>
                        </m:ctrlPr>
                      </m:sSubPr>
                      <m:e>
                        <m:r>
                          <m:rPr>
                            <m:sty m:val="p"/>
                          </m:rPr>
                          <a:rPr lang="en-US" altLang="zh-CN" sz="2000" i="1">
                            <a:latin typeface="Cambria Math"/>
                            <a:ea typeface="+mj-ea"/>
                          </a:rPr>
                          <m:t>clk</m:t>
                        </m:r>
                      </m:e>
                      <m:sub>
                        <m:r>
                          <a:rPr lang="en-US" altLang="zh-CN" sz="2000" b="0" i="1" smtClean="0">
                            <a:latin typeface="Cambria Math"/>
                            <a:ea typeface="+mj-ea"/>
                          </a:rPr>
                          <m:t>0</m:t>
                        </m:r>
                      </m:sub>
                    </m:sSub>
                  </m:oMath>
                </a14:m>
                <a:r>
                  <a:rPr lang="zh-CN" altLang="en-US" sz="2000" dirty="0" smtClean="0">
                    <a:latin typeface="+mj-ea"/>
                    <a:ea typeface="+mj-ea"/>
                  </a:rPr>
                  <a:t>为计数输入端，</a:t>
                </a:r>
                <a:r>
                  <a:rPr lang="en-US" altLang="zh-CN" sz="2000" dirty="0">
                    <a:latin typeface="+mj-ea"/>
                    <a:ea typeface="+mj-ea"/>
                  </a:rPr>
                  <a:t> </a:t>
                </a:r>
                <a:endParaRPr lang="en-US" altLang="zh-CN" sz="2000" i="1" dirty="0" smtClean="0">
                  <a:latin typeface="+mj-ea"/>
                  <a:ea typeface="+mj-ea"/>
                </a:endParaRPr>
              </a:p>
              <a:p>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b="0" i="1" smtClean="0">
                            <a:latin typeface="Cambria Math"/>
                            <a:ea typeface="+mj-ea"/>
                          </a:rPr>
                          <m:t>𝑄</m:t>
                        </m:r>
                      </m:e>
                      <m:sub>
                        <m:r>
                          <a:rPr lang="en-US" altLang="zh-CN" sz="2000" i="1">
                            <a:latin typeface="Cambria Math"/>
                            <a:ea typeface="+mj-ea"/>
                          </a:rPr>
                          <m:t>0</m:t>
                        </m:r>
                      </m:sub>
                    </m:sSub>
                  </m:oMath>
                </a14:m>
                <a:r>
                  <a:rPr lang="zh-CN" altLang="en-US" sz="2000" dirty="0" smtClean="0">
                    <a:latin typeface="+mj-ea"/>
                    <a:ea typeface="+mj-ea"/>
                  </a:rPr>
                  <a:t>为输出端</a:t>
                </a:r>
                <a:endParaRPr lang="en-US" altLang="zh-CN" sz="2000" dirty="0" smtClean="0">
                  <a:latin typeface="+mj-ea"/>
                  <a:ea typeface="+mj-ea"/>
                </a:endParaRPr>
              </a:p>
              <a:p>
                <a:pPr algn="r"/>
                <a:r>
                  <a:rPr lang="en-US" altLang="zh-CN" sz="2000" dirty="0" smtClean="0">
                    <a:latin typeface="+mj-ea"/>
                    <a:ea typeface="+mj-ea"/>
                  </a:rPr>
                  <a:t>——</a:t>
                </a:r>
                <a:r>
                  <a:rPr lang="zh-CN" altLang="en-US" sz="2000" dirty="0" smtClean="0">
                    <a:latin typeface="+mj-ea"/>
                    <a:ea typeface="+mj-ea"/>
                  </a:rPr>
                  <a:t>二分频器</a:t>
                </a:r>
                <a:endParaRPr lang="en-US" altLang="zh-CN" sz="2000" dirty="0" smtClean="0">
                  <a:latin typeface="+mj-ea"/>
                  <a:ea typeface="+mj-ea"/>
                </a:endParaRPr>
              </a:p>
              <a:p>
                <a:pPr algn="r"/>
                <a:endParaRPr lang="en-US" altLang="zh-CN" sz="1100" dirty="0" smtClean="0">
                  <a:latin typeface="+mj-ea"/>
                  <a:ea typeface="+mj-ea"/>
                </a:endParaRPr>
              </a:p>
              <a:p>
                <a14:m>
                  <m:oMath xmlns:m="http://schemas.openxmlformats.org/officeDocument/2006/math">
                    <m:sSub>
                      <m:sSubPr>
                        <m:ctrlPr>
                          <a:rPr lang="en-US" altLang="zh-CN" sz="2000" i="1">
                            <a:latin typeface="Cambria Math" panose="02040503050406030204" pitchFamily="18" charset="0"/>
                            <a:ea typeface="+mj-ea"/>
                          </a:rPr>
                        </m:ctrlPr>
                      </m:sSubPr>
                      <m:e>
                        <m:r>
                          <m:rPr>
                            <m:sty m:val="p"/>
                          </m:rPr>
                          <a:rPr lang="en-US" altLang="zh-CN" sz="2000" i="1">
                            <a:latin typeface="Cambria Math"/>
                            <a:ea typeface="+mj-ea"/>
                          </a:rPr>
                          <m:t>clk</m:t>
                        </m:r>
                      </m:e>
                      <m:sub>
                        <m:r>
                          <a:rPr lang="en-US" altLang="zh-CN" sz="2000" b="0" i="1" smtClean="0">
                            <a:latin typeface="Cambria Math"/>
                            <a:ea typeface="+mj-ea"/>
                          </a:rPr>
                          <m:t>1</m:t>
                        </m:r>
                      </m:sub>
                    </m:sSub>
                    <m:r>
                      <a:rPr lang="zh-CN" altLang="en-US" sz="2000" b="0" i="1" smtClean="0">
                        <a:latin typeface="Cambria Math"/>
                        <a:ea typeface="+mj-ea"/>
                      </a:rPr>
                      <m:t>为</m:t>
                    </m:r>
                  </m:oMath>
                </a14:m>
                <a:r>
                  <a:rPr lang="zh-CN" altLang="en-US" sz="2000" dirty="0">
                    <a:latin typeface="+mj-ea"/>
                    <a:ea typeface="+mj-ea"/>
                  </a:rPr>
                  <a:t>输入端，</a:t>
                </a:r>
                <a:r>
                  <a:rPr lang="en-US" altLang="zh-CN" sz="2000" dirty="0">
                    <a:latin typeface="+mj-ea"/>
                    <a:ea typeface="+mj-ea"/>
                  </a:rPr>
                  <a:t> </a:t>
                </a:r>
                <a:endParaRPr lang="en-US" altLang="zh-CN" sz="2000" dirty="0" smtClean="0">
                  <a:latin typeface="+mj-ea"/>
                  <a:ea typeface="+mj-ea"/>
                </a:endParaRPr>
              </a:p>
              <a:p>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a:ea typeface="+mj-ea"/>
                          </a:rPr>
                          <m:t>𝑄</m:t>
                        </m:r>
                      </m:e>
                      <m:sub>
                        <m:r>
                          <a:rPr lang="en-US" altLang="zh-CN" sz="2000" b="0" i="1" smtClean="0">
                            <a:latin typeface="Cambria Math"/>
                            <a:ea typeface="+mj-ea"/>
                          </a:rPr>
                          <m:t>3</m:t>
                        </m:r>
                      </m:sub>
                    </m:sSub>
                  </m:oMath>
                </a14:m>
                <a:r>
                  <a:rPr lang="zh-CN" altLang="en-US" sz="2000" dirty="0" smtClean="0">
                    <a:latin typeface="+mj-ea"/>
                    <a:ea typeface="+mj-ea"/>
                  </a:rPr>
                  <a:t>为</a:t>
                </a:r>
                <a:r>
                  <a:rPr lang="zh-CN" altLang="en-US" sz="2000" dirty="0">
                    <a:latin typeface="+mj-ea"/>
                    <a:ea typeface="+mj-ea"/>
                  </a:rPr>
                  <a:t>输出端</a:t>
                </a:r>
                <a:endParaRPr lang="en-US" altLang="zh-CN" sz="2000" dirty="0">
                  <a:latin typeface="+mj-ea"/>
                  <a:ea typeface="+mj-ea"/>
                </a:endParaRPr>
              </a:p>
              <a:p>
                <a:pPr algn="r"/>
                <a:r>
                  <a:rPr lang="en-US" altLang="zh-CN" sz="2000" dirty="0" smtClean="0">
                    <a:latin typeface="+mj-ea"/>
                    <a:ea typeface="+mj-ea"/>
                  </a:rPr>
                  <a:t>——</a:t>
                </a:r>
                <a:r>
                  <a:rPr lang="zh-CN" altLang="en-US" sz="2000" dirty="0" smtClean="0">
                    <a:latin typeface="+mj-ea"/>
                    <a:ea typeface="+mj-ea"/>
                  </a:rPr>
                  <a:t>五分频器</a:t>
                </a:r>
                <a:endParaRPr lang="en-US" altLang="zh-CN" sz="2000" dirty="0" smtClean="0">
                  <a:latin typeface="+mj-ea"/>
                  <a:ea typeface="+mj-ea"/>
                </a:endParaRPr>
              </a:p>
              <a:p>
                <a:pPr algn="r"/>
                <a:endParaRPr lang="en-US" altLang="zh-CN" sz="1100" dirty="0">
                  <a:latin typeface="+mj-ea"/>
                  <a:ea typeface="+mj-ea"/>
                </a:endParaRPr>
              </a:p>
              <a:p>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a:rPr>
                          <m:t>clk</m:t>
                        </m:r>
                      </m:e>
                      <m:sub>
                        <m:r>
                          <a:rPr lang="en-US" altLang="zh-CN" sz="2000" i="1">
                            <a:latin typeface="Cambria Math"/>
                          </a:rPr>
                          <m:t>1</m:t>
                        </m:r>
                      </m:sub>
                    </m:sSub>
                  </m:oMath>
                </a14:m>
                <a:r>
                  <a:rPr lang="zh-CN" altLang="en-US" sz="2000" dirty="0" smtClean="0">
                    <a:latin typeface="+mj-ea"/>
                    <a:ea typeface="+mj-ea"/>
                  </a:rPr>
                  <a:t>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𝑄</m:t>
                        </m:r>
                      </m:e>
                      <m:sub>
                        <m:r>
                          <a:rPr lang="en-US" altLang="zh-CN" sz="2000" i="1">
                            <a:latin typeface="Cambria Math"/>
                          </a:rPr>
                          <m:t>0</m:t>
                        </m:r>
                      </m:sub>
                    </m:sSub>
                  </m:oMath>
                </a14:m>
                <a:r>
                  <a:rPr lang="zh-CN" altLang="en-US" sz="2000" dirty="0" smtClean="0">
                    <a:latin typeface="+mj-ea"/>
                    <a:ea typeface="+mj-ea"/>
                  </a:rPr>
                  <a:t>相连，</a:t>
                </a:r>
                <a:endParaRPr lang="en-US" altLang="zh-CN" sz="2000" dirty="0" smtClean="0">
                  <a:latin typeface="+mj-ea"/>
                  <a:ea typeface="+mj-ea"/>
                </a:endParaRPr>
              </a:p>
              <a:p>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a:rPr>
                          <m:t>clk</m:t>
                        </m:r>
                      </m:e>
                      <m:sub>
                        <m:r>
                          <a:rPr lang="en-US" altLang="zh-CN" sz="2000" i="1">
                            <a:latin typeface="Cambria Math"/>
                          </a:rPr>
                          <m:t>0</m:t>
                        </m:r>
                      </m:sub>
                    </m:sSub>
                  </m:oMath>
                </a14:m>
                <a:r>
                  <a:rPr lang="zh-CN" altLang="en-US" sz="2000" dirty="0" smtClean="0">
                    <a:latin typeface="+mj-ea"/>
                    <a:ea typeface="+mj-ea"/>
                  </a:rPr>
                  <a:t>为输入</a:t>
                </a:r>
                <a:r>
                  <a:rPr lang="zh-CN" altLang="en-US" sz="2000" dirty="0">
                    <a:latin typeface="+mj-ea"/>
                    <a:ea typeface="+mj-ea"/>
                  </a:rPr>
                  <a:t>端，</a:t>
                </a:r>
                <a:r>
                  <a:rPr lang="en-US" altLang="zh-CN" sz="2000" dirty="0">
                    <a:latin typeface="+mj-ea"/>
                    <a:ea typeface="+mj-ea"/>
                  </a:rPr>
                  <a:t> </a:t>
                </a:r>
                <a:endParaRPr lang="en-US" altLang="zh-CN" sz="2000" i="1" dirty="0" smtClean="0">
                  <a:latin typeface="+mj-ea"/>
                  <a:ea typeface="+mj-ea"/>
                </a:endParaRPr>
              </a:p>
              <a:p>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a:ea typeface="+mj-ea"/>
                          </a:rPr>
                          <m:t>𝑄</m:t>
                        </m:r>
                      </m:e>
                      <m:sub>
                        <m:r>
                          <a:rPr lang="en-US" altLang="zh-CN" sz="2000" b="0" i="1" smtClean="0">
                            <a:latin typeface="Cambria Math"/>
                            <a:ea typeface="+mj-ea"/>
                          </a:rPr>
                          <m:t>3</m:t>
                        </m:r>
                      </m:sub>
                    </m:sSub>
                    <m:r>
                      <a:rPr lang="zh-CN" altLang="en-US" sz="2000" b="0" i="1" smtClean="0">
                        <a:latin typeface="Cambria Math"/>
                        <a:ea typeface="+mj-ea"/>
                      </a:rPr>
                      <m:t>为</m:t>
                    </m:r>
                  </m:oMath>
                </a14:m>
                <a:r>
                  <a:rPr lang="zh-CN" altLang="en-US" sz="2000" dirty="0">
                    <a:latin typeface="+mj-ea"/>
                    <a:ea typeface="+mj-ea"/>
                  </a:rPr>
                  <a:t>输出端</a:t>
                </a:r>
                <a:endParaRPr lang="en-US" altLang="zh-CN" sz="2000" dirty="0">
                  <a:latin typeface="+mj-ea"/>
                  <a:ea typeface="+mj-ea"/>
                </a:endParaRPr>
              </a:p>
              <a:p>
                <a:pPr algn="r"/>
                <a:r>
                  <a:rPr lang="en-US" altLang="zh-CN" sz="2000" dirty="0" smtClean="0">
                    <a:latin typeface="+mj-ea"/>
                    <a:ea typeface="+mj-ea"/>
                  </a:rPr>
                  <a:t>——</a:t>
                </a:r>
                <a:r>
                  <a:rPr lang="zh-CN" altLang="en-US" sz="2000" dirty="0" smtClean="0">
                    <a:latin typeface="+mj-ea"/>
                    <a:ea typeface="+mj-ea"/>
                  </a:rPr>
                  <a:t>十分频器</a:t>
                </a:r>
                <a:endParaRPr lang="en-US" altLang="zh-CN" sz="2000" dirty="0">
                  <a:latin typeface="+mj-ea"/>
                  <a:ea typeface="+mj-ea"/>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594401" y="2492896"/>
                <a:ext cx="2438329" cy="3723199"/>
              </a:xfrm>
              <a:prstGeom prst="rect">
                <a:avLst/>
              </a:prstGeom>
              <a:blipFill rotWithShape="1">
                <a:blip r:embed="rId5"/>
                <a:stretch>
                  <a:fillRect l="-248" t="-325" r="-1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049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若干常用的时序逻辑电路</a:t>
            </a:r>
            <a:endParaRPr lang="en-US" altLang="zh-CN" dirty="0"/>
          </a:p>
        </p:txBody>
      </p:sp>
      <p:sp>
        <p:nvSpPr>
          <p:cNvPr id="4" name="内容占位符 3"/>
          <p:cNvSpPr>
            <a:spLocks noGrp="1"/>
          </p:cNvSpPr>
          <p:nvPr>
            <p:ph idx="1"/>
          </p:nvPr>
        </p:nvSpPr>
        <p:spPr>
          <a:xfrm>
            <a:off x="457200" y="1556792"/>
            <a:ext cx="8363272" cy="4569371"/>
          </a:xfrm>
        </p:spPr>
        <p:txBody>
          <a:bodyPr/>
          <a:lstStyle/>
          <a:p>
            <a:r>
              <a:rPr lang="zh-CN" altLang="en-US" dirty="0" smtClean="0">
                <a:cs typeface="宋体" charset="0"/>
              </a:rPr>
              <a:t>二</a:t>
            </a:r>
            <a:r>
              <a:rPr lang="zh-CN" altLang="en-US" dirty="0">
                <a:cs typeface="宋体" charset="0"/>
              </a:rPr>
              <a:t>－五－十进制异步计数器</a:t>
            </a:r>
            <a:r>
              <a:rPr lang="en-US" altLang="zh-CN" dirty="0">
                <a:cs typeface="宋体" charset="0"/>
              </a:rPr>
              <a:t>74LS290</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53" y="2204864"/>
            <a:ext cx="8275172" cy="3705736"/>
          </a:xfrm>
          <a:prstGeom prst="rect">
            <a:avLst/>
          </a:prstGeom>
        </p:spPr>
      </p:pic>
    </p:spTree>
    <p:extLst>
      <p:ext uri="{BB962C8B-B14F-4D97-AF65-F5344CB8AC3E}">
        <p14:creationId xmlns:p14="http://schemas.microsoft.com/office/powerpoint/2010/main" val="1789663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7" name="Rectangle 3"/>
          <p:cNvSpPr>
            <a:spLocks noChangeArrowheads="1"/>
          </p:cNvSpPr>
          <p:nvPr/>
        </p:nvSpPr>
        <p:spPr bwMode="auto">
          <a:xfrm>
            <a:off x="1999456" y="4137978"/>
            <a:ext cx="1152525" cy="1225550"/>
          </a:xfrm>
          <a:prstGeom prst="rect">
            <a:avLst/>
          </a:prstGeom>
          <a:ln>
            <a:headEnd/>
            <a:tailEnd/>
          </a:ln>
          <a:extLst/>
        </p:spPr>
        <p:style>
          <a:lnRef idx="2">
            <a:schemeClr val="accent5"/>
          </a:lnRef>
          <a:fillRef idx="1">
            <a:schemeClr val="lt1"/>
          </a:fillRef>
          <a:effectRef idx="0">
            <a:schemeClr val="accent5"/>
          </a:effectRef>
          <a:fontRef idx="minor">
            <a:schemeClr val="dk1"/>
          </a:fontRef>
        </p:style>
        <p:txBody>
          <a:bodyPr wrap="none" anchor="ctr"/>
          <a:lstStyle/>
          <a:p>
            <a:pPr algn="ctr"/>
            <a:r>
              <a:rPr lang="en-US" altLang="zh-CN" sz="2400">
                <a:latin typeface="+mj-ea"/>
                <a:ea typeface="+mj-ea"/>
              </a:rPr>
              <a:t>N</a:t>
            </a:r>
            <a:r>
              <a:rPr lang="zh-CN" altLang="en-US" sz="2400">
                <a:latin typeface="+mj-ea"/>
                <a:ea typeface="+mj-ea"/>
              </a:rPr>
              <a:t>进制</a:t>
            </a:r>
          </a:p>
        </p:txBody>
      </p:sp>
      <p:sp>
        <p:nvSpPr>
          <p:cNvPr id="390148" name="AutoShape 4"/>
          <p:cNvSpPr>
            <a:spLocks noChangeArrowheads="1"/>
          </p:cNvSpPr>
          <p:nvPr/>
        </p:nvSpPr>
        <p:spPr bwMode="auto">
          <a:xfrm>
            <a:off x="3294856" y="4571365"/>
            <a:ext cx="1800225" cy="358775"/>
          </a:xfrm>
          <a:prstGeom prst="rightArrow">
            <a:avLst>
              <a:gd name="adj1" fmla="val 50000"/>
              <a:gd name="adj2" fmla="val 125442"/>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49" name="Rectangle 5"/>
          <p:cNvSpPr>
            <a:spLocks noChangeArrowheads="1"/>
          </p:cNvSpPr>
          <p:nvPr/>
        </p:nvSpPr>
        <p:spPr bwMode="auto">
          <a:xfrm>
            <a:off x="5455444" y="4137978"/>
            <a:ext cx="1152525" cy="1225550"/>
          </a:xfrm>
          <a:prstGeom prst="rect">
            <a:avLst/>
          </a:prstGeom>
          <a:ln>
            <a:headEnd/>
            <a:tailEnd/>
          </a:ln>
          <a:extLst/>
        </p:spPr>
        <p:style>
          <a:lnRef idx="2">
            <a:schemeClr val="accent6"/>
          </a:lnRef>
          <a:fillRef idx="1">
            <a:schemeClr val="lt1"/>
          </a:fillRef>
          <a:effectRef idx="0">
            <a:schemeClr val="accent6"/>
          </a:effectRef>
          <a:fontRef idx="minor">
            <a:schemeClr val="dk1"/>
          </a:fontRef>
        </p:style>
        <p:txBody>
          <a:bodyPr wrap="none" anchor="ctr"/>
          <a:lstStyle/>
          <a:p>
            <a:pPr algn="ctr"/>
            <a:r>
              <a:rPr lang="en-US" altLang="zh-CN" sz="2400">
                <a:latin typeface="+mj-ea"/>
                <a:ea typeface="+mj-ea"/>
              </a:rPr>
              <a:t>M</a:t>
            </a:r>
            <a:r>
              <a:rPr lang="zh-CN" altLang="en-US" sz="2400">
                <a:latin typeface="+mj-ea"/>
                <a:ea typeface="+mj-ea"/>
              </a:rPr>
              <a:t>进制</a:t>
            </a:r>
          </a:p>
        </p:txBody>
      </p:sp>
      <p:graphicFrame>
        <p:nvGraphicFramePr>
          <p:cNvPr id="390151" name="Object 7"/>
          <p:cNvGraphicFramePr>
            <a:graphicFrameLocks noChangeAspect="1"/>
          </p:cNvGraphicFramePr>
          <p:nvPr>
            <p:extLst>
              <p:ext uri="{D42A27DB-BD31-4B8C-83A1-F6EECF244321}">
                <p14:modId xmlns:p14="http://schemas.microsoft.com/office/powerpoint/2010/main" val="1532579062"/>
              </p:ext>
            </p:extLst>
          </p:nvPr>
        </p:nvGraphicFramePr>
        <p:xfrm>
          <a:off x="3593305" y="3600038"/>
          <a:ext cx="1203325" cy="942975"/>
        </p:xfrm>
        <a:graphic>
          <a:graphicData uri="http://schemas.openxmlformats.org/presentationml/2006/ole">
            <mc:AlternateContent xmlns:mc="http://schemas.openxmlformats.org/markup-compatibility/2006">
              <mc:Choice xmlns:v="urn:schemas-microsoft-com:vml" Requires="v">
                <p:oleObj spid="_x0000_s43045" name="公式" r:id="rId3" imgW="583920" imgH="457200" progId="Equation.3">
                  <p:embed/>
                </p:oleObj>
              </mc:Choice>
              <mc:Fallback>
                <p:oleObj name="公式" r:id="rId3" imgW="58392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3305" y="3600038"/>
                        <a:ext cx="1203325"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标题 2"/>
          <p:cNvSpPr txBox="1">
            <a:spLocks/>
          </p:cNvSpPr>
          <p:nvPr/>
        </p:nvSpPr>
        <p:spPr>
          <a:xfrm>
            <a:off x="467544" y="620688"/>
            <a:ext cx="8229600" cy="792088"/>
          </a:xfrm>
          <a:prstGeom prst="rect">
            <a:avLst/>
          </a:prstGeom>
        </p:spPr>
        <p:txBody>
          <a:bodyPr/>
          <a:lstStyle>
            <a:lvl1pPr algn="ctr" rtl="0" eaLnBrk="0" fontAlgn="base" hangingPunct="0">
              <a:spcBef>
                <a:spcPct val="0"/>
              </a:spcBef>
              <a:spcAft>
                <a:spcPct val="0"/>
              </a:spcAft>
              <a:defRPr kumimoji="1" sz="4400" b="1" baseline="0">
                <a:solidFill>
                  <a:schemeClr val="accent6">
                    <a:lumMod val="50000"/>
                  </a:schemeClr>
                </a:solidFill>
                <a:latin typeface="Times New Roman" pitchFamily="18" charset="0"/>
                <a:ea typeface="+mj-ea"/>
                <a:cs typeface="宋体" charset="0"/>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cs typeface="宋体" charset="0"/>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dirty="0" smtClean="0"/>
              <a:t>若干常用的时序逻辑电路</a:t>
            </a:r>
            <a:endParaRPr lang="en-US" altLang="zh-CN" dirty="0"/>
          </a:p>
        </p:txBody>
      </p:sp>
      <p:sp>
        <p:nvSpPr>
          <p:cNvPr id="12" name="内容占位符 3"/>
          <p:cNvSpPr>
            <a:spLocks noGrp="1"/>
          </p:cNvSpPr>
          <p:nvPr>
            <p:ph idx="1"/>
          </p:nvPr>
        </p:nvSpPr>
        <p:spPr>
          <a:xfrm>
            <a:off x="457200" y="1556792"/>
            <a:ext cx="8239944" cy="4569371"/>
          </a:xfrm>
        </p:spPr>
        <p:txBody>
          <a:bodyPr/>
          <a:lstStyle/>
          <a:p>
            <a:r>
              <a:rPr lang="zh-CN" altLang="en-US" dirty="0" smtClean="0">
                <a:cs typeface="宋体" charset="0"/>
              </a:rPr>
              <a:t>任意</a:t>
            </a:r>
            <a:r>
              <a:rPr lang="zh-CN" altLang="en-US" dirty="0">
                <a:cs typeface="宋体" charset="0"/>
              </a:rPr>
              <a:t>进制计数器的构成</a:t>
            </a:r>
            <a:r>
              <a:rPr lang="zh-CN" altLang="en-US" dirty="0" smtClean="0">
                <a:cs typeface="宋体" charset="0"/>
              </a:rPr>
              <a:t>方法</a:t>
            </a:r>
            <a:endParaRPr lang="en-US" altLang="zh-CN" dirty="0" smtClean="0">
              <a:cs typeface="宋体" charset="0"/>
            </a:endParaRPr>
          </a:p>
          <a:p>
            <a:pPr lvl="1"/>
            <a:r>
              <a:rPr lang="zh-CN" altLang="en-US" dirty="0" smtClean="0">
                <a:cs typeface="宋体" charset="0"/>
              </a:rPr>
              <a:t>用</a:t>
            </a:r>
            <a:r>
              <a:rPr lang="zh-CN" altLang="en-US" dirty="0">
                <a:cs typeface="宋体" charset="0"/>
              </a:rPr>
              <a:t>已有的</a:t>
            </a:r>
            <a:r>
              <a:rPr lang="en-US" altLang="zh-CN" dirty="0">
                <a:cs typeface="宋体" charset="0"/>
              </a:rPr>
              <a:t>N</a:t>
            </a:r>
            <a:r>
              <a:rPr lang="zh-CN" altLang="en-US" dirty="0">
                <a:cs typeface="宋体" charset="0"/>
              </a:rPr>
              <a:t>进制芯片，组成</a:t>
            </a:r>
            <a:r>
              <a:rPr lang="en-US" altLang="zh-CN" dirty="0">
                <a:cs typeface="宋体" charset="0"/>
              </a:rPr>
              <a:t>M</a:t>
            </a:r>
            <a:r>
              <a:rPr lang="zh-CN" altLang="en-US" dirty="0">
                <a:cs typeface="宋体" charset="0"/>
              </a:rPr>
              <a:t>进制计数器，是常用的方法。</a:t>
            </a:r>
          </a:p>
        </p:txBody>
      </p:sp>
    </p:spTree>
    <p:extLst>
      <p:ext uri="{BB962C8B-B14F-4D97-AF65-F5344CB8AC3E}">
        <p14:creationId xmlns:p14="http://schemas.microsoft.com/office/powerpoint/2010/main" val="2973684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母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穿越">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母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母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母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母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母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母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母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母板">
  <a:themeElements>
    <a:clrScheme name="母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母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母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母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母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母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母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母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母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1022模板</Template>
  <TotalTime>23824</TotalTime>
  <Words>7241</Words>
  <Application>Microsoft Office PowerPoint</Application>
  <PresentationFormat>全屏显示(4:3)</PresentationFormat>
  <Paragraphs>1232</Paragraphs>
  <Slides>189</Slides>
  <Notes>44</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5</vt:i4>
      </vt:variant>
      <vt:variant>
        <vt:lpstr>幻灯片标题</vt:lpstr>
      </vt:variant>
      <vt:variant>
        <vt:i4>189</vt:i4>
      </vt:variant>
    </vt:vector>
  </HeadingPairs>
  <TitlesOfParts>
    <vt:vector size="207" baseType="lpstr">
      <vt:lpstr>华文楷体</vt:lpstr>
      <vt:lpstr>华文隶书</vt:lpstr>
      <vt:lpstr>楷体_GB2312</vt:lpstr>
      <vt:lpstr>宋体</vt:lpstr>
      <vt:lpstr>Calibri</vt:lpstr>
      <vt:lpstr>Cambria Math</vt:lpstr>
      <vt:lpstr>Consolas</vt:lpstr>
      <vt:lpstr>Corbel</vt:lpstr>
      <vt:lpstr>Symbol</vt:lpstr>
      <vt:lpstr>Times New Roman</vt:lpstr>
      <vt:lpstr>Wingdings</vt:lpstr>
      <vt:lpstr>母板</vt:lpstr>
      <vt:lpstr>1_母板</vt:lpstr>
      <vt:lpstr>Image</vt:lpstr>
      <vt:lpstr>Equation</vt:lpstr>
      <vt:lpstr>公式</vt:lpstr>
      <vt:lpstr>Visio</vt:lpstr>
      <vt:lpstr>Photo Editor 照片</vt:lpstr>
      <vt:lpstr>PowerPoint 演示文稿</vt:lpstr>
      <vt:lpstr>第六章 时序逻辑电路</vt:lpstr>
      <vt:lpstr>时序逻辑电路</vt:lpstr>
      <vt:lpstr>时序逻辑电路</vt:lpstr>
      <vt:lpstr>时序逻辑电路</vt:lpstr>
      <vt:lpstr>概述</vt:lpstr>
      <vt:lpstr>概述</vt:lpstr>
      <vt:lpstr>概述</vt:lpstr>
      <vt:lpstr>概述</vt:lpstr>
      <vt:lpstr>概述</vt:lpstr>
      <vt:lpstr>概述</vt:lpstr>
      <vt:lpstr>概述</vt:lpstr>
      <vt:lpstr>概述</vt:lpstr>
      <vt:lpstr>时序逻辑电路</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时序逻辑电路的分析</vt:lpstr>
      <vt:lpstr>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PowerPoint 演示文稿</vt:lpstr>
      <vt:lpstr>若干常用的时序逻辑电路</vt:lpstr>
      <vt:lpstr>若干常用的时序逻辑电路</vt:lpstr>
      <vt:lpstr>PowerPoint 演示文稿</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PowerPoint 演示文稿</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若干常用的时序逻辑电路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例：将十进制的74160接成六进制计数器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8421异步十进制计数器的连接电路及状态表</vt:lpstr>
      <vt:lpstr>(2)  5421码异步十进制计数器：  将Q_3与〖clk〗_0相接，计数脉冲由〖clk〗_1输入，从〖Q_0 Q〗_3 Q_2 Q_1  输出则为5421码十进制计数器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注：此电路的特点是结构简单，不需译码电路，缺点是所用触发器的数目比较多，而且需采用自启动反馈逻辑电路。</vt:lpstr>
      <vt:lpstr>PowerPoint 演示文稿</vt:lpstr>
      <vt:lpstr>PowerPoint 演示文稿</vt:lpstr>
      <vt:lpstr>PowerPoint 演示文稿</vt:lpstr>
      <vt:lpstr>PowerPoint 演示文稿</vt:lpstr>
      <vt:lpstr>PowerPoint 演示文稿</vt:lpstr>
      <vt:lpstr>解：本例题是一序列信号发生器，74LS161构成8进制计数器74LS151构成序列信号输出网络，JK触发器起输出缓冲作用，防止输出出现冒险现象。其输出状态表如下</vt:lpstr>
      <vt:lpstr>时序逻辑电路</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PowerPoint 演示文稿</vt:lpstr>
      <vt:lpstr>PowerPoint 演示文稿</vt:lpstr>
      <vt:lpstr>PowerPoint 演示文稿</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时序逻辑电路的设计方法</vt:lpstr>
      <vt:lpstr>时序逻辑电路</vt:lpstr>
      <vt:lpstr>时序逻辑电路的竞争-冒险现象</vt:lpstr>
      <vt:lpstr>时序逻辑电路的竞争-冒险现象</vt:lpstr>
      <vt:lpstr>时序逻辑电路的竞争-冒险现象</vt:lpstr>
      <vt:lpstr>时序逻辑电路的竞争-冒险现象</vt:lpstr>
      <vt:lpstr>时序逻辑电路的竞争-冒险现象</vt:lpstr>
      <vt:lpstr>时序逻辑电路的竞争-冒险现象</vt:lpstr>
      <vt:lpstr>时序逻辑电路的竞争-冒险现象</vt:lpstr>
      <vt:lpstr>时序逻辑电路的竞争-冒险现象</vt:lpstr>
      <vt:lpstr>时序逻辑电路的竞争-冒险现象</vt:lpstr>
      <vt:lpstr>PowerPoint 演示文稿</vt:lpstr>
    </vt:vector>
  </TitlesOfParts>
  <Company>中国石油大学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3NMedia</dc:creator>
  <cp:lastModifiedBy>dell</cp:lastModifiedBy>
  <cp:revision>1333</cp:revision>
  <dcterms:created xsi:type="dcterms:W3CDTF">2010-09-19T02:42:02Z</dcterms:created>
  <dcterms:modified xsi:type="dcterms:W3CDTF">2017-08-16T01:59:27Z</dcterms:modified>
</cp:coreProperties>
</file>